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57" r:id="rId3"/>
    <p:sldId id="256" r:id="rId4"/>
    <p:sldId id="276" r:id="rId5"/>
    <p:sldId id="273" r:id="rId6"/>
    <p:sldId id="277" r:id="rId7"/>
    <p:sldId id="274" r:id="rId8"/>
    <p:sldId id="275" r:id="rId9"/>
    <p:sldId id="260" r:id="rId10"/>
    <p:sldId id="265" r:id="rId11"/>
    <p:sldId id="259" r:id="rId12"/>
    <p:sldId id="263" r:id="rId13"/>
    <p:sldId id="262" r:id="rId14"/>
    <p:sldId id="269" r:id="rId15"/>
    <p:sldId id="266" r:id="rId16"/>
    <p:sldId id="268" r:id="rId17"/>
    <p:sldId id="271" r:id="rId18"/>
    <p:sldId id="270" r:id="rId19"/>
    <p:sldId id="278" r:id="rId20"/>
    <p:sldId id="279" r:id="rId21"/>
    <p:sldId id="272" r:id="rId22"/>
    <p:sldId id="267" r:id="rId23"/>
    <p:sldId id="280" r:id="rId24"/>
    <p:sldId id="281" r:id="rId25"/>
    <p:sldId id="282" r:id="rId26"/>
    <p:sldId id="283" r:id="rId27"/>
    <p:sldId id="284" r:id="rId28"/>
    <p:sldId id="285" r:id="rId29"/>
    <p:sldId id="286" r:id="rId30"/>
    <p:sldId id="26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5202D-0E24-42FB-B79D-E5DD2E1787F5}"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9F4F9-F50A-4C87-BC27-6E7ADB6802B2}" type="slidenum">
              <a:rPr lang="en-US" smtClean="0"/>
              <a:t>‹#›</a:t>
            </a:fld>
            <a:endParaRPr lang="en-US"/>
          </a:p>
        </p:txBody>
      </p:sp>
    </p:spTree>
    <p:extLst>
      <p:ext uri="{BB962C8B-B14F-4D97-AF65-F5344CB8AC3E}">
        <p14:creationId xmlns:p14="http://schemas.microsoft.com/office/powerpoint/2010/main" val="143682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3C3E3B8D-47EF-CFF6-9A04-96FFE731831D}"/>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4FECDC7D-63D7-29D4-5F18-D182D0275E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D4DEF9BE-EE50-6CC1-BFD6-778B9424A1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9615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F54387FE-0843-3E0E-8491-48C647BD2169}"/>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5B738EEA-BFE3-2989-FE32-73C261B91F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440EA894-2260-0A15-1296-1F6A36CF53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0750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C4354C7C-C3B2-17FE-747D-3D38A386B6C0}"/>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B1D29F1F-962D-684A-8734-714E4B9C0E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6B2B019D-38C5-253C-ACD1-6CF4545C82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3947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Opening answer, about 90 seconds. Don't list service lines. Reframe the question. The greatest opportunity outside payer contracting is not a service. It's a customer.</a:t>
            </a:r>
          </a:p>
        </p:txBody>
      </p:sp>
      <p:sp>
        <p:nvSpPr>
          <p:cNvPr id="98" name="Google Shape;9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This is the Musings argument in one slide. Nobody loses $314,000 a doctor by accident. The system is paying for the downstream. Every idea in the next twenty minutes is a way for an independent group to keep, and get paid fairly for, the thing the system is willing to lose money to acquire. Number is Kaufman Hall, Q2 2026, median investment/subsidy per physician FTE.</a:t>
            </a:r>
          </a:p>
        </p:txBody>
      </p:sp>
      <p:sp>
        <p:nvSpPr>
          <p:cNvPr id="118" name="Google Shape;11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For sixty years independent medicine has had one customer, the insurance company, and it has never once been on our side of the table. The self-insured employer is. Two thirds of covered workers are in a plan where the employer is writing the checks, and the family premium is about the price of a new car, every year. Stop asking what to sell. Start asking who to sell it to.</a:t>
            </a:r>
          </a:p>
        </p:txBody>
      </p:sp>
      <p:sp>
        <p:nvSpPr>
          <p:cNvPr id="94" name="Google Shape;9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This is your map. Everything you say for the rest of the hour sorts into one of these three columns. When anyone asks 'can we do this,' answer with the column. Come back to this slide during Q&amp;A.</a:t>
            </a:r>
          </a:p>
        </p:txBody>
      </p:sp>
      <p:sp>
        <p:nvSpPr>
          <p:cNvPr id="110" name="Google Shape;11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Four seconds. Let it sit and move on.</a:t>
            </a:r>
          </a:p>
        </p:txBody>
      </p:sp>
      <p:sp>
        <p:nvSpPr>
          <p:cNvPr id="106" name="Google Shape;10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Direct-to-employer is a relationship strategy with a contract attached. Don't ask employers to leave their carrier. Ask them to add a tier. Nobody ever got fired for adding a cheaper option. Charlotte asked whether anyone has done this successfully: yes, twice, at two very different sizes. If you're contracting as a network rather than a single group, get antitrust counsel who does this for a living. The federal safety zones were withdrawn in 2023 and nothing replaced them. The rules didn't get looser, they got vaguer.</a:t>
            </a:r>
          </a:p>
        </p:txBody>
      </p:sp>
      <p:sp>
        <p:nvSpPr>
          <p:cNvPr id="134" name="Google Shape;1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Hand number three to Charlotte on stage. The care management codes are her lane, and giving them to her makes the panel feel like a team. Number five is the AI answer: it isn't technology, it's revenue you were already earning and failing to document.</a:t>
            </a:r>
          </a:p>
        </p:txBody>
      </p:sp>
      <p:sp>
        <p:nvSpPr>
          <p:cNvPr id="122" name="Google Shape;12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This is singles thinking applied to technology. Solve one problem this quarter. Then solve the next one. The groups that wait for the perfect platform are the ones that get acquired while they're still in the demo.</a:t>
            </a:r>
          </a:p>
        </p:txBody>
      </p:sp>
      <p:sp>
        <p:nvSpPr>
          <p:cNvPr id="130" name="Google Shape;130;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Four seconds.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Keep the benefits administrator unnamed: 'a Utah benefits administrator built on reference-based pricing' is the ceiling. No percentage of Medicare on stage. Tier 1 is as specific as it gets. Different size, different state, same customer.</a:t>
            </a:r>
          </a:p>
        </p:txBody>
      </p:sp>
      <p:sp>
        <p:nvSpPr>
          <p:cNvPr id="138" name="Google Shape;13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Sixty seconds, no vendor names. This is an access story, not a cost story. When you sell to an employer you are selling a same-week appointment. Every multispecialty administrator in the room has lived the multi-system patient problem, which is why the failure is the part they'll remember. Direct primary care is phase two of the employer offer.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Keep the enablement partner unnamed. No real estate figures. The point on value-based care: you don't have to build the actuarial department. Rent it. The point on real estate: ownership is the retention strategy. People don't walk away from things they own.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Four seconds. Then straight into the proof of concept.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Tell this as 'a group I led before Revere.' No group name, no city. Conventional wisdom said a group our size couldn't form a network without a hospital partner. So we formed one without a hospital partner. Then we did the thing that scared everybody. Proof it works at mid-size. Charlotte is funding her own CIN, so connect to her here.</a:t>
            </a:r>
          </a:p>
        </p:txBody>
      </p:sp>
      <p:sp>
        <p:nvSpPr>
          <p:cNvPr id="126" name="Google Shape;126;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Your most valuable story. Rooms remember scar tissue, not trophy cases. Keep the earlier effort anonymous and undated. Keep the current partner groups unnamed: 'a handful of independent practices' is the ceiling. Second time around we ran the process backwards: every partner answered in writing what they wanted before any term sheet, and we put our own positions on paper first.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This is the answer to 'what infrastructure does a CIN actually need' that nobody else on the panel can give. The MSO is the evolution, not a separate strategy. No vendor names, no stack details. If anyone asks about AI risk: physician excitement runs ahead of governance, PHI wanders into public tools, and the executive's job is to build the sandbox.</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No operator names, no ownership percentages. This is the point from the prep call: what do you do well today, and who does the thing next to it better than you ever will? Partner with them. Rebecca's rural outreach arrangements are the same instinct from the other direction, so give her the assist.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No captive financials. Do not mention a prepaid tail; the captive no longer offers it. The story now: premium you were paying anyway stays in a company the physicians own, six years of claims data drives the rates, and the structure allows other lines of business. The aspiration, stated as an aspiration: one day, one premium dollar pays for multiple coverage lines. Don't name which lines are under study. Needs some size and a lot of nerve, but it was first done by groups smaller than most in this room.</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This is your answer to Charlotte's closing questions: what are groups underestimating, and what are you exploring next. Pick two, not six. The buy-in ladder is the succession answer. The statehouse tile is the legislative liaison talking: policy is a revenue line if you show up.</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Charlotte's segment four. Short, quotable answers. Where to look first: your own health plan and one employer. What needs scale: fewer things than you think. What's underestimated: the transparency data. Say the singles line once, slowly, and don't explain it.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Swing hard here. Everyone in this room has spent a career treating the group across town as the enemy while the system bought the town. This room is the network. That's the whole point of being here.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Whatever Charlotte's last question is, the final words out of your mouth are this line.</a:t>
            </a:r>
          </a:p>
        </p:txBody>
      </p:sp>
      <p:sp>
        <p:nvSpPr>
          <p:cNvPr id="114" name="Google Shape;11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1032-2D15-3652-DBE7-741BB9F5C1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109BBD-210E-3ABA-9FD9-45AE5CCB0C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D663B2-5C6F-9C12-6318-8A1E103F94F3}"/>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5" name="Footer Placeholder 4">
            <a:extLst>
              <a:ext uri="{FF2B5EF4-FFF2-40B4-BE49-F238E27FC236}">
                <a16:creationId xmlns:a16="http://schemas.microsoft.com/office/drawing/2014/main" id="{F7959914-813B-A411-21E6-6890AAB03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E6E1F-B980-B702-B15B-16933698DA8B}"/>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577022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7585-3F49-12BC-4295-D758EBC9FF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9286B8-3FF7-C908-6835-8B794D664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3ADC95-4A77-A83D-9199-0702051FA263}"/>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5" name="Footer Placeholder 4">
            <a:extLst>
              <a:ext uri="{FF2B5EF4-FFF2-40B4-BE49-F238E27FC236}">
                <a16:creationId xmlns:a16="http://schemas.microsoft.com/office/drawing/2014/main" id="{02680C5D-1FD9-A783-9AC9-9FDD762F7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60D6C-9EED-991D-05D3-C5D64D5A757B}"/>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359255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D552-ADAF-2959-F620-BA5B32EF0E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55ECB3-7DA8-6909-1589-D3DE781FD4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3EE561-D955-A1E7-6BF4-F5F3DA52C469}"/>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5" name="Footer Placeholder 4">
            <a:extLst>
              <a:ext uri="{FF2B5EF4-FFF2-40B4-BE49-F238E27FC236}">
                <a16:creationId xmlns:a16="http://schemas.microsoft.com/office/drawing/2014/main" id="{2D86E02B-CB3E-5B4D-C289-C9B4B7A4A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62703-959C-03BC-9C4F-AF969E17A122}"/>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2165965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7BD-852A-AB2B-318D-ECFC460840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3EFD1B-85CC-45F7-57C3-102D981B9D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CC5656-C1EF-6E37-7521-428DDA7440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853FEE-2905-8DE8-FAAF-3A1683785F79}"/>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6" name="Footer Placeholder 5">
            <a:extLst>
              <a:ext uri="{FF2B5EF4-FFF2-40B4-BE49-F238E27FC236}">
                <a16:creationId xmlns:a16="http://schemas.microsoft.com/office/drawing/2014/main" id="{2199A7EF-77EE-23E9-51B8-1E8FF0F061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D4C48B-2BA3-9B16-FCC4-1642D0DB5027}"/>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23867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01423-F98D-5F1B-BE78-C5F7FC830D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3236D5-B4D9-259A-F75F-A4AF80E79B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9260EA-3127-C60B-BD4F-BD117D9C54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E678E7-2676-B274-909E-CD875D875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79D14B-A842-A3FC-2E80-F453E5B5FA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4B159E-3A61-B9B1-061F-514BB9E5D3AA}"/>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8" name="Footer Placeholder 7">
            <a:extLst>
              <a:ext uri="{FF2B5EF4-FFF2-40B4-BE49-F238E27FC236}">
                <a16:creationId xmlns:a16="http://schemas.microsoft.com/office/drawing/2014/main" id="{6A41C884-1FC6-72F7-EFB7-4EDE0BCD41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C45198-97C9-BA4F-9152-F24007A433E0}"/>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750210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3E8-9B2C-2F69-6743-89B7F0B7DE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10914E-0DAE-5B38-4AEF-C50F0430DAD4}"/>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4" name="Footer Placeholder 3">
            <a:extLst>
              <a:ext uri="{FF2B5EF4-FFF2-40B4-BE49-F238E27FC236}">
                <a16:creationId xmlns:a16="http://schemas.microsoft.com/office/drawing/2014/main" id="{088329B0-0E44-49C5-8E0F-3638B0E360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0A1F6B-882B-E0A9-9C72-6B1F66490BB5}"/>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2961497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64D055-BA83-9135-C8BC-3EAD1C49029C}"/>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3" name="Footer Placeholder 2">
            <a:extLst>
              <a:ext uri="{FF2B5EF4-FFF2-40B4-BE49-F238E27FC236}">
                <a16:creationId xmlns:a16="http://schemas.microsoft.com/office/drawing/2014/main" id="{3B979C7D-251A-8364-D979-1B33A2B7D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FBCA8-746E-66EE-48EF-E5562F8612AA}"/>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2533829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F9363-1292-5D28-F794-C20761530F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042AF4-F4CB-7C63-4E51-85BC80259C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406D00-41FB-1905-8109-E5EDC5A147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8A3E0C-EFB8-DA59-AA67-207F4B1A7EC8}"/>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6" name="Footer Placeholder 5">
            <a:extLst>
              <a:ext uri="{FF2B5EF4-FFF2-40B4-BE49-F238E27FC236}">
                <a16:creationId xmlns:a16="http://schemas.microsoft.com/office/drawing/2014/main" id="{EE924A95-E5B7-CD3D-A9BD-355205EE31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99B9CF-FFBE-0929-5F68-503A82842A73}"/>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4041380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1778-7D5D-7F11-4600-C954F7E28B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C0446D-87B7-CF4B-6A29-5F88E2E450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C999B8-C746-9BCA-9B1A-EBBBDE704E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C94AAC-3D4E-53AF-63C6-09AA2DE4DABC}"/>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6" name="Footer Placeholder 5">
            <a:extLst>
              <a:ext uri="{FF2B5EF4-FFF2-40B4-BE49-F238E27FC236}">
                <a16:creationId xmlns:a16="http://schemas.microsoft.com/office/drawing/2014/main" id="{1A6B130C-B96B-6444-A39B-BCBF114A76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9D461-CC46-1712-BB75-3381A07417AE}"/>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2364523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00D46-8FE5-B7F1-3A7F-8E1982E7BC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DE0E81-361C-5A91-7F1C-158144E7E4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F1DB71-5678-824F-7F71-22FF85DEBFC5}"/>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5" name="Footer Placeholder 4">
            <a:extLst>
              <a:ext uri="{FF2B5EF4-FFF2-40B4-BE49-F238E27FC236}">
                <a16:creationId xmlns:a16="http://schemas.microsoft.com/office/drawing/2014/main" id="{9CE52B1A-8F08-1342-BC3C-226045386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303667-C699-B517-19D9-26AC8FC34840}"/>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598368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F6C31-594D-B0CB-060A-2582E0D192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CBE765-B388-9ADF-CCE9-28590D38CD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F176EF-37D8-85FC-E303-10B2A54CD6C6}"/>
              </a:ext>
            </a:extLst>
          </p:cNvPr>
          <p:cNvSpPr>
            <a:spLocks noGrp="1"/>
          </p:cNvSpPr>
          <p:nvPr>
            <p:ph type="dt" sz="half" idx="10"/>
          </p:nvPr>
        </p:nvSpPr>
        <p:spPr/>
        <p:txBody>
          <a:bodyPr/>
          <a:lstStyle/>
          <a:p>
            <a:fld id="{AF676EB3-62F6-4AFC-BBE4-8A1A55B4E126}" type="datetimeFigureOut">
              <a:rPr lang="en-US" smtClean="0"/>
              <a:t>9/22/2026</a:t>
            </a:fld>
            <a:endParaRPr lang="en-US"/>
          </a:p>
        </p:txBody>
      </p:sp>
      <p:sp>
        <p:nvSpPr>
          <p:cNvPr id="5" name="Footer Placeholder 4">
            <a:extLst>
              <a:ext uri="{FF2B5EF4-FFF2-40B4-BE49-F238E27FC236}">
                <a16:creationId xmlns:a16="http://schemas.microsoft.com/office/drawing/2014/main" id="{AB89B2D8-0B03-2F1A-4847-FDA090E38C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2145F-6B72-8B1E-E9D7-6BC1658443B8}"/>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945125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734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7349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2328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3990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895152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7791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35632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2487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9"/>
          <p:cNvSpPr>
            <a:spLocks noGrp="1"/>
          </p:cNvSpPr>
          <p:nvPr>
            <p:ph type="pic" idx="2"/>
          </p:nvPr>
        </p:nvSpPr>
        <p:spPr>
          <a:xfrm>
            <a:off x="5183188" y="987425"/>
            <a:ext cx="6172200" cy="4873625"/>
          </a:xfrm>
          <a:prstGeom prst="rect">
            <a:avLst/>
          </a:prstGeom>
          <a:noFill/>
          <a:ln>
            <a:noFill/>
          </a:ln>
        </p:spPr>
      </p:sp>
      <p:sp>
        <p:nvSpPr>
          <p:cNvPr id="64" name="Google Shape;64;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04903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38904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4908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060688-C192-E9E0-4455-B46661991C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90F63E-547D-2B52-C344-53AE16A9C7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DC9007-C2A1-3CD5-416B-4810535F02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676EB3-62F6-4AFC-BBE4-8A1A55B4E126}" type="datetimeFigureOut">
              <a:rPr lang="en-US" smtClean="0"/>
              <a:t>9/22/2026</a:t>
            </a:fld>
            <a:endParaRPr lang="en-US"/>
          </a:p>
        </p:txBody>
      </p:sp>
      <p:sp>
        <p:nvSpPr>
          <p:cNvPr id="5" name="Footer Placeholder 4">
            <a:extLst>
              <a:ext uri="{FF2B5EF4-FFF2-40B4-BE49-F238E27FC236}">
                <a16:creationId xmlns:a16="http://schemas.microsoft.com/office/drawing/2014/main" id="{A6B1B86F-2874-99DF-7D31-57E35F61C7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342FC7-6DE7-48C0-036B-5BCDDCCF57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761DEE-6375-4C78-BC60-A8CA67F58D83}" type="slidenum">
              <a:rPr lang="en-US" smtClean="0"/>
              <a:t>‹#›</a:t>
            </a:fld>
            <a:endParaRPr lang="en-US"/>
          </a:p>
        </p:txBody>
      </p:sp>
    </p:spTree>
    <p:extLst>
      <p:ext uri="{BB962C8B-B14F-4D97-AF65-F5344CB8AC3E}">
        <p14:creationId xmlns:p14="http://schemas.microsoft.com/office/powerpoint/2010/main" val="1901379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138473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8.jpg"/><Relationship Id="rId7"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E324D62-60EB-EDF3-7623-09BFF88C8B37}"/>
              </a:ext>
            </a:extLst>
          </p:cNvPr>
          <p:cNvSpPr txBox="1">
            <a:spLocks/>
          </p:cNvSpPr>
          <p:nvPr/>
        </p:nvSpPr>
        <p:spPr>
          <a:xfrm>
            <a:off x="3956826" y="1555012"/>
            <a:ext cx="7597481" cy="89285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rgbClr val="004250"/>
                </a:solidFill>
              </a:rPr>
              <a:t>Enhancing Practice Economics: Driving Revenue Growth in a Changing Healthcare Market</a:t>
            </a:r>
            <a:endParaRPr lang="en-US" sz="4000" dirty="0">
              <a:solidFill>
                <a:srgbClr val="004250"/>
              </a:solidFill>
            </a:endParaRPr>
          </a:p>
        </p:txBody>
      </p:sp>
      <p:sp>
        <p:nvSpPr>
          <p:cNvPr id="8" name="TextBox 7">
            <a:extLst>
              <a:ext uri="{FF2B5EF4-FFF2-40B4-BE49-F238E27FC236}">
                <a16:creationId xmlns:a16="http://schemas.microsoft.com/office/drawing/2014/main" id="{20BA5CC9-64E8-E55A-A835-571A92D0D6F5}"/>
              </a:ext>
            </a:extLst>
          </p:cNvPr>
          <p:cNvSpPr txBox="1"/>
          <p:nvPr/>
        </p:nvSpPr>
        <p:spPr>
          <a:xfrm>
            <a:off x="4125127" y="3567065"/>
            <a:ext cx="7260880" cy="1292662"/>
          </a:xfrm>
          <a:prstGeom prst="rect">
            <a:avLst/>
          </a:prstGeom>
          <a:noFill/>
        </p:spPr>
        <p:txBody>
          <a:bodyPr wrap="square" rtlCol="0">
            <a:spAutoFit/>
          </a:bodyPr>
          <a:lstStyle/>
          <a:p>
            <a:r>
              <a:rPr lang="en-US" sz="2400" b="1" i="1" dirty="0">
                <a:solidFill>
                  <a:srgbClr val="004250"/>
                </a:solidFill>
              </a:rPr>
              <a:t>Presented by</a:t>
            </a:r>
          </a:p>
          <a:p>
            <a:r>
              <a:rPr lang="en-US" dirty="0">
                <a:solidFill>
                  <a:srgbClr val="004250"/>
                </a:solidFill>
              </a:rPr>
              <a:t>Charlotte Flood, CEO, Northwest Primary Care - </a:t>
            </a:r>
            <a:r>
              <a:rPr lang="en-US" b="1" dirty="0">
                <a:solidFill>
                  <a:srgbClr val="004250"/>
                </a:solidFill>
              </a:rPr>
              <a:t>Moderator</a:t>
            </a:r>
          </a:p>
          <a:p>
            <a:r>
              <a:rPr lang="en-US" dirty="0">
                <a:solidFill>
                  <a:srgbClr val="004250"/>
                </a:solidFill>
              </a:rPr>
              <a:t>Charles Lathram, Chief Development Officer, Revere Health</a:t>
            </a:r>
          </a:p>
          <a:p>
            <a:r>
              <a:rPr lang="en-US" dirty="0">
                <a:solidFill>
                  <a:srgbClr val="004250"/>
                </a:solidFill>
              </a:rPr>
              <a:t>Rebecca Birenbaum, CEO, Springfield Clinic</a:t>
            </a:r>
          </a:p>
        </p:txBody>
      </p:sp>
      <p:sp>
        <p:nvSpPr>
          <p:cNvPr id="10" name="TextBox 9">
            <a:extLst>
              <a:ext uri="{FF2B5EF4-FFF2-40B4-BE49-F238E27FC236}">
                <a16:creationId xmlns:a16="http://schemas.microsoft.com/office/drawing/2014/main" id="{DCC29D67-0AEC-6F08-9841-D757F0A45BCA}"/>
              </a:ext>
            </a:extLst>
          </p:cNvPr>
          <p:cNvSpPr txBox="1"/>
          <p:nvPr/>
        </p:nvSpPr>
        <p:spPr>
          <a:xfrm>
            <a:off x="951289" y="1216607"/>
            <a:ext cx="1502875" cy="1569660"/>
          </a:xfrm>
          <a:prstGeom prst="rect">
            <a:avLst/>
          </a:prstGeom>
          <a:noFill/>
        </p:spPr>
        <p:txBody>
          <a:bodyPr wrap="square" rtlCol="0">
            <a:spAutoFit/>
          </a:bodyPr>
          <a:lstStyle/>
          <a:p>
            <a:r>
              <a:rPr lang="en-US" sz="9600" dirty="0">
                <a:solidFill>
                  <a:schemeClr val="bg1"/>
                </a:solidFill>
              </a:rPr>
              <a:t>01</a:t>
            </a:r>
          </a:p>
        </p:txBody>
      </p:sp>
    </p:spTree>
    <p:extLst>
      <p:ext uri="{BB962C8B-B14F-4D97-AF65-F5344CB8AC3E}">
        <p14:creationId xmlns:p14="http://schemas.microsoft.com/office/powerpoint/2010/main" val="311468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A5E558-8AB0-7ED5-7067-7E02A3FDE983}"/>
              </a:ext>
            </a:extLst>
          </p:cNvPr>
          <p:cNvPicPr>
            <a:picLocks noChangeAspect="1"/>
          </p:cNvPicPr>
          <p:nvPr/>
        </p:nvPicPr>
        <p:blipFill>
          <a:blip r:embed="rId3"/>
          <a:stretch>
            <a:fillRect/>
          </a:stretch>
        </p:blipFill>
        <p:spPr>
          <a:xfrm>
            <a:off x="1437004" y="275303"/>
            <a:ext cx="9317992" cy="5616452"/>
          </a:xfrm>
          <a:prstGeom prst="rect">
            <a:avLst/>
          </a:prstGeom>
        </p:spPr>
      </p:pic>
    </p:spTree>
    <p:extLst>
      <p:ext uri="{BB962C8B-B14F-4D97-AF65-F5344CB8AC3E}">
        <p14:creationId xmlns:p14="http://schemas.microsoft.com/office/powerpoint/2010/main" val="1901256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5">
          <a:extLst>
            <a:ext uri="{FF2B5EF4-FFF2-40B4-BE49-F238E27FC236}">
              <a16:creationId xmlns:a16="http://schemas.microsoft.com/office/drawing/2014/main" id="{BBF5E054-0577-EDA9-8BAD-10C99A7ECFD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a:extLst>
              <a:ext uri="{FF2B5EF4-FFF2-40B4-BE49-F238E27FC236}">
                <a16:creationId xmlns:a16="http://schemas.microsoft.com/office/drawing/2014/main" id="{D6243F4D-348E-DD8F-9838-19EEAC08588B}"/>
              </a:ext>
            </a:extLst>
          </p:cNvPr>
          <p:cNvSpPr>
            <a:spLocks noGrp="1"/>
          </p:cNvSpPr>
          <p:nvPr>
            <p:ph type="title"/>
          </p:nvPr>
        </p:nvSpPr>
        <p:spPr>
          <a:xfrm>
            <a:off x="836680" y="1081481"/>
            <a:ext cx="6002110" cy="1495425"/>
          </a:xfrm>
        </p:spPr>
        <p:txBody>
          <a:bodyPr>
            <a:normAutofit/>
          </a:bodyPr>
          <a:lstStyle/>
          <a:p>
            <a:r>
              <a:rPr lang="en-US" sz="3400" b="1" kern="1200" dirty="0">
                <a:solidFill>
                  <a:srgbClr val="004250"/>
                </a:solidFill>
                <a:latin typeface="Arial"/>
                <a:ea typeface="+mn-ea"/>
                <a:cs typeface="Arial"/>
              </a:rPr>
              <a:t>Northwest Primary Care</a:t>
            </a:r>
          </a:p>
        </p:txBody>
      </p:sp>
      <p:sp>
        <p:nvSpPr>
          <p:cNvPr id="3" name="Text Placeholder 2">
            <a:extLst>
              <a:ext uri="{FF2B5EF4-FFF2-40B4-BE49-F238E27FC236}">
                <a16:creationId xmlns:a16="http://schemas.microsoft.com/office/drawing/2014/main" id="{6BFC3249-2BDF-9FCB-1637-BE1A634033B0}"/>
              </a:ext>
            </a:extLst>
          </p:cNvPr>
          <p:cNvSpPr>
            <a:spLocks noGrp="1"/>
          </p:cNvSpPr>
          <p:nvPr>
            <p:ph type="body" idx="1"/>
          </p:nvPr>
        </p:nvSpPr>
        <p:spPr>
          <a:xfrm>
            <a:off x="836680" y="2405067"/>
            <a:ext cx="6002110" cy="3729034"/>
          </a:xfrm>
        </p:spPr>
        <p:txBody>
          <a:bodyPr>
            <a:normAutofit fontScale="92500" lnSpcReduction="10000"/>
          </a:bodyPr>
          <a:lstStyle/>
          <a:p>
            <a:pPr marL="114300" indent="0">
              <a:lnSpc>
                <a:spcPct val="100000"/>
              </a:lnSpc>
              <a:buNone/>
            </a:pPr>
            <a:r>
              <a:rPr lang="en-US" sz="1700" dirty="0">
                <a:solidFill>
                  <a:srgbClr val="5A666B"/>
                </a:solidFill>
                <a:ea typeface="+mn-ea"/>
              </a:rPr>
              <a:t>Independent Primary Care Physician Owned, Single-Specialty </a:t>
            </a:r>
          </a:p>
          <a:p>
            <a:pPr marL="114300" indent="0">
              <a:lnSpc>
                <a:spcPct val="100000"/>
              </a:lnSpc>
              <a:buNone/>
            </a:pPr>
            <a:r>
              <a:rPr lang="en-US" sz="1700" dirty="0">
                <a:solidFill>
                  <a:srgbClr val="5A666B"/>
                </a:solidFill>
                <a:ea typeface="+mn-ea"/>
              </a:rPr>
              <a:t>38 Primary Care Providers- 27 MD/DO; 11 APP</a:t>
            </a:r>
          </a:p>
          <a:p>
            <a:pPr marL="114300" indent="0">
              <a:lnSpc>
                <a:spcPct val="100000"/>
              </a:lnSpc>
              <a:buNone/>
            </a:pPr>
            <a:r>
              <a:rPr lang="en-US" sz="1700" dirty="0">
                <a:solidFill>
                  <a:srgbClr val="5A666B"/>
                </a:solidFill>
                <a:ea typeface="+mn-ea"/>
              </a:rPr>
              <a:t>Primary Care is our bread and butter</a:t>
            </a:r>
          </a:p>
          <a:p>
            <a:pPr marL="114300" indent="0">
              <a:lnSpc>
                <a:spcPct val="100000"/>
              </a:lnSpc>
              <a:buNone/>
            </a:pPr>
            <a:r>
              <a:rPr lang="en-US" sz="1700" dirty="0">
                <a:solidFill>
                  <a:srgbClr val="5A666B"/>
                </a:solidFill>
                <a:ea typeface="+mn-ea"/>
              </a:rPr>
              <a:t>Ancillary is our icing on the cake</a:t>
            </a:r>
          </a:p>
          <a:p>
            <a:pPr marL="114300" indent="0">
              <a:lnSpc>
                <a:spcPct val="100000"/>
              </a:lnSpc>
              <a:buNone/>
            </a:pPr>
            <a:endParaRPr lang="en-US" sz="1700" dirty="0">
              <a:solidFill>
                <a:srgbClr val="5A666B"/>
              </a:solidFill>
              <a:ea typeface="+mn-ea"/>
            </a:endParaRPr>
          </a:p>
          <a:p>
            <a:pPr>
              <a:lnSpc>
                <a:spcPct val="100000"/>
              </a:lnSpc>
            </a:pPr>
            <a:r>
              <a:rPr lang="en-US" sz="1700" dirty="0">
                <a:solidFill>
                  <a:srgbClr val="5A666B"/>
                </a:solidFill>
                <a:ea typeface="+mn-ea"/>
              </a:rPr>
              <a:t>Sleep; Physical Therapy; Integrated Care (GLP-1, CCM, VB Care); Mammography, Ultrasound, X-Ray, Full-Service Lab; Audiology</a:t>
            </a:r>
          </a:p>
          <a:p>
            <a:pPr>
              <a:lnSpc>
                <a:spcPct val="100000"/>
              </a:lnSpc>
            </a:pPr>
            <a:r>
              <a:rPr lang="en-US" sz="1700" dirty="0">
                <a:solidFill>
                  <a:srgbClr val="5A666B"/>
                </a:solidFill>
                <a:ea typeface="+mn-ea"/>
              </a:rPr>
              <a:t>Formed a Clinically Integrated Network with community, independent Primary Care</a:t>
            </a:r>
          </a:p>
          <a:p>
            <a:pPr marL="114300" indent="0">
              <a:lnSpc>
                <a:spcPct val="100000"/>
              </a:lnSpc>
              <a:buNone/>
            </a:pPr>
            <a:r>
              <a:rPr lang="en-US" sz="1600" dirty="0"/>
              <a:t>	</a:t>
            </a:r>
          </a:p>
        </p:txBody>
      </p:sp>
      <p:pic>
        <p:nvPicPr>
          <p:cNvPr id="5" name="Picture 4">
            <a:extLst>
              <a:ext uri="{FF2B5EF4-FFF2-40B4-BE49-F238E27FC236}">
                <a16:creationId xmlns:a16="http://schemas.microsoft.com/office/drawing/2014/main" id="{43D6428A-AFF6-51A3-88E6-FA9C140F2BAA}"/>
              </a:ext>
            </a:extLst>
          </p:cNvPr>
          <p:cNvPicPr>
            <a:picLocks noChangeAspect="1"/>
          </p:cNvPicPr>
          <p:nvPr/>
        </p:nvPicPr>
        <p:blipFill>
          <a:blip r:embed="rId4"/>
          <a:srcRect r="1" b="6250"/>
          <a:stretch>
            <a:fillRect/>
          </a:stretch>
        </p:blipFill>
        <p:spPr>
          <a:xfrm>
            <a:off x="7230771" y="1081481"/>
            <a:ext cx="3417949" cy="4695038"/>
          </a:xfrm>
          <a:prstGeom prst="rect">
            <a:avLst/>
          </a:prstGeom>
          <a:effectLst/>
        </p:spPr>
      </p:pic>
    </p:spTree>
    <p:extLst>
      <p:ext uri="{BB962C8B-B14F-4D97-AF65-F5344CB8AC3E}">
        <p14:creationId xmlns:p14="http://schemas.microsoft.com/office/powerpoint/2010/main" val="2963790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117A496-D6AB-51F5-8A7D-0E1A99D05CFB}"/>
              </a:ext>
            </a:extLst>
          </p:cNvPr>
          <p:cNvSpPr>
            <a:spLocks noGrp="1"/>
          </p:cNvSpPr>
          <p:nvPr>
            <p:ph type="body" idx="1"/>
          </p:nvPr>
        </p:nvSpPr>
        <p:spPr>
          <a:xfrm>
            <a:off x="1243781" y="2600181"/>
            <a:ext cx="5094941" cy="3591207"/>
          </a:xfrm>
        </p:spPr>
        <p:txBody>
          <a:bodyPr>
            <a:normAutofit/>
          </a:bodyPr>
          <a:lstStyle/>
          <a:p>
            <a:pPr marL="114300" indent="0">
              <a:lnSpc>
                <a:spcPct val="100000"/>
              </a:lnSpc>
              <a:buNone/>
            </a:pPr>
            <a:endParaRPr lang="en-US" sz="1700" dirty="0"/>
          </a:p>
          <a:p>
            <a:pPr marL="114300" indent="0">
              <a:lnSpc>
                <a:spcPct val="100000"/>
              </a:lnSpc>
              <a:buNone/>
            </a:pPr>
            <a:r>
              <a:rPr lang="en-US" sz="1600" dirty="0">
                <a:solidFill>
                  <a:srgbClr val="5A666B"/>
                </a:solidFill>
                <a:ea typeface="+mn-ea"/>
              </a:rPr>
              <a:t>As you think about the economics of independent practice today, where do you see the greatest opportunity to generate revenue outside of traditional payer contracting?</a:t>
            </a:r>
          </a:p>
          <a:p>
            <a:pPr marL="114300" indent="0">
              <a:lnSpc>
                <a:spcPct val="100000"/>
              </a:lnSpc>
              <a:buNone/>
            </a:pPr>
            <a:endParaRPr lang="en-US" sz="1600" dirty="0">
              <a:solidFill>
                <a:srgbClr val="5A666B"/>
              </a:solidFill>
              <a:ea typeface="+mn-ea"/>
            </a:endParaRPr>
          </a:p>
          <a:p>
            <a:pPr marL="114300" indent="0">
              <a:lnSpc>
                <a:spcPct val="100000"/>
              </a:lnSpc>
              <a:buNone/>
            </a:pPr>
            <a:r>
              <a:rPr lang="en-US" sz="1600" dirty="0">
                <a:solidFill>
                  <a:srgbClr val="5A666B"/>
                </a:solidFill>
                <a:ea typeface="+mn-ea"/>
              </a:rPr>
              <a:t>Rebecca Birenbaum- introduction and answer</a:t>
            </a:r>
          </a:p>
          <a:p>
            <a:pPr marL="114300" indent="0">
              <a:lnSpc>
                <a:spcPct val="100000"/>
              </a:lnSpc>
              <a:buNone/>
            </a:pPr>
            <a:r>
              <a:rPr lang="en-US" sz="1600" dirty="0">
                <a:solidFill>
                  <a:srgbClr val="5A666B"/>
                </a:solidFill>
                <a:ea typeface="+mn-ea"/>
              </a:rPr>
              <a:t>Charles Lathram- introduction and answer</a:t>
            </a:r>
          </a:p>
        </p:txBody>
      </p:sp>
      <p:pic>
        <p:nvPicPr>
          <p:cNvPr id="7" name="Picture 6">
            <a:extLst>
              <a:ext uri="{FF2B5EF4-FFF2-40B4-BE49-F238E27FC236}">
                <a16:creationId xmlns:a16="http://schemas.microsoft.com/office/drawing/2014/main" id="{DF832884-93C8-000A-2720-3280A97B8391}"/>
              </a:ext>
            </a:extLst>
          </p:cNvPr>
          <p:cNvPicPr>
            <a:picLocks noChangeAspect="1"/>
          </p:cNvPicPr>
          <p:nvPr/>
        </p:nvPicPr>
        <p:blipFill>
          <a:blip r:embed="rId3"/>
          <a:srcRect l="29272" r="148"/>
          <a:stretch>
            <a:fillRect/>
          </a:stretch>
        </p:blipFill>
        <p:spPr>
          <a:xfrm>
            <a:off x="7444509" y="1588655"/>
            <a:ext cx="3392982" cy="4296995"/>
          </a:xfrm>
          <a:prstGeom prst="rect">
            <a:avLst/>
          </a:prstGeom>
        </p:spPr>
      </p:pic>
      <p:sp>
        <p:nvSpPr>
          <p:cNvPr id="10" name="Title 1">
            <a:extLst>
              <a:ext uri="{FF2B5EF4-FFF2-40B4-BE49-F238E27FC236}">
                <a16:creationId xmlns:a16="http://schemas.microsoft.com/office/drawing/2014/main" id="{FD8B7E3E-7859-AA28-06B5-3709F181AA5E}"/>
              </a:ext>
            </a:extLst>
          </p:cNvPr>
          <p:cNvSpPr txBox="1">
            <a:spLocks/>
          </p:cNvSpPr>
          <p:nvPr/>
        </p:nvSpPr>
        <p:spPr>
          <a:xfrm>
            <a:off x="1418828" y="1050509"/>
            <a:ext cx="5953885" cy="140247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spc="0">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r>
              <a:rPr lang="en-US" sz="3400" b="1" dirty="0">
                <a:solidFill>
                  <a:srgbClr val="004250"/>
                </a:solidFill>
                <a:latin typeface="Arial"/>
                <a:ea typeface="+mn-ea"/>
                <a:cs typeface="Arial"/>
              </a:rPr>
              <a:t>Why Groups are Looking Beyond Traditional Reimbursement?</a:t>
            </a:r>
          </a:p>
        </p:txBody>
      </p:sp>
    </p:spTree>
    <p:extLst>
      <p:ext uri="{BB962C8B-B14F-4D97-AF65-F5344CB8AC3E}">
        <p14:creationId xmlns:p14="http://schemas.microsoft.com/office/powerpoint/2010/main" val="286192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5">
          <a:extLst>
            <a:ext uri="{FF2B5EF4-FFF2-40B4-BE49-F238E27FC236}">
              <a16:creationId xmlns:a16="http://schemas.microsoft.com/office/drawing/2014/main" id="{D5AAD4D2-3C5B-AF68-0472-2F4A157BD9D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 Placeholder 2">
            <a:extLst>
              <a:ext uri="{FF2B5EF4-FFF2-40B4-BE49-F238E27FC236}">
                <a16:creationId xmlns:a16="http://schemas.microsoft.com/office/drawing/2014/main" id="{A5B93CC1-D102-8A9D-A06F-F07EF23AA4A2}"/>
              </a:ext>
            </a:extLst>
          </p:cNvPr>
          <p:cNvSpPr>
            <a:spLocks noGrp="1"/>
          </p:cNvSpPr>
          <p:nvPr>
            <p:ph type="body" idx="1"/>
          </p:nvPr>
        </p:nvSpPr>
        <p:spPr>
          <a:xfrm>
            <a:off x="1216555" y="2629802"/>
            <a:ext cx="6358432" cy="3728615"/>
          </a:xfrm>
        </p:spPr>
        <p:txBody>
          <a:bodyPr>
            <a:normAutofit/>
          </a:bodyPr>
          <a:lstStyle/>
          <a:p>
            <a:pPr marL="114300" indent="0">
              <a:buNone/>
            </a:pPr>
            <a:r>
              <a:rPr lang="en-US" sz="1600" dirty="0">
                <a:solidFill>
                  <a:srgbClr val="5A666B"/>
                </a:solidFill>
                <a:ea typeface="+mn-ea"/>
              </a:rPr>
              <a:t>Going Beyond the Practice: CINs, Employers and New Contracting Models</a:t>
            </a:r>
          </a:p>
          <a:p>
            <a:r>
              <a:rPr lang="en-US" sz="1600" dirty="0">
                <a:solidFill>
                  <a:srgbClr val="5A666B"/>
                </a:solidFill>
                <a:ea typeface="+mn-ea"/>
              </a:rPr>
              <a:t>How to prepare to contract directly with employers</a:t>
            </a:r>
          </a:p>
          <a:p>
            <a:pPr lvl="1"/>
            <a:r>
              <a:rPr lang="en-US" sz="1600" dirty="0">
                <a:solidFill>
                  <a:srgbClr val="5A666B"/>
                </a:solidFill>
                <a:ea typeface="+mn-ea"/>
              </a:rPr>
              <a:t>Infrastructure Requirements</a:t>
            </a:r>
          </a:p>
          <a:p>
            <a:r>
              <a:rPr lang="en-US" sz="1600" dirty="0">
                <a:solidFill>
                  <a:srgbClr val="5A666B"/>
                </a:solidFill>
                <a:ea typeface="+mn-ea"/>
              </a:rPr>
              <a:t>What makes the proposition compelling to self-insured?</a:t>
            </a:r>
          </a:p>
          <a:p>
            <a:r>
              <a:rPr lang="en-US" sz="1600" dirty="0">
                <a:solidFill>
                  <a:srgbClr val="5A666B"/>
                </a:solidFill>
                <a:ea typeface="+mn-ea"/>
              </a:rPr>
              <a:t>Do groups need scale or a CIN/Network to make it work?</a:t>
            </a:r>
          </a:p>
          <a:p>
            <a:r>
              <a:rPr lang="en-US" sz="1600" dirty="0">
                <a:solidFill>
                  <a:srgbClr val="5A666B"/>
                </a:solidFill>
                <a:ea typeface="+mn-ea"/>
              </a:rPr>
              <a:t>How to convince employers to take a chance?</a:t>
            </a:r>
          </a:p>
          <a:p>
            <a:r>
              <a:rPr lang="en-US" sz="1600" dirty="0">
                <a:solidFill>
                  <a:srgbClr val="5A666B"/>
                </a:solidFill>
                <a:ea typeface="+mn-ea"/>
              </a:rPr>
              <a:t>What have you learned?</a:t>
            </a:r>
          </a:p>
          <a:p>
            <a:pPr marL="114300" indent="0">
              <a:buNone/>
            </a:pPr>
            <a:r>
              <a:rPr lang="en-US" sz="1200" dirty="0">
                <a:solidFill>
                  <a:srgbClr val="5A666B"/>
                </a:solidFill>
                <a:ea typeface="+mn-ea"/>
              </a:rPr>
              <a:t>Charles Lathram</a:t>
            </a:r>
          </a:p>
          <a:p>
            <a:pPr marL="114300" indent="0">
              <a:buNone/>
            </a:pPr>
            <a:r>
              <a:rPr lang="en-US" sz="1200" dirty="0">
                <a:solidFill>
                  <a:srgbClr val="5A666B"/>
                </a:solidFill>
                <a:ea typeface="+mn-ea"/>
              </a:rPr>
              <a:t>Rebecca Birenbaum</a:t>
            </a:r>
          </a:p>
        </p:txBody>
      </p:sp>
      <p:pic>
        <p:nvPicPr>
          <p:cNvPr id="6" name="Picture 5">
            <a:extLst>
              <a:ext uri="{FF2B5EF4-FFF2-40B4-BE49-F238E27FC236}">
                <a16:creationId xmlns:a16="http://schemas.microsoft.com/office/drawing/2014/main" id="{307B1D49-F510-3F8B-7865-CCFF35EC6D24}"/>
              </a:ext>
            </a:extLst>
          </p:cNvPr>
          <p:cNvPicPr>
            <a:picLocks noChangeAspect="1"/>
          </p:cNvPicPr>
          <p:nvPr/>
        </p:nvPicPr>
        <p:blipFill>
          <a:blip r:embed="rId4"/>
          <a:srcRect l="7830" r="17467" b="2"/>
          <a:stretch>
            <a:fillRect/>
          </a:stretch>
        </p:blipFill>
        <p:spPr>
          <a:xfrm>
            <a:off x="7574987" y="1256145"/>
            <a:ext cx="3300854" cy="4602689"/>
          </a:xfrm>
          <a:prstGeom prst="rect">
            <a:avLst/>
          </a:prstGeom>
          <a:effectLst/>
        </p:spPr>
      </p:pic>
      <p:sp>
        <p:nvSpPr>
          <p:cNvPr id="9" name="Title 1">
            <a:extLst>
              <a:ext uri="{FF2B5EF4-FFF2-40B4-BE49-F238E27FC236}">
                <a16:creationId xmlns:a16="http://schemas.microsoft.com/office/drawing/2014/main" id="{817F403A-696A-DCA7-48CB-9262CC3A0E5D}"/>
              </a:ext>
            </a:extLst>
          </p:cNvPr>
          <p:cNvSpPr>
            <a:spLocks noGrp="1"/>
          </p:cNvSpPr>
          <p:nvPr>
            <p:ph type="title"/>
          </p:nvPr>
        </p:nvSpPr>
        <p:spPr>
          <a:xfrm>
            <a:off x="1418828" y="1050509"/>
            <a:ext cx="5953885" cy="1402470"/>
          </a:xfrm>
        </p:spPr>
        <p:txBody>
          <a:bodyPr>
            <a:noAutofit/>
          </a:bodyPr>
          <a:lstStyle/>
          <a:p>
            <a:r>
              <a:rPr lang="en-US" sz="3400" b="1" dirty="0">
                <a:solidFill>
                  <a:srgbClr val="004250"/>
                </a:solidFill>
                <a:latin typeface="Arial"/>
                <a:ea typeface="+mn-ea"/>
                <a:cs typeface="Arial"/>
              </a:rPr>
              <a:t>Why Groups are Looking Beyond Traditional Reimbursement?</a:t>
            </a:r>
          </a:p>
        </p:txBody>
      </p:sp>
    </p:spTree>
    <p:extLst>
      <p:ext uri="{BB962C8B-B14F-4D97-AF65-F5344CB8AC3E}">
        <p14:creationId xmlns:p14="http://schemas.microsoft.com/office/powerpoint/2010/main" val="3311260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5">
          <a:extLst>
            <a:ext uri="{FF2B5EF4-FFF2-40B4-BE49-F238E27FC236}">
              <a16:creationId xmlns:a16="http://schemas.microsoft.com/office/drawing/2014/main" id="{C7FFD193-BD43-7107-E2A1-E2CFF0A65CE8}"/>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 Placeholder 2">
            <a:extLst>
              <a:ext uri="{FF2B5EF4-FFF2-40B4-BE49-F238E27FC236}">
                <a16:creationId xmlns:a16="http://schemas.microsoft.com/office/drawing/2014/main" id="{3602C6CA-E0FF-122F-8E8C-9C00E3C2E41A}"/>
              </a:ext>
            </a:extLst>
          </p:cNvPr>
          <p:cNvSpPr>
            <a:spLocks noGrp="1"/>
          </p:cNvSpPr>
          <p:nvPr>
            <p:ph type="body" idx="1"/>
          </p:nvPr>
        </p:nvSpPr>
        <p:spPr>
          <a:xfrm>
            <a:off x="1303042" y="2764928"/>
            <a:ext cx="6358432" cy="3728615"/>
          </a:xfrm>
        </p:spPr>
        <p:txBody>
          <a:bodyPr>
            <a:normAutofit/>
          </a:bodyPr>
          <a:lstStyle/>
          <a:p>
            <a:pPr marL="114300" indent="0">
              <a:buNone/>
            </a:pPr>
            <a:r>
              <a:rPr lang="en-US" sz="1600" dirty="0">
                <a:solidFill>
                  <a:srgbClr val="5A666B"/>
                </a:solidFill>
                <a:ea typeface="+mn-ea"/>
              </a:rPr>
              <a:t>Building New Revenue Streams Within the Practice</a:t>
            </a:r>
          </a:p>
          <a:p>
            <a:r>
              <a:rPr lang="en-US" sz="1600" dirty="0">
                <a:solidFill>
                  <a:srgbClr val="5A666B"/>
                </a:solidFill>
                <a:ea typeface="+mn-ea"/>
              </a:rPr>
              <a:t>What services have actually moved the needle?</a:t>
            </a:r>
          </a:p>
          <a:p>
            <a:r>
              <a:rPr lang="en-US" sz="1600" dirty="0">
                <a:solidFill>
                  <a:srgbClr val="5A666B"/>
                </a:solidFill>
                <a:ea typeface="+mn-ea"/>
              </a:rPr>
              <a:t>How do you determine what makes sense?</a:t>
            </a:r>
          </a:p>
          <a:p>
            <a:r>
              <a:rPr lang="en-US" sz="1600" dirty="0">
                <a:solidFill>
                  <a:srgbClr val="5A666B"/>
                </a:solidFill>
                <a:ea typeface="+mn-ea"/>
              </a:rPr>
              <a:t>Population Health as a Revenue Strategy</a:t>
            </a:r>
          </a:p>
          <a:p>
            <a:r>
              <a:rPr lang="en-US" sz="1600" dirty="0">
                <a:solidFill>
                  <a:srgbClr val="5A666B"/>
                </a:solidFill>
                <a:ea typeface="+mn-ea"/>
              </a:rPr>
              <a:t>Any tries and fails?  Nice to share what NOT to do</a:t>
            </a:r>
          </a:p>
          <a:p>
            <a:pPr marL="114300" indent="0">
              <a:buNone/>
            </a:pPr>
            <a:endParaRPr lang="en-US" sz="1600" dirty="0">
              <a:solidFill>
                <a:srgbClr val="5A666B"/>
              </a:solidFill>
              <a:ea typeface="+mn-ea"/>
            </a:endParaRPr>
          </a:p>
          <a:p>
            <a:pPr marL="114300" indent="0">
              <a:buNone/>
            </a:pPr>
            <a:r>
              <a:rPr lang="en-US" sz="1600" dirty="0">
                <a:solidFill>
                  <a:srgbClr val="5A666B"/>
                </a:solidFill>
                <a:ea typeface="+mn-ea"/>
              </a:rPr>
              <a:t>Charles Lathram</a:t>
            </a:r>
          </a:p>
          <a:p>
            <a:pPr marL="114300" indent="0">
              <a:buNone/>
            </a:pPr>
            <a:r>
              <a:rPr lang="en-US" sz="1600" dirty="0">
                <a:solidFill>
                  <a:srgbClr val="5A666B"/>
                </a:solidFill>
                <a:ea typeface="+mn-ea"/>
              </a:rPr>
              <a:t>Rebecca Birenbaum</a:t>
            </a:r>
          </a:p>
        </p:txBody>
      </p:sp>
      <p:pic>
        <p:nvPicPr>
          <p:cNvPr id="10" name="Picture 9">
            <a:extLst>
              <a:ext uri="{FF2B5EF4-FFF2-40B4-BE49-F238E27FC236}">
                <a16:creationId xmlns:a16="http://schemas.microsoft.com/office/drawing/2014/main" id="{BE41BA50-0137-3672-07B2-5D75944E42A7}"/>
              </a:ext>
            </a:extLst>
          </p:cNvPr>
          <p:cNvPicPr>
            <a:picLocks noChangeAspect="1"/>
          </p:cNvPicPr>
          <p:nvPr/>
        </p:nvPicPr>
        <p:blipFill>
          <a:blip r:embed="rId4"/>
          <a:srcRect l="11642" r="16644" b="2"/>
          <a:stretch>
            <a:fillRect/>
          </a:stretch>
        </p:blipFill>
        <p:spPr>
          <a:xfrm>
            <a:off x="7661474" y="911383"/>
            <a:ext cx="3516701" cy="4903665"/>
          </a:xfrm>
          <a:prstGeom prst="rect">
            <a:avLst/>
          </a:prstGeom>
          <a:effectLst/>
        </p:spPr>
      </p:pic>
      <p:sp>
        <p:nvSpPr>
          <p:cNvPr id="6" name="Title 1">
            <a:extLst>
              <a:ext uri="{FF2B5EF4-FFF2-40B4-BE49-F238E27FC236}">
                <a16:creationId xmlns:a16="http://schemas.microsoft.com/office/drawing/2014/main" id="{2AB42A2F-AD68-BC0A-EFE2-A58D90D58FC6}"/>
              </a:ext>
            </a:extLst>
          </p:cNvPr>
          <p:cNvSpPr txBox="1">
            <a:spLocks/>
          </p:cNvSpPr>
          <p:nvPr/>
        </p:nvSpPr>
        <p:spPr>
          <a:xfrm>
            <a:off x="1418828" y="1050509"/>
            <a:ext cx="5953885" cy="140247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spc="0">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r>
              <a:rPr lang="en-US" sz="3400" b="1" kern="0" dirty="0">
                <a:solidFill>
                  <a:srgbClr val="004250"/>
                </a:solidFill>
                <a:latin typeface="Arial"/>
                <a:ea typeface="+mn-ea"/>
                <a:cs typeface="Arial"/>
              </a:rPr>
              <a:t>Why Groups are Looking Beyond Traditional Reimbursement?</a:t>
            </a:r>
          </a:p>
        </p:txBody>
      </p:sp>
    </p:spTree>
    <p:extLst>
      <p:ext uri="{BB962C8B-B14F-4D97-AF65-F5344CB8AC3E}">
        <p14:creationId xmlns:p14="http://schemas.microsoft.com/office/powerpoint/2010/main" val="2941169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
        <p:cNvGrpSpPr/>
        <p:nvPr/>
      </p:nvGrpSpPr>
      <p:grpSpPr>
        <a:xfrm>
          <a:off x="0" y="0"/>
          <a:ext cx="0" cy="0"/>
          <a:chOff x="0" y="0"/>
          <a:chExt cx="0" cy="0"/>
        </a:xfrm>
      </p:grpSpPr>
      <p:sp>
        <p:nvSpPr>
          <p:cNvPr id="2" name="TextBox 1"/>
          <p:cNvSpPr txBox="1"/>
          <p:nvPr/>
        </p:nvSpPr>
        <p:spPr>
          <a:xfrm>
            <a:off x="914400" y="1417320"/>
            <a:ext cx="103327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7C85C"/>
                </a:solidFill>
                <a:effectLst/>
                <a:uLnTx/>
                <a:uFillTx/>
                <a:latin typeface="Arial"/>
                <a:cs typeface="Arial"/>
                <a:sym typeface="Arial"/>
              </a:rPr>
              <a:t>THE PREMISE</a:t>
            </a:r>
          </a:p>
        </p:txBody>
      </p:sp>
      <p:sp>
        <p:nvSpPr>
          <p:cNvPr id="3" name="TextBox 2"/>
          <p:cNvSpPr txBox="1"/>
          <p:nvPr/>
        </p:nvSpPr>
        <p:spPr>
          <a:xfrm>
            <a:off x="914400" y="1874519"/>
            <a:ext cx="10332720" cy="24688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600" b="1" i="0" u="none" strike="noStrike" kern="0" cap="none" spc="0" normalizeH="0" baseline="0" noProof="0">
                <a:ln>
                  <a:noFill/>
                </a:ln>
                <a:solidFill>
                  <a:srgbClr val="FFFFFF"/>
                </a:solidFill>
                <a:effectLst/>
                <a:uLnTx/>
                <a:uFillTx/>
                <a:latin typeface="Arial"/>
                <a:cs typeface="Arial"/>
                <a:sym typeface="Arial"/>
              </a:rPr>
              <a:t>Nobody ever cut their way to independence.</a:t>
            </a:r>
          </a:p>
        </p:txBody>
      </p:sp>
      <p:sp>
        <p:nvSpPr>
          <p:cNvPr id="4" name="TextBox 3"/>
          <p:cNvSpPr txBox="1"/>
          <p:nvPr/>
        </p:nvSpPr>
        <p:spPr>
          <a:xfrm>
            <a:off x="914400" y="4343400"/>
            <a:ext cx="6766560" cy="13716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900" b="0" i="0" u="none" strike="noStrike" kern="0" cap="none" spc="0" normalizeH="0" baseline="0" noProof="0">
                <a:ln>
                  <a:noFill/>
                </a:ln>
                <a:solidFill>
                  <a:srgbClr val="93BCD0"/>
                </a:solidFill>
                <a:effectLst/>
                <a:uLnTx/>
                <a:uFillTx/>
                <a:latin typeface="Arial"/>
                <a:cs typeface="Arial"/>
                <a:sym typeface="Arial"/>
              </a:rPr>
              <a:t>Independent practices survive on what they build. The fastest thing to build is a direct relationship with the people who actually pay the bill.</a:t>
            </a:r>
          </a:p>
        </p:txBody>
      </p:sp>
      <p:sp>
        <p:nvSpPr>
          <p:cNvPr id="5" name="Oval 4"/>
          <p:cNvSpPr/>
          <p:nvPr/>
        </p:nvSpPr>
        <p:spPr>
          <a:xfrm>
            <a:off x="8549640" y="4297680"/>
            <a:ext cx="914400" cy="914400"/>
          </a:xfrm>
          <a:prstGeom prst="ellipse">
            <a:avLst/>
          </a:prstGeom>
          <a:solidFill>
            <a:srgbClr val="235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descr="FaCut_lb.png"/>
          <p:cNvPicPr>
            <a:picLocks noChangeAspect="1"/>
          </p:cNvPicPr>
          <p:nvPr/>
        </p:nvPicPr>
        <p:blipFill>
          <a:blip r:embed="rId4"/>
          <a:stretch>
            <a:fillRect/>
          </a:stretch>
        </p:blipFill>
        <p:spPr>
          <a:xfrm>
            <a:off x="8769096" y="4517136"/>
            <a:ext cx="475488" cy="475488"/>
          </a:xfrm>
          <a:prstGeom prst="rect">
            <a:avLst/>
          </a:prstGeom>
        </p:spPr>
      </p:pic>
      <p:cxnSp>
        <p:nvCxnSpPr>
          <p:cNvPr id="7" name="Connector 6"/>
          <p:cNvCxnSpPr/>
          <p:nvPr/>
        </p:nvCxnSpPr>
        <p:spPr>
          <a:xfrm flipV="1">
            <a:off x="8641080" y="4389120"/>
            <a:ext cx="731520" cy="731520"/>
          </a:xfrm>
          <a:prstGeom prst="line">
            <a:avLst/>
          </a:prstGeom>
          <a:ln w="38100">
            <a:solidFill>
              <a:srgbClr val="F7C85C"/>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012680" y="4297680"/>
            <a:ext cx="914400" cy="91440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Picture 8" descr="FaCubes_dark.png"/>
          <p:cNvPicPr>
            <a:picLocks noChangeAspect="1"/>
          </p:cNvPicPr>
          <p:nvPr/>
        </p:nvPicPr>
        <p:blipFill>
          <a:blip r:embed="rId5"/>
          <a:stretch>
            <a:fillRect/>
          </a:stretch>
        </p:blipFill>
        <p:spPr>
          <a:xfrm>
            <a:off x="10232136" y="4517136"/>
            <a:ext cx="475488" cy="475488"/>
          </a:xfrm>
          <a:prstGeom prst="rect">
            <a:avLst/>
          </a:prstGeom>
        </p:spPr>
      </p:pic>
      <p:sp>
        <p:nvSpPr>
          <p:cNvPr id="10" name="TextBox 9"/>
          <p:cNvSpPr txBox="1"/>
          <p:nvPr/>
        </p:nvSpPr>
        <p:spPr>
          <a:xfrm>
            <a:off x="8549640" y="5285232"/>
            <a:ext cx="914400" cy="274320"/>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0" i="0" u="none" strike="noStrike" kern="0" cap="none" spc="0" normalizeH="0" baseline="0" noProof="0">
                <a:ln>
                  <a:noFill/>
                </a:ln>
                <a:solidFill>
                  <a:srgbClr val="93BCD0"/>
                </a:solidFill>
                <a:effectLst/>
                <a:uLnTx/>
                <a:uFillTx/>
                <a:latin typeface="Arial"/>
                <a:cs typeface="Arial"/>
                <a:sym typeface="Arial"/>
              </a:rPr>
              <a:t>cut</a:t>
            </a:r>
          </a:p>
        </p:txBody>
      </p:sp>
      <p:sp>
        <p:nvSpPr>
          <p:cNvPr id="11" name="TextBox 10"/>
          <p:cNvSpPr txBox="1"/>
          <p:nvPr/>
        </p:nvSpPr>
        <p:spPr>
          <a:xfrm>
            <a:off x="10012680" y="5285232"/>
            <a:ext cx="914400" cy="274320"/>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F7C85C"/>
                </a:solidFill>
                <a:effectLst/>
                <a:uLnTx/>
                <a:uFillTx/>
                <a:latin typeface="Arial"/>
                <a:cs typeface="Arial"/>
                <a:sym typeface="Arial"/>
              </a:rPr>
              <a:t>build</a:t>
            </a:r>
          </a:p>
        </p:txBody>
      </p:sp>
      <p:sp>
        <p:nvSpPr>
          <p:cNvPr id="12" name="Rounded Rectangle 11"/>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3" name="TextBox 12"/>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Build, don't cut: </a:t>
            </a:r>
            <a:r>
              <a:rPr kumimoji="0" sz="1500" b="0" i="0" u="none" strike="noStrike" kern="0" cap="none" spc="0" normalizeH="0" baseline="0" noProof="0">
                <a:ln>
                  <a:noFill/>
                </a:ln>
                <a:solidFill>
                  <a:srgbClr val="93BCD0"/>
                </a:solidFill>
                <a:effectLst/>
                <a:uLnTx/>
                <a:uFillTx/>
                <a:latin typeface="Arial"/>
                <a:cs typeface="Arial"/>
                <a:sym typeface="Arial"/>
              </a:rPr>
              <a:t>margin comes from new revenue, not from a smaller expense line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2" name="TextBox 1"/>
          <p:cNvSpPr txBox="1"/>
          <p:nvPr/>
        </p:nvSpPr>
        <p:spPr>
          <a:xfrm>
            <a:off x="609600" y="809244"/>
            <a:ext cx="109728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They lose $314,000 a doctor. They keep buying.</a:t>
            </a:r>
          </a:p>
        </p:txBody>
      </p:sp>
      <p:sp>
        <p:nvSpPr>
          <p:cNvPr id="3" name="TextBox 2"/>
          <p:cNvSpPr txBox="1"/>
          <p:nvPr/>
        </p:nvSpPr>
        <p:spPr>
          <a:xfrm>
            <a:off x="640080" y="1783080"/>
            <a:ext cx="5120640" cy="13716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9600" b="1" i="0" u="none" strike="noStrike" kern="0" cap="none" spc="0" normalizeH="0" baseline="0" noProof="0">
                <a:ln>
                  <a:noFill/>
                </a:ln>
                <a:solidFill>
                  <a:srgbClr val="004250"/>
                </a:solidFill>
                <a:effectLst/>
                <a:uLnTx/>
                <a:uFillTx/>
                <a:latin typeface="Arial"/>
                <a:cs typeface="Arial"/>
                <a:sym typeface="Arial"/>
              </a:rPr>
              <a:t>$314K</a:t>
            </a:r>
          </a:p>
        </p:txBody>
      </p:sp>
      <p:sp>
        <p:nvSpPr>
          <p:cNvPr id="4" name="TextBox 3"/>
          <p:cNvSpPr txBox="1"/>
          <p:nvPr/>
        </p:nvSpPr>
        <p:spPr>
          <a:xfrm>
            <a:off x="640080" y="3291840"/>
            <a:ext cx="475488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0" u="none" strike="noStrike" kern="0" cap="none" spc="0" normalizeH="0" baseline="0" noProof="0" dirty="0">
                <a:ln>
                  <a:noFill/>
                </a:ln>
                <a:solidFill>
                  <a:srgbClr val="5A666B"/>
                </a:solidFill>
                <a:effectLst/>
                <a:uLnTx/>
                <a:uFillTx/>
                <a:latin typeface="Arial"/>
                <a:cs typeface="Arial"/>
                <a:sym typeface="Arial"/>
              </a:rPr>
              <a:t>median annual subsidy per employed physician inside health system medical groups</a:t>
            </a:r>
          </a:p>
        </p:txBody>
      </p:sp>
      <p:sp>
        <p:nvSpPr>
          <p:cNvPr id="5" name="TextBox 4"/>
          <p:cNvSpPr txBox="1"/>
          <p:nvPr/>
        </p:nvSpPr>
        <p:spPr>
          <a:xfrm>
            <a:off x="640080" y="4343400"/>
            <a:ext cx="475488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1" i="0" u="none" strike="noStrike" kern="0" cap="none" spc="0" normalizeH="0" baseline="0" noProof="0">
                <a:ln>
                  <a:noFill/>
                </a:ln>
                <a:solidFill>
                  <a:srgbClr val="235868"/>
                </a:solidFill>
                <a:effectLst/>
                <a:uLnTx/>
                <a:uFillTx/>
                <a:latin typeface="Arial"/>
                <a:cs typeface="Arial"/>
                <a:sym typeface="Arial"/>
              </a:rPr>
              <a:t>It crossed $300,000 in 2024 and hasn't come back.</a:t>
            </a:r>
          </a:p>
        </p:txBody>
      </p:sp>
      <p:sp>
        <p:nvSpPr>
          <p:cNvPr id="6" name="TextBox 5"/>
          <p:cNvSpPr txBox="1"/>
          <p:nvPr/>
        </p:nvSpPr>
        <p:spPr>
          <a:xfrm>
            <a:off x="640080" y="5257800"/>
            <a:ext cx="548640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000" b="0" i="1" u="none" strike="noStrike" kern="0" cap="none" spc="0" normalizeH="0" baseline="0" noProof="0">
                <a:ln>
                  <a:noFill/>
                </a:ln>
                <a:solidFill>
                  <a:srgbClr val="5A666B"/>
                </a:solidFill>
                <a:effectLst/>
                <a:uLnTx/>
                <a:uFillTx/>
                <a:latin typeface="Arial"/>
                <a:cs typeface="Arial"/>
                <a:sym typeface="Arial"/>
              </a:rPr>
              <a:t>Source: Kaufman Hall Physician Flash Report, Q2 2026</a:t>
            </a:r>
          </a:p>
        </p:txBody>
      </p:sp>
      <p:sp>
        <p:nvSpPr>
          <p:cNvPr id="7" name="Rounded Rectangle 6"/>
          <p:cNvSpPr/>
          <p:nvPr/>
        </p:nvSpPr>
        <p:spPr>
          <a:xfrm>
            <a:off x="6309360" y="1691640"/>
            <a:ext cx="5257800" cy="393192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TextBox 7"/>
          <p:cNvSpPr txBox="1"/>
          <p:nvPr/>
        </p:nvSpPr>
        <p:spPr>
          <a:xfrm>
            <a:off x="6720840" y="2011680"/>
            <a:ext cx="44805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000" b="1" i="0" u="none" strike="noStrike" kern="0" cap="none" spc="0" normalizeH="0" baseline="0" noProof="0">
                <a:ln>
                  <a:noFill/>
                </a:ln>
                <a:solidFill>
                  <a:srgbClr val="F7C85C"/>
                </a:solidFill>
                <a:effectLst/>
                <a:uLnTx/>
                <a:uFillTx/>
                <a:latin typeface="Arial"/>
                <a:cs typeface="Arial"/>
                <a:sym typeface="Arial"/>
              </a:rPr>
              <a:t>Ask why.</a:t>
            </a:r>
          </a:p>
        </p:txBody>
      </p:sp>
      <p:sp>
        <p:nvSpPr>
          <p:cNvPr id="9" name="TextBox 8"/>
          <p:cNvSpPr txBox="1"/>
          <p:nvPr/>
        </p:nvSpPr>
        <p:spPr>
          <a:xfrm>
            <a:off x="6720840" y="2697480"/>
            <a:ext cx="4480560" cy="18288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0" u="none" strike="noStrike" kern="0" cap="none" spc="0" normalizeH="0" baseline="0" noProof="0">
                <a:ln>
                  <a:noFill/>
                </a:ln>
                <a:solidFill>
                  <a:srgbClr val="FFFFFF"/>
                </a:solidFill>
                <a:effectLst/>
                <a:uLnTx/>
                <a:uFillTx/>
                <a:latin typeface="Arial"/>
                <a:cs typeface="Arial"/>
                <a:sym typeface="Arial"/>
              </a:rPr>
              <a:t>Because the money was never in the visit. It lives downstream: imaging, lab, infusion, surgery, the referral itself. The subsidy is what it costs to control that stream.</a:t>
            </a:r>
          </a:p>
        </p:txBody>
      </p:sp>
      <p:sp>
        <p:nvSpPr>
          <p:cNvPr id="10" name="TextBox 9"/>
          <p:cNvSpPr txBox="1"/>
          <p:nvPr/>
        </p:nvSpPr>
        <p:spPr>
          <a:xfrm>
            <a:off x="6720840" y="4572000"/>
            <a:ext cx="4480560" cy="9144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900" b="1" i="0" u="none" strike="noStrike" kern="0" cap="none" spc="0" normalizeH="0" baseline="0" noProof="0">
                <a:ln>
                  <a:noFill/>
                </a:ln>
                <a:solidFill>
                  <a:srgbClr val="93BCD0"/>
                </a:solidFill>
                <a:effectLst/>
                <a:uLnTx/>
                <a:uFillTx/>
                <a:latin typeface="Arial"/>
                <a:cs typeface="Arial"/>
                <a:sym typeface="Arial"/>
              </a:rPr>
              <a:t>You already own it. Innovation is the work of keeping it.</a:t>
            </a:r>
          </a:p>
        </p:txBody>
      </p:sp>
      <p:sp>
        <p:nvSpPr>
          <p:cNvPr id="11" name="Rounded Rectangle 10"/>
          <p:cNvSpPr/>
          <p:nvPr/>
        </p:nvSpPr>
        <p:spPr>
          <a:xfrm>
            <a:off x="6720840" y="4005072"/>
            <a:ext cx="896112" cy="329184"/>
          </a:xfrm>
          <a:prstGeom prst="roundRect">
            <a:avLst>
              <a:gd name="adj" fmla="val 50000"/>
            </a:avLst>
          </a:prstGeom>
          <a:no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00" b="0" i="0" u="none" strike="noStrike" kern="0" cap="none" spc="0" normalizeH="0" baseline="0" noProof="0">
                <a:ln>
                  <a:noFill/>
                </a:ln>
                <a:solidFill>
                  <a:srgbClr val="F7C85C"/>
                </a:solidFill>
                <a:effectLst/>
                <a:uLnTx/>
                <a:uFillTx/>
                <a:latin typeface="Arial"/>
                <a:ea typeface="+mn-ea"/>
                <a:cs typeface="+mn-cs"/>
                <a:sym typeface="Arial"/>
              </a:rPr>
              <a:t>Imaging</a:t>
            </a:r>
          </a:p>
        </p:txBody>
      </p:sp>
      <p:sp>
        <p:nvSpPr>
          <p:cNvPr id="12" name="Rounded Rectangle 11"/>
          <p:cNvSpPr/>
          <p:nvPr/>
        </p:nvSpPr>
        <p:spPr>
          <a:xfrm>
            <a:off x="7699248" y="4005072"/>
            <a:ext cx="566928" cy="329184"/>
          </a:xfrm>
          <a:prstGeom prst="roundRect">
            <a:avLst>
              <a:gd name="adj" fmla="val 50000"/>
            </a:avLst>
          </a:prstGeom>
          <a:no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00" b="0" i="0" u="none" strike="noStrike" kern="0" cap="none" spc="0" normalizeH="0" baseline="0" noProof="0">
                <a:ln>
                  <a:noFill/>
                </a:ln>
                <a:solidFill>
                  <a:srgbClr val="F7C85C"/>
                </a:solidFill>
                <a:effectLst/>
                <a:uLnTx/>
                <a:uFillTx/>
                <a:latin typeface="Arial"/>
                <a:ea typeface="+mn-ea"/>
                <a:cs typeface="+mn-cs"/>
                <a:sym typeface="Arial"/>
              </a:rPr>
              <a:t>Lab</a:t>
            </a:r>
          </a:p>
        </p:txBody>
      </p:sp>
      <p:sp>
        <p:nvSpPr>
          <p:cNvPr id="13" name="Rounded Rectangle 12"/>
          <p:cNvSpPr/>
          <p:nvPr/>
        </p:nvSpPr>
        <p:spPr>
          <a:xfrm>
            <a:off x="8348471" y="4005072"/>
            <a:ext cx="896112" cy="329184"/>
          </a:xfrm>
          <a:prstGeom prst="roundRect">
            <a:avLst>
              <a:gd name="adj" fmla="val 50000"/>
            </a:avLst>
          </a:prstGeom>
          <a:no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00" b="0" i="0" u="none" strike="noStrike" kern="0" cap="none" spc="0" normalizeH="0" baseline="0" noProof="0">
                <a:ln>
                  <a:noFill/>
                </a:ln>
                <a:solidFill>
                  <a:srgbClr val="F7C85C"/>
                </a:solidFill>
                <a:effectLst/>
                <a:uLnTx/>
                <a:uFillTx/>
                <a:latin typeface="Arial"/>
                <a:ea typeface="+mn-ea"/>
                <a:cs typeface="+mn-cs"/>
                <a:sym typeface="Arial"/>
              </a:rPr>
              <a:t>Infusion</a:t>
            </a:r>
          </a:p>
        </p:txBody>
      </p:sp>
      <p:sp>
        <p:nvSpPr>
          <p:cNvPr id="14" name="Rounded Rectangle 13"/>
          <p:cNvSpPr/>
          <p:nvPr/>
        </p:nvSpPr>
        <p:spPr>
          <a:xfrm>
            <a:off x="9326880" y="4005072"/>
            <a:ext cx="896112" cy="329184"/>
          </a:xfrm>
          <a:prstGeom prst="roundRect">
            <a:avLst>
              <a:gd name="adj" fmla="val 50000"/>
            </a:avLst>
          </a:prstGeom>
          <a:no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00" b="0" i="0" u="none" strike="noStrike" kern="0" cap="none" spc="0" normalizeH="0" baseline="0" noProof="0">
                <a:ln>
                  <a:noFill/>
                </a:ln>
                <a:solidFill>
                  <a:srgbClr val="F7C85C"/>
                </a:solidFill>
                <a:effectLst/>
                <a:uLnTx/>
                <a:uFillTx/>
                <a:latin typeface="Arial"/>
                <a:ea typeface="+mn-ea"/>
                <a:cs typeface="+mn-cs"/>
                <a:sym typeface="Arial"/>
              </a:rPr>
              <a:t>Surgery</a:t>
            </a:r>
          </a:p>
        </p:txBody>
      </p:sp>
      <p:sp>
        <p:nvSpPr>
          <p:cNvPr id="15" name="Rounded Rectangle 14"/>
          <p:cNvSpPr/>
          <p:nvPr/>
        </p:nvSpPr>
        <p:spPr>
          <a:xfrm>
            <a:off x="10305288" y="4005072"/>
            <a:ext cx="896112" cy="329184"/>
          </a:xfrm>
          <a:prstGeom prst="roundRect">
            <a:avLst>
              <a:gd name="adj" fmla="val 50000"/>
            </a:avLst>
          </a:prstGeom>
          <a:no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00" b="0" i="0" u="none" strike="noStrike" kern="0" cap="none" spc="0" normalizeH="0" baseline="0" noProof="0">
                <a:ln>
                  <a:noFill/>
                </a:ln>
                <a:solidFill>
                  <a:srgbClr val="F7C85C"/>
                </a:solidFill>
                <a:effectLst/>
                <a:uLnTx/>
                <a:uFillTx/>
                <a:latin typeface="Arial"/>
                <a:ea typeface="+mn-ea"/>
                <a:cs typeface="+mn-cs"/>
                <a:sym typeface="Arial"/>
              </a:rPr>
              <a:t>Referral</a:t>
            </a:r>
          </a:p>
        </p:txBody>
      </p:sp>
      <p:sp>
        <p:nvSpPr>
          <p:cNvPr id="16" name="Rounded Rectangle 15"/>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7" name="TextBox 16"/>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Follow the subsidy: </a:t>
            </a:r>
            <a:r>
              <a:rPr kumimoji="0" sz="1500" b="0" i="0" u="none" strike="noStrike" kern="0" cap="none" spc="0" normalizeH="0" baseline="0" noProof="0">
                <a:ln>
                  <a:noFill/>
                </a:ln>
                <a:solidFill>
                  <a:srgbClr val="235868"/>
                </a:solidFill>
                <a:effectLst/>
                <a:uLnTx/>
                <a:uFillTx/>
                <a:latin typeface="Arial"/>
                <a:cs typeface="Arial"/>
                <a:sym typeface="Arial"/>
              </a:rPr>
              <a:t>what the system overpays to acquire tells you what your practice is worth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2" name="TextBox 1"/>
          <p:cNvSpPr txBox="1"/>
          <p:nvPr/>
        </p:nvSpPr>
        <p:spPr>
          <a:xfrm>
            <a:off x="1417320" y="685800"/>
            <a:ext cx="941832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000" b="1" i="0" u="none" strike="noStrike" kern="0" cap="none" spc="0" normalizeH="0" baseline="0" noProof="0" dirty="0">
                <a:ln>
                  <a:noFill/>
                </a:ln>
                <a:solidFill>
                  <a:srgbClr val="004250"/>
                </a:solidFill>
                <a:effectLst/>
                <a:uLnTx/>
                <a:uFillTx/>
                <a:latin typeface="Arial"/>
                <a:cs typeface="Arial"/>
                <a:sym typeface="Arial"/>
              </a:rPr>
              <a:t>One customer. Sixty years. Never once on our side of the table.</a:t>
            </a:r>
          </a:p>
        </p:txBody>
      </p:sp>
      <p:sp>
        <p:nvSpPr>
          <p:cNvPr id="3" name="Rounded Rectangle 2"/>
          <p:cNvSpPr/>
          <p:nvPr/>
        </p:nvSpPr>
        <p:spPr>
          <a:xfrm>
            <a:off x="640080" y="1783080"/>
            <a:ext cx="5257800" cy="274320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p:cNvSpPr txBox="1"/>
          <p:nvPr/>
        </p:nvSpPr>
        <p:spPr>
          <a:xfrm>
            <a:off x="1005840" y="2011680"/>
            <a:ext cx="45720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000" b="1" i="0" u="none" strike="noStrike" kern="0" cap="none" spc="0" normalizeH="0" baseline="0" noProof="0">
                <a:ln>
                  <a:noFill/>
                </a:ln>
                <a:solidFill>
                  <a:srgbClr val="004250"/>
                </a:solidFill>
                <a:effectLst/>
                <a:uLnTx/>
                <a:uFillTx/>
                <a:latin typeface="Arial"/>
                <a:cs typeface="Arial"/>
                <a:sym typeface="Arial"/>
              </a:rPr>
              <a:t>The insurance company</a:t>
            </a:r>
          </a:p>
        </p:txBody>
      </p:sp>
      <p:sp>
        <p:nvSpPr>
          <p:cNvPr id="5" name="TextBox 4"/>
          <p:cNvSpPr txBox="1"/>
          <p:nvPr/>
        </p:nvSpPr>
        <p:spPr>
          <a:xfrm>
            <a:off x="1005840" y="2606040"/>
            <a:ext cx="4572000" cy="18288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700" b="0" i="0" u="none" strike="noStrike" kern="0" cap="none" spc="0" normalizeH="0" baseline="0" noProof="0">
                <a:ln>
                  <a:noFill/>
                </a:ln>
                <a:solidFill>
                  <a:srgbClr val="222B2E"/>
                </a:solidFill>
                <a:effectLst/>
                <a:uLnTx/>
                <a:uFillTx/>
                <a:latin typeface="Arial"/>
                <a:cs typeface="Arial"/>
                <a:sym typeface="Arial"/>
              </a:rPr>
              <a:t>Makes money when you get paid less</a:t>
            </a:r>
          </a:p>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700" b="0" i="0" u="none" strike="noStrike" kern="0" cap="none" spc="0" normalizeH="0" baseline="0" noProof="0">
                <a:ln>
                  <a:noFill/>
                </a:ln>
                <a:solidFill>
                  <a:srgbClr val="222B2E"/>
                </a:solidFill>
                <a:effectLst/>
                <a:uLnTx/>
                <a:uFillTx/>
                <a:latin typeface="Arial"/>
                <a:cs typeface="Arial"/>
                <a:sym typeface="Arial"/>
              </a:rPr>
              <a:t>Writes the fee schedule, then hands it to you</a:t>
            </a:r>
          </a:p>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700" b="0" i="0" u="none" strike="noStrike" kern="0" cap="none" spc="0" normalizeH="0" baseline="0" noProof="0">
                <a:ln>
                  <a:noFill/>
                </a:ln>
                <a:solidFill>
                  <a:srgbClr val="222B2E"/>
                </a:solidFill>
                <a:effectLst/>
                <a:uLnTx/>
                <a:uFillTx/>
                <a:latin typeface="Arial"/>
                <a:cs typeface="Arial"/>
                <a:sym typeface="Arial"/>
              </a:rPr>
              <a:t>Has never met your patients</a:t>
            </a:r>
          </a:p>
        </p:txBody>
      </p:sp>
      <p:sp>
        <p:nvSpPr>
          <p:cNvPr id="6" name="Rounded Rectangle 5"/>
          <p:cNvSpPr/>
          <p:nvPr/>
        </p:nvSpPr>
        <p:spPr>
          <a:xfrm>
            <a:off x="6309360" y="1783080"/>
            <a:ext cx="5257800" cy="274320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TextBox 6"/>
          <p:cNvSpPr txBox="1"/>
          <p:nvPr/>
        </p:nvSpPr>
        <p:spPr>
          <a:xfrm>
            <a:off x="6675120" y="2011680"/>
            <a:ext cx="45720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000" b="1" i="0" u="none" strike="noStrike" kern="0" cap="none" spc="0" normalizeH="0" baseline="0" noProof="0">
                <a:ln>
                  <a:noFill/>
                </a:ln>
                <a:solidFill>
                  <a:srgbClr val="F7C85C"/>
                </a:solidFill>
                <a:effectLst/>
                <a:uLnTx/>
                <a:uFillTx/>
                <a:latin typeface="Arial"/>
                <a:cs typeface="Arial"/>
                <a:sym typeface="Arial"/>
              </a:rPr>
              <a:t>The self-insured employer</a:t>
            </a:r>
          </a:p>
        </p:txBody>
      </p:sp>
      <p:sp>
        <p:nvSpPr>
          <p:cNvPr id="8" name="TextBox 7"/>
          <p:cNvSpPr txBox="1"/>
          <p:nvPr/>
        </p:nvSpPr>
        <p:spPr>
          <a:xfrm>
            <a:off x="6675120" y="2606040"/>
            <a:ext cx="4572000" cy="18288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700" b="0" i="0" u="none" strike="noStrike" kern="0" cap="none" spc="0" normalizeH="0" baseline="0" noProof="0">
                <a:ln>
                  <a:noFill/>
                </a:ln>
                <a:solidFill>
                  <a:srgbClr val="FFFFFF"/>
                </a:solidFill>
                <a:effectLst/>
                <a:uLnTx/>
                <a:uFillTx/>
                <a:latin typeface="Arial"/>
                <a:cs typeface="Arial"/>
                <a:sym typeface="Arial"/>
              </a:rPr>
              <a:t>Makes money when their people are healthy and at work</a:t>
            </a:r>
          </a:p>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700" b="0" i="0" u="none" strike="noStrike" kern="0" cap="none" spc="0" normalizeH="0" baseline="0" noProof="0">
                <a:ln>
                  <a:noFill/>
                </a:ln>
                <a:solidFill>
                  <a:srgbClr val="FFFFFF"/>
                </a:solidFill>
                <a:effectLst/>
                <a:uLnTx/>
                <a:uFillTx/>
                <a:latin typeface="Arial"/>
                <a:cs typeface="Arial"/>
                <a:sym typeface="Arial"/>
              </a:rPr>
              <a:t>Wants lower cost, faster access, a doctor who knows names</a:t>
            </a:r>
          </a:p>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700" b="0" i="0" u="none" strike="noStrike" kern="0" cap="none" spc="0" normalizeH="0" baseline="0" noProof="0">
                <a:ln>
                  <a:noFill/>
                </a:ln>
                <a:solidFill>
                  <a:srgbClr val="FFFFFF"/>
                </a:solidFill>
                <a:effectLst/>
                <a:uLnTx/>
                <a:uFillTx/>
                <a:latin typeface="Arial"/>
                <a:cs typeface="Arial"/>
                <a:sym typeface="Arial"/>
              </a:rPr>
              <a:t>Can decide in a Tuesday meeting</a:t>
            </a:r>
          </a:p>
        </p:txBody>
      </p:sp>
      <p:sp>
        <p:nvSpPr>
          <p:cNvPr id="9" name="TextBox 8"/>
          <p:cNvSpPr txBox="1"/>
          <p:nvPr/>
        </p:nvSpPr>
        <p:spPr>
          <a:xfrm>
            <a:off x="640080" y="4754880"/>
            <a:ext cx="182880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000" b="1" i="0" u="none" strike="noStrike" kern="0" cap="none" spc="0" normalizeH="0" baseline="0" noProof="0">
                <a:ln>
                  <a:noFill/>
                </a:ln>
                <a:solidFill>
                  <a:srgbClr val="004250"/>
                </a:solidFill>
                <a:effectLst/>
                <a:uLnTx/>
                <a:uFillTx/>
                <a:latin typeface="Arial"/>
                <a:cs typeface="Arial"/>
                <a:sym typeface="Arial"/>
              </a:rPr>
              <a:t>67%</a:t>
            </a:r>
          </a:p>
        </p:txBody>
      </p:sp>
      <p:sp>
        <p:nvSpPr>
          <p:cNvPr id="10" name="TextBox 9"/>
          <p:cNvSpPr txBox="1"/>
          <p:nvPr/>
        </p:nvSpPr>
        <p:spPr>
          <a:xfrm>
            <a:off x="2148840" y="4846320"/>
            <a:ext cx="3566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0" i="0" u="none" strike="noStrike" kern="0" cap="none" spc="0" normalizeH="0" baseline="0" noProof="0">
                <a:ln>
                  <a:noFill/>
                </a:ln>
                <a:solidFill>
                  <a:srgbClr val="5A666B"/>
                </a:solidFill>
                <a:effectLst/>
                <a:uLnTx/>
                <a:uFillTx/>
                <a:latin typeface="Arial"/>
                <a:cs typeface="Arial"/>
                <a:sym typeface="Arial"/>
              </a:rPr>
              <a:t>of covered workers are in a self-funded plan</a:t>
            </a:r>
          </a:p>
        </p:txBody>
      </p:sp>
      <p:sp>
        <p:nvSpPr>
          <p:cNvPr id="11" name="TextBox 10"/>
          <p:cNvSpPr txBox="1"/>
          <p:nvPr/>
        </p:nvSpPr>
        <p:spPr>
          <a:xfrm>
            <a:off x="6309360" y="4754880"/>
            <a:ext cx="237744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000" b="1" i="0" u="none" strike="noStrike" kern="0" cap="none" spc="0" normalizeH="0" baseline="0" noProof="0">
                <a:ln>
                  <a:noFill/>
                </a:ln>
                <a:solidFill>
                  <a:srgbClr val="004250"/>
                </a:solidFill>
                <a:effectLst/>
                <a:uLnTx/>
                <a:uFillTx/>
                <a:latin typeface="Arial"/>
                <a:cs typeface="Arial"/>
                <a:sym typeface="Arial"/>
              </a:rPr>
              <a:t>$26,993</a:t>
            </a:r>
          </a:p>
        </p:txBody>
      </p:sp>
      <p:sp>
        <p:nvSpPr>
          <p:cNvPr id="12" name="TextBox 11"/>
          <p:cNvSpPr txBox="1"/>
          <p:nvPr/>
        </p:nvSpPr>
        <p:spPr>
          <a:xfrm>
            <a:off x="8823960" y="4846320"/>
            <a:ext cx="274320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0" i="0" u="none" strike="noStrike" kern="0" cap="none" spc="0" normalizeH="0" baseline="0" noProof="0">
                <a:ln>
                  <a:noFill/>
                </a:ln>
                <a:solidFill>
                  <a:srgbClr val="5A666B"/>
                </a:solidFill>
                <a:effectLst/>
                <a:uLnTx/>
                <a:uFillTx/>
                <a:latin typeface="Arial"/>
                <a:cs typeface="Arial"/>
                <a:sym typeface="Arial"/>
              </a:rPr>
              <a:t>average family premium. They are looking for you.</a:t>
            </a:r>
          </a:p>
        </p:txBody>
      </p:sp>
      <p:sp>
        <p:nvSpPr>
          <p:cNvPr id="13" name="TextBox 12"/>
          <p:cNvSpPr txBox="1"/>
          <p:nvPr/>
        </p:nvSpPr>
        <p:spPr>
          <a:xfrm>
            <a:off x="640080" y="5669280"/>
            <a:ext cx="7315200" cy="2743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000" b="0" i="1" u="none" strike="noStrike" kern="0" cap="none" spc="0" normalizeH="0" baseline="0" noProof="0">
                <a:ln>
                  <a:noFill/>
                </a:ln>
                <a:solidFill>
                  <a:srgbClr val="5A666B"/>
                </a:solidFill>
                <a:effectLst/>
                <a:uLnTx/>
                <a:uFillTx/>
                <a:latin typeface="Arial"/>
                <a:cs typeface="Arial"/>
                <a:sym typeface="Arial"/>
              </a:rPr>
              <a:t>Source: KFF Employer Health Benefits Survey, 2025</a:t>
            </a:r>
          </a:p>
        </p:txBody>
      </p:sp>
      <p:pic>
        <p:nvPicPr>
          <p:cNvPr id="14" name="Picture 13" descr="FaFileInvoiceDollar_dark.png"/>
          <p:cNvPicPr>
            <a:picLocks noChangeAspect="1"/>
          </p:cNvPicPr>
          <p:nvPr/>
        </p:nvPicPr>
        <p:blipFill>
          <a:blip r:embed="rId4"/>
          <a:stretch>
            <a:fillRect/>
          </a:stretch>
        </p:blipFill>
        <p:spPr>
          <a:xfrm>
            <a:off x="5166360" y="1965960"/>
            <a:ext cx="457200" cy="457200"/>
          </a:xfrm>
          <a:prstGeom prst="rect">
            <a:avLst/>
          </a:prstGeom>
        </p:spPr>
      </p:pic>
      <p:pic>
        <p:nvPicPr>
          <p:cNvPr id="15" name="Picture 14" descr="FaIndustry_gold.png"/>
          <p:cNvPicPr>
            <a:picLocks noChangeAspect="1"/>
          </p:cNvPicPr>
          <p:nvPr/>
        </p:nvPicPr>
        <p:blipFill>
          <a:blip r:embed="rId5"/>
          <a:stretch>
            <a:fillRect/>
          </a:stretch>
        </p:blipFill>
        <p:spPr>
          <a:xfrm>
            <a:off x="10835640" y="1965960"/>
            <a:ext cx="457200" cy="457200"/>
          </a:xfrm>
          <a:prstGeom prst="rect">
            <a:avLst/>
          </a:prstGeom>
        </p:spPr>
      </p:pic>
      <p:sp>
        <p:nvSpPr>
          <p:cNvPr id="16" name="Rounded Rectangle 15"/>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7" name="TextBox 16"/>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Change the customer: </a:t>
            </a:r>
            <a:r>
              <a:rPr kumimoji="0" sz="1500" b="0" i="0" u="none" strike="noStrike" kern="0" cap="none" spc="0" normalizeH="0" baseline="0" noProof="0">
                <a:ln>
                  <a:noFill/>
                </a:ln>
                <a:solidFill>
                  <a:srgbClr val="235868"/>
                </a:solidFill>
                <a:effectLst/>
                <a:uLnTx/>
                <a:uFillTx/>
                <a:latin typeface="Arial"/>
                <a:cs typeface="Arial"/>
                <a:sym typeface="Arial"/>
              </a:rPr>
              <a:t>sell to the party that wins when care costs 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2" name="TextBox 1"/>
          <p:cNvSpPr txBox="1"/>
          <p:nvPr/>
        </p:nvSpPr>
        <p:spPr>
          <a:xfrm>
            <a:off x="640080" y="667512"/>
            <a:ext cx="109728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The lineup</a:t>
            </a:r>
          </a:p>
        </p:txBody>
      </p:sp>
      <p:sp>
        <p:nvSpPr>
          <p:cNvPr id="3" name="TextBox 2"/>
          <p:cNvSpPr txBox="1"/>
          <p:nvPr/>
        </p:nvSpPr>
        <p:spPr>
          <a:xfrm>
            <a:off x="640080" y="1307592"/>
            <a:ext cx="109728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1" u="none" strike="noStrike" kern="0" cap="none" spc="0" normalizeH="0" baseline="0" noProof="0">
                <a:ln>
                  <a:noFill/>
                </a:ln>
                <a:solidFill>
                  <a:srgbClr val="5A666B"/>
                </a:solidFill>
                <a:effectLst/>
                <a:uLnTx/>
                <a:uFillTx/>
                <a:latin typeface="Arial"/>
                <a:cs typeface="Arial"/>
                <a:sym typeface="Arial"/>
              </a:rPr>
              <a:t>Head to the plate looking to hit singles and you'll win the ballgame.</a:t>
            </a:r>
          </a:p>
        </p:txBody>
      </p:sp>
      <p:sp>
        <p:nvSpPr>
          <p:cNvPr id="4" name="Rounded Rectangle 3"/>
          <p:cNvSpPr/>
          <p:nvPr/>
        </p:nvSpPr>
        <p:spPr>
          <a:xfrm>
            <a:off x="640080" y="1783080"/>
            <a:ext cx="3520440" cy="406908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914400" y="1965960"/>
            <a:ext cx="30175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400" b="1" i="0" u="none" strike="noStrike" kern="0" cap="none" spc="0" normalizeH="0" baseline="0" noProof="0">
                <a:ln>
                  <a:noFill/>
                </a:ln>
                <a:solidFill>
                  <a:srgbClr val="004250"/>
                </a:solidFill>
                <a:effectLst/>
                <a:uLnTx/>
                <a:uFillTx/>
                <a:latin typeface="Arial"/>
                <a:cs typeface="Arial"/>
                <a:sym typeface="Arial"/>
              </a:rPr>
              <a:t>Singles</a:t>
            </a:r>
          </a:p>
        </p:txBody>
      </p:sp>
      <p:sp>
        <p:nvSpPr>
          <p:cNvPr id="6" name="TextBox 5"/>
          <p:cNvSpPr txBox="1"/>
          <p:nvPr/>
        </p:nvSpPr>
        <p:spPr>
          <a:xfrm>
            <a:off x="914400" y="2450592"/>
            <a:ext cx="301752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235868"/>
                </a:solidFill>
                <a:effectLst/>
                <a:uLnTx/>
                <a:uFillTx/>
                <a:latin typeface="Arial"/>
                <a:cs typeface="Arial"/>
                <a:sym typeface="Arial"/>
              </a:rPr>
              <a:t>Start Monday</a:t>
            </a:r>
          </a:p>
        </p:txBody>
      </p:sp>
      <p:sp>
        <p:nvSpPr>
          <p:cNvPr id="7" name="TextBox 6"/>
          <p:cNvSpPr txBox="1"/>
          <p:nvPr/>
        </p:nvSpPr>
        <p:spPr>
          <a:xfrm>
            <a:off x="914400" y="2761488"/>
            <a:ext cx="301752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1" u="none" strike="noStrike" kern="0" cap="none" spc="0" normalizeH="0" baseline="0" noProof="0">
                <a:ln>
                  <a:noFill/>
                </a:ln>
                <a:solidFill>
                  <a:srgbClr val="235868"/>
                </a:solidFill>
                <a:effectLst/>
                <a:uLnTx/>
                <a:uFillTx/>
                <a:latin typeface="Arial"/>
                <a:cs typeface="Arial"/>
                <a:sym typeface="Arial"/>
              </a:rPr>
              <a:t>No capital, no lawyer, no permission</a:t>
            </a:r>
          </a:p>
        </p:txBody>
      </p:sp>
      <p:sp>
        <p:nvSpPr>
          <p:cNvPr id="8" name="TextBox 7"/>
          <p:cNvSpPr txBox="1"/>
          <p:nvPr/>
        </p:nvSpPr>
        <p:spPr>
          <a:xfrm>
            <a:off x="914400" y="3429000"/>
            <a:ext cx="3063240" cy="2377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One employer contract</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Your health plan as customer one</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The price transparency data</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Care management codes</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Call coverage on paper</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Ambient AI documentation</a:t>
            </a:r>
          </a:p>
        </p:txBody>
      </p:sp>
      <p:sp>
        <p:nvSpPr>
          <p:cNvPr id="9" name="Rounded Rectangle 8"/>
          <p:cNvSpPr/>
          <p:nvPr/>
        </p:nvSpPr>
        <p:spPr>
          <a:xfrm>
            <a:off x="4343400" y="1783080"/>
            <a:ext cx="3520440" cy="4069080"/>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TextBox 9"/>
          <p:cNvSpPr txBox="1"/>
          <p:nvPr/>
        </p:nvSpPr>
        <p:spPr>
          <a:xfrm>
            <a:off x="4617720" y="1965960"/>
            <a:ext cx="30175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400" b="1" i="0" u="none" strike="noStrike" kern="0" cap="none" spc="0" normalizeH="0" baseline="0" noProof="0">
                <a:ln>
                  <a:noFill/>
                </a:ln>
                <a:solidFill>
                  <a:srgbClr val="004250"/>
                </a:solidFill>
                <a:effectLst/>
                <a:uLnTx/>
                <a:uFillTx/>
                <a:latin typeface="Arial"/>
                <a:cs typeface="Arial"/>
                <a:sym typeface="Arial"/>
              </a:rPr>
              <a:t>Doubles</a:t>
            </a:r>
          </a:p>
        </p:txBody>
      </p:sp>
      <p:sp>
        <p:nvSpPr>
          <p:cNvPr id="11" name="TextBox 10"/>
          <p:cNvSpPr txBox="1"/>
          <p:nvPr/>
        </p:nvSpPr>
        <p:spPr>
          <a:xfrm>
            <a:off x="4617720" y="2450592"/>
            <a:ext cx="301752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235868"/>
                </a:solidFill>
                <a:effectLst/>
                <a:uLnTx/>
                <a:uFillTx/>
                <a:latin typeface="Arial"/>
                <a:cs typeface="Arial"/>
                <a:sym typeface="Arial"/>
              </a:rPr>
              <a:t>This fiscal year</a:t>
            </a:r>
          </a:p>
        </p:txBody>
      </p:sp>
      <p:sp>
        <p:nvSpPr>
          <p:cNvPr id="12" name="TextBox 11"/>
          <p:cNvSpPr txBox="1"/>
          <p:nvPr/>
        </p:nvSpPr>
        <p:spPr>
          <a:xfrm>
            <a:off x="4617720" y="2761488"/>
            <a:ext cx="301752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1" u="none" strike="noStrike" kern="0" cap="none" spc="0" normalizeH="0" baseline="0" noProof="0">
                <a:ln>
                  <a:noFill/>
                </a:ln>
                <a:solidFill>
                  <a:srgbClr val="235868"/>
                </a:solidFill>
                <a:effectLst/>
                <a:uLnTx/>
                <a:uFillTx/>
                <a:latin typeface="Arial"/>
                <a:cs typeface="Arial"/>
                <a:sym typeface="Arial"/>
              </a:rPr>
              <a:t>Some capital, some patience, one good partner</a:t>
            </a:r>
          </a:p>
        </p:txBody>
      </p:sp>
      <p:sp>
        <p:nvSpPr>
          <p:cNvPr id="13" name="TextBox 12"/>
          <p:cNvSpPr txBox="1"/>
          <p:nvPr/>
        </p:nvSpPr>
        <p:spPr>
          <a:xfrm>
            <a:off x="4617720" y="3429000"/>
            <a:ext cx="3063240" cy="2377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Preferred network with a Tier 1 price</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Subscription primary care</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In-office infusion and pharmacy</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Patient access automation</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Value-based care with a partner</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Real estate you own</a:t>
            </a:r>
          </a:p>
        </p:txBody>
      </p:sp>
      <p:sp>
        <p:nvSpPr>
          <p:cNvPr id="14" name="Rounded Rectangle 13"/>
          <p:cNvSpPr/>
          <p:nvPr/>
        </p:nvSpPr>
        <p:spPr>
          <a:xfrm>
            <a:off x="8046719" y="1783080"/>
            <a:ext cx="3520440" cy="406908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TextBox 14"/>
          <p:cNvSpPr txBox="1"/>
          <p:nvPr/>
        </p:nvSpPr>
        <p:spPr>
          <a:xfrm>
            <a:off x="8321040" y="1965960"/>
            <a:ext cx="30175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400" b="1" i="0" u="none" strike="noStrike" kern="0" cap="none" spc="0" normalizeH="0" baseline="0" noProof="0">
                <a:ln>
                  <a:noFill/>
                </a:ln>
                <a:solidFill>
                  <a:srgbClr val="F7C85C"/>
                </a:solidFill>
                <a:effectLst/>
                <a:uLnTx/>
                <a:uFillTx/>
                <a:latin typeface="Arial"/>
                <a:cs typeface="Arial"/>
                <a:sym typeface="Arial"/>
              </a:rPr>
              <a:t>Home runs</a:t>
            </a:r>
          </a:p>
        </p:txBody>
      </p:sp>
      <p:sp>
        <p:nvSpPr>
          <p:cNvPr id="16" name="TextBox 15"/>
          <p:cNvSpPr txBox="1"/>
          <p:nvPr/>
        </p:nvSpPr>
        <p:spPr>
          <a:xfrm>
            <a:off x="8321040" y="2450592"/>
            <a:ext cx="301752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93BCD0"/>
                </a:solidFill>
                <a:effectLst/>
                <a:uLnTx/>
                <a:uFillTx/>
                <a:latin typeface="Arial"/>
                <a:cs typeface="Arial"/>
                <a:sym typeface="Arial"/>
              </a:rPr>
              <a:t>The long game</a:t>
            </a:r>
          </a:p>
        </p:txBody>
      </p:sp>
      <p:sp>
        <p:nvSpPr>
          <p:cNvPr id="17" name="TextBox 16"/>
          <p:cNvSpPr txBox="1"/>
          <p:nvPr/>
        </p:nvSpPr>
        <p:spPr>
          <a:xfrm>
            <a:off x="8321040" y="2761488"/>
            <a:ext cx="301752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1" u="none" strike="noStrike" kern="0" cap="none" spc="0" normalizeH="0" baseline="0" noProof="0">
                <a:ln>
                  <a:noFill/>
                </a:ln>
                <a:solidFill>
                  <a:srgbClr val="93BCD0"/>
                </a:solidFill>
                <a:effectLst/>
                <a:uLnTx/>
                <a:uFillTx/>
                <a:latin typeface="Arial"/>
                <a:cs typeface="Arial"/>
                <a:sym typeface="Arial"/>
              </a:rPr>
              <a:t>Partners, patience, and a lawyer who does this for a living</a:t>
            </a:r>
          </a:p>
        </p:txBody>
      </p:sp>
      <p:sp>
        <p:nvSpPr>
          <p:cNvPr id="18" name="TextBox 17"/>
          <p:cNvSpPr txBox="1"/>
          <p:nvPr/>
        </p:nvSpPr>
        <p:spPr>
          <a:xfrm>
            <a:off x="8321040" y="3429000"/>
            <a:ext cx="3063240" cy="2377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FFFFFF"/>
                </a:solidFill>
                <a:effectLst/>
                <a:uLnTx/>
                <a:uFillTx/>
                <a:latin typeface="Arial"/>
                <a:cs typeface="Arial"/>
                <a:sym typeface="Arial"/>
              </a:rPr>
              <a:t>Clinically integrated network</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FFFFFF"/>
                </a:solidFill>
                <a:effectLst/>
                <a:uLnTx/>
                <a:uFillTx/>
                <a:latin typeface="Arial"/>
                <a:cs typeface="Arial"/>
                <a:sym typeface="Arial"/>
              </a:rPr>
              <a:t>A shared data layer</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FFFFFF"/>
                </a:solidFill>
                <a:effectLst/>
                <a:uLnTx/>
                <a:uFillTx/>
                <a:latin typeface="Arial"/>
                <a:cs typeface="Arial"/>
                <a:sym typeface="Arial"/>
              </a:rPr>
              <a:t>Joint ventures</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FFFFFF"/>
                </a:solidFill>
                <a:effectLst/>
                <a:uLnTx/>
                <a:uFillTx/>
                <a:latin typeface="Arial"/>
                <a:cs typeface="Arial"/>
                <a:sym typeface="Arial"/>
              </a:rPr>
              <a:t>Captive insurance company</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FFFFFF"/>
                </a:solidFill>
                <a:effectLst/>
                <a:uLnTx/>
                <a:uFillTx/>
                <a:latin typeface="Arial"/>
                <a:cs typeface="Arial"/>
                <a:sym typeface="Arial"/>
              </a:rPr>
              <a:t>Physician-owned MSO</a:t>
            </a:r>
          </a:p>
          <a:p>
            <a:pPr marL="0" marR="0" lvl="0" indent="0" algn="l" defTabSz="914400" rtl="0" eaLnBrk="1" fontAlgn="auto" latinLnBrk="0" hangingPunct="1">
              <a:lnSpc>
                <a:spcPct val="100000"/>
              </a:lnSpc>
              <a:spcBef>
                <a:spcPts val="0"/>
              </a:spcBef>
              <a:spcAft>
                <a:spcPts val="800"/>
              </a:spcAft>
              <a:buClr>
                <a:srgbClr val="000000"/>
              </a:buClr>
              <a:buSzTx/>
              <a:buFont typeface="Arial"/>
              <a:buNone/>
              <a:tabLst/>
              <a:defRPr/>
            </a:pPr>
            <a:r>
              <a:rPr kumimoji="0" sz="1500" b="0" i="0" u="none" strike="noStrike" kern="0" cap="none" spc="0" normalizeH="0" baseline="0" noProof="0">
                <a:ln>
                  <a:noFill/>
                </a:ln>
                <a:solidFill>
                  <a:srgbClr val="FFFFFF"/>
                </a:solidFill>
                <a:effectLst/>
                <a:uLnTx/>
                <a:uFillTx/>
                <a:latin typeface="Arial"/>
                <a:cs typeface="Arial"/>
                <a:sym typeface="Arial"/>
              </a:rPr>
              <a:t>Your own insurance product</a:t>
            </a:r>
          </a:p>
        </p:txBody>
      </p:sp>
      <p:sp>
        <p:nvSpPr>
          <p:cNvPr id="19" name="Diamond 18"/>
          <p:cNvSpPr/>
          <p:nvPr/>
        </p:nvSpPr>
        <p:spPr>
          <a:xfrm>
            <a:off x="3383280" y="2029968"/>
            <a:ext cx="548640" cy="548640"/>
          </a:xfrm>
          <a:prstGeom prst="diamond">
            <a:avLst/>
          </a:prstGeom>
          <a:no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Diamond 19"/>
          <p:cNvSpPr/>
          <p:nvPr/>
        </p:nvSpPr>
        <p:spPr>
          <a:xfrm>
            <a:off x="3849624" y="2221992"/>
            <a:ext cx="164592" cy="164592"/>
          </a:xfrm>
          <a:prstGeom prst="diamond">
            <a:avLst/>
          </a:prstGeom>
          <a:solidFill>
            <a:srgbClr val="004250"/>
          </a:solidFill>
          <a:ln w="19050">
            <a:solidFill>
              <a:srgbClr val="0042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Diamond 20"/>
          <p:cNvSpPr/>
          <p:nvPr/>
        </p:nvSpPr>
        <p:spPr>
          <a:xfrm>
            <a:off x="3575304" y="1947672"/>
            <a:ext cx="164592" cy="164592"/>
          </a:xfrm>
          <a:prstGeom prst="diamond">
            <a:avLst/>
          </a:prstGeom>
          <a:solidFill>
            <a:srgbClr val="E7E7E7"/>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Diamond 21"/>
          <p:cNvSpPr/>
          <p:nvPr/>
        </p:nvSpPr>
        <p:spPr>
          <a:xfrm>
            <a:off x="3300984" y="2221992"/>
            <a:ext cx="164592" cy="164592"/>
          </a:xfrm>
          <a:prstGeom prst="diamond">
            <a:avLst/>
          </a:prstGeom>
          <a:solidFill>
            <a:srgbClr val="E7E7E7"/>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Diamond 22"/>
          <p:cNvSpPr/>
          <p:nvPr/>
        </p:nvSpPr>
        <p:spPr>
          <a:xfrm>
            <a:off x="3575304" y="2496312"/>
            <a:ext cx="164592" cy="164592"/>
          </a:xfrm>
          <a:prstGeom prst="diamond">
            <a:avLst/>
          </a:prstGeom>
          <a:solidFill>
            <a:srgbClr val="E7E7E7"/>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4" name="Diamond 23"/>
          <p:cNvSpPr/>
          <p:nvPr/>
        </p:nvSpPr>
        <p:spPr>
          <a:xfrm>
            <a:off x="7086600" y="2029968"/>
            <a:ext cx="548640" cy="548640"/>
          </a:xfrm>
          <a:prstGeom prst="diamond">
            <a:avLst/>
          </a:prstGeom>
          <a:no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Diamond 24"/>
          <p:cNvSpPr/>
          <p:nvPr/>
        </p:nvSpPr>
        <p:spPr>
          <a:xfrm>
            <a:off x="7552944" y="2221992"/>
            <a:ext cx="164592" cy="164592"/>
          </a:xfrm>
          <a:prstGeom prst="diamond">
            <a:avLst/>
          </a:prstGeom>
          <a:solidFill>
            <a:srgbClr val="004250"/>
          </a:solidFill>
          <a:ln w="19050">
            <a:solidFill>
              <a:srgbClr val="0042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Diamond 25"/>
          <p:cNvSpPr/>
          <p:nvPr/>
        </p:nvSpPr>
        <p:spPr>
          <a:xfrm>
            <a:off x="7278624" y="1947672"/>
            <a:ext cx="164592" cy="164592"/>
          </a:xfrm>
          <a:prstGeom prst="diamond">
            <a:avLst/>
          </a:prstGeom>
          <a:solidFill>
            <a:srgbClr val="004250"/>
          </a:solidFill>
          <a:ln w="19050">
            <a:solidFill>
              <a:srgbClr val="0042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7" name="Diamond 26"/>
          <p:cNvSpPr/>
          <p:nvPr/>
        </p:nvSpPr>
        <p:spPr>
          <a:xfrm>
            <a:off x="7004304" y="2221992"/>
            <a:ext cx="164592" cy="164592"/>
          </a:xfrm>
          <a:prstGeom prst="diamond">
            <a:avLst/>
          </a:prstGeom>
          <a:solidFill>
            <a:srgbClr val="DCEAF1"/>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8" name="Diamond 27"/>
          <p:cNvSpPr/>
          <p:nvPr/>
        </p:nvSpPr>
        <p:spPr>
          <a:xfrm>
            <a:off x="7278624" y="2496312"/>
            <a:ext cx="164592" cy="164592"/>
          </a:xfrm>
          <a:prstGeom prst="diamond">
            <a:avLst/>
          </a:prstGeom>
          <a:solidFill>
            <a:srgbClr val="DCEAF1"/>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9" name="Diamond 28"/>
          <p:cNvSpPr/>
          <p:nvPr/>
        </p:nvSpPr>
        <p:spPr>
          <a:xfrm>
            <a:off x="10789919" y="2029968"/>
            <a:ext cx="548640" cy="548640"/>
          </a:xfrm>
          <a:prstGeom prst="diamond">
            <a:avLst/>
          </a:prstGeom>
          <a:noFill/>
          <a:ln w="190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0" name="Diamond 29"/>
          <p:cNvSpPr/>
          <p:nvPr/>
        </p:nvSpPr>
        <p:spPr>
          <a:xfrm>
            <a:off x="11256263" y="2221992"/>
            <a:ext cx="164592" cy="164592"/>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1" name="Diamond 30"/>
          <p:cNvSpPr/>
          <p:nvPr/>
        </p:nvSpPr>
        <p:spPr>
          <a:xfrm>
            <a:off x="10981943" y="1947672"/>
            <a:ext cx="164592" cy="164592"/>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2" name="Diamond 31"/>
          <p:cNvSpPr/>
          <p:nvPr/>
        </p:nvSpPr>
        <p:spPr>
          <a:xfrm>
            <a:off x="10707623" y="2221992"/>
            <a:ext cx="164592" cy="164592"/>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3" name="Diamond 32"/>
          <p:cNvSpPr/>
          <p:nvPr/>
        </p:nvSpPr>
        <p:spPr>
          <a:xfrm>
            <a:off x="10981943" y="2496312"/>
            <a:ext cx="164592" cy="164592"/>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4" name="Rounded Rectangle 33"/>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35" name="TextBox 34"/>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dirty="0">
                <a:ln>
                  <a:noFill/>
                </a:ln>
                <a:solidFill>
                  <a:srgbClr val="004250"/>
                </a:solidFill>
                <a:effectLst/>
                <a:uLnTx/>
                <a:uFillTx/>
                <a:latin typeface="Arial"/>
                <a:cs typeface="Arial"/>
                <a:sym typeface="Arial"/>
              </a:rPr>
              <a:t>Staged innovation: </a:t>
            </a:r>
            <a:r>
              <a:rPr kumimoji="0" sz="1500" b="0" i="0" u="none" strike="noStrike" kern="0" cap="none" spc="0" normalizeH="0" baseline="0" noProof="0" dirty="0">
                <a:ln>
                  <a:noFill/>
                </a:ln>
                <a:solidFill>
                  <a:srgbClr val="235868"/>
                </a:solidFill>
                <a:effectLst/>
                <a:uLnTx/>
                <a:uFillTx/>
                <a:latin typeface="Arial"/>
                <a:cs typeface="Arial"/>
                <a:sym typeface="Arial"/>
              </a:rPr>
              <a:t>sort every idea by the capital, time, and partners it needs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2" name="TextBox 1"/>
          <p:cNvSpPr txBox="1"/>
          <p:nvPr/>
        </p:nvSpPr>
        <p:spPr>
          <a:xfrm>
            <a:off x="502920" y="1097280"/>
            <a:ext cx="292608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7200" b="1" i="0" u="none" strike="noStrike" kern="0" cap="none" spc="0" normalizeH="0" baseline="0" noProof="0">
                <a:ln>
                  <a:noFill/>
                </a:ln>
                <a:solidFill>
                  <a:srgbClr val="004250"/>
                </a:solidFill>
                <a:effectLst/>
                <a:uLnTx/>
                <a:uFillTx/>
                <a:latin typeface="Arial"/>
                <a:cs typeface="Arial"/>
                <a:sym typeface="Arial"/>
              </a:rPr>
              <a:t>01</a:t>
            </a:r>
          </a:p>
        </p:txBody>
      </p:sp>
      <p:sp>
        <p:nvSpPr>
          <p:cNvPr id="3" name="TextBox 2"/>
          <p:cNvSpPr txBox="1"/>
          <p:nvPr/>
        </p:nvSpPr>
        <p:spPr>
          <a:xfrm>
            <a:off x="548640" y="2331720"/>
            <a:ext cx="29260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1" i="0" u="none" strike="noStrike" kern="0" cap="none" spc="0" normalizeH="0" baseline="0" noProof="0">
                <a:ln>
                  <a:noFill/>
                </a:ln>
                <a:solidFill>
                  <a:srgbClr val="235868"/>
                </a:solidFill>
                <a:effectLst/>
                <a:uLnTx/>
                <a:uFillTx/>
                <a:latin typeface="Arial"/>
                <a:cs typeface="Arial"/>
                <a:sym typeface="Arial"/>
              </a:rPr>
              <a:t>SINGLES</a:t>
            </a:r>
          </a:p>
        </p:txBody>
      </p:sp>
      <p:sp>
        <p:nvSpPr>
          <p:cNvPr id="4" name="TextBox 3"/>
          <p:cNvSpPr txBox="1"/>
          <p:nvPr/>
        </p:nvSpPr>
        <p:spPr>
          <a:xfrm>
            <a:off x="4297680" y="1188720"/>
            <a:ext cx="731520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400" b="1" i="0" u="none" strike="noStrike" kern="0" cap="none" spc="0" normalizeH="0" baseline="0" noProof="0">
                <a:ln>
                  <a:noFill/>
                </a:ln>
                <a:solidFill>
                  <a:srgbClr val="FFFFFF"/>
                </a:solidFill>
                <a:effectLst/>
                <a:uLnTx/>
                <a:uFillTx/>
                <a:latin typeface="Arial"/>
                <a:cs typeface="Arial"/>
                <a:sym typeface="Arial"/>
              </a:rPr>
              <a:t>Start Monday.</a:t>
            </a:r>
          </a:p>
        </p:txBody>
      </p:sp>
      <p:sp>
        <p:nvSpPr>
          <p:cNvPr id="5" name="TextBox 4"/>
          <p:cNvSpPr txBox="1"/>
          <p:nvPr/>
        </p:nvSpPr>
        <p:spPr>
          <a:xfrm>
            <a:off x="4297680" y="2331720"/>
            <a:ext cx="7315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0" i="0" u="none" strike="noStrike" kern="0" cap="none" spc="0" normalizeH="0" baseline="0" noProof="0">
                <a:ln>
                  <a:noFill/>
                </a:ln>
                <a:solidFill>
                  <a:srgbClr val="F7C85C"/>
                </a:solidFill>
                <a:effectLst/>
                <a:uLnTx/>
                <a:uFillTx/>
                <a:latin typeface="Arial"/>
                <a:cs typeface="Arial"/>
                <a:sym typeface="Arial"/>
              </a:rPr>
              <a:t>No capital. No lawyer. No permission.</a:t>
            </a:r>
          </a:p>
        </p:txBody>
      </p:sp>
      <p:sp>
        <p:nvSpPr>
          <p:cNvPr id="6" name="Diamond 5"/>
          <p:cNvSpPr/>
          <p:nvPr/>
        </p:nvSpPr>
        <p:spPr>
          <a:xfrm>
            <a:off x="8595360" y="3474720"/>
            <a:ext cx="1828800" cy="1828800"/>
          </a:xfrm>
          <a:prstGeom prst="diamond">
            <a:avLst/>
          </a:prstGeom>
          <a:no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Diamond 6"/>
          <p:cNvSpPr/>
          <p:nvPr/>
        </p:nvSpPr>
        <p:spPr>
          <a:xfrm>
            <a:off x="10149840" y="41148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Diamond 7"/>
          <p:cNvSpPr/>
          <p:nvPr/>
        </p:nvSpPr>
        <p:spPr>
          <a:xfrm>
            <a:off x="9235440" y="3200400"/>
            <a:ext cx="548640" cy="548640"/>
          </a:xfrm>
          <a:prstGeom prst="diamond">
            <a:avLst/>
          </a:prstGeom>
          <a:solidFill>
            <a:srgbClr val="004250"/>
          </a:solid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Diamond 8"/>
          <p:cNvSpPr/>
          <p:nvPr/>
        </p:nvSpPr>
        <p:spPr>
          <a:xfrm>
            <a:off x="8321040" y="4114800"/>
            <a:ext cx="548640" cy="548640"/>
          </a:xfrm>
          <a:prstGeom prst="diamond">
            <a:avLst/>
          </a:prstGeom>
          <a:solidFill>
            <a:srgbClr val="004250"/>
          </a:solid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Diamond 9"/>
          <p:cNvSpPr/>
          <p:nvPr/>
        </p:nvSpPr>
        <p:spPr>
          <a:xfrm>
            <a:off x="9235440" y="5029200"/>
            <a:ext cx="548640" cy="548640"/>
          </a:xfrm>
          <a:prstGeom prst="diamond">
            <a:avLst/>
          </a:prstGeom>
          <a:solidFill>
            <a:srgbClr val="004250"/>
          </a:solid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Rounded Rectangle 10"/>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2" name="TextBox 11"/>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Small bets: </a:t>
            </a:r>
            <a:r>
              <a:rPr kumimoji="0" sz="1500" b="0" i="0" u="none" strike="noStrike" kern="0" cap="none" spc="0" normalizeH="0" baseline="0" noProof="0">
                <a:ln>
                  <a:noFill/>
                </a:ln>
                <a:solidFill>
                  <a:srgbClr val="93BCD0"/>
                </a:solidFill>
                <a:effectLst/>
                <a:uLnTx/>
                <a:uFillTx/>
                <a:latin typeface="Arial"/>
                <a:cs typeface="Arial"/>
                <a:sym typeface="Arial"/>
              </a:rPr>
              <a:t>moves you can make without capital, counsel, or permission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2" name="TextBox 1"/>
          <p:cNvSpPr txBox="1"/>
          <p:nvPr/>
        </p:nvSpPr>
        <p:spPr>
          <a:xfrm>
            <a:off x="640080" y="676656"/>
            <a:ext cx="1005840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200" b="1" i="0" u="none" strike="noStrike" kern="0" cap="none" spc="0" normalizeH="0" baseline="0" noProof="0" dirty="0">
                <a:ln>
                  <a:noFill/>
                </a:ln>
                <a:solidFill>
                  <a:srgbClr val="004250"/>
                </a:solidFill>
                <a:effectLst/>
                <a:uLnTx/>
                <a:uFillTx/>
                <a:latin typeface="Arial"/>
                <a:cs typeface="Arial"/>
                <a:sym typeface="Arial"/>
              </a:rPr>
              <a:t>Direct-to-employer is a single, not a home run.</a:t>
            </a:r>
          </a:p>
        </p:txBody>
      </p:sp>
      <p:sp>
        <p:nvSpPr>
          <p:cNvPr id="3" name="TextBox 2"/>
          <p:cNvSpPr txBox="1"/>
          <p:nvPr/>
        </p:nvSpPr>
        <p:spPr>
          <a:xfrm>
            <a:off x="640080" y="1408176"/>
            <a:ext cx="10058400" cy="276999"/>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800" b="0" i="1" u="none" strike="noStrike" kern="0" cap="none" spc="0" normalizeH="0" baseline="0" noProof="0" dirty="0">
                <a:ln>
                  <a:noFill/>
                </a:ln>
                <a:solidFill>
                  <a:srgbClr val="5A666B"/>
                </a:solidFill>
                <a:effectLst/>
                <a:uLnTx/>
                <a:uFillTx/>
                <a:latin typeface="Arial"/>
                <a:cs typeface="Arial"/>
                <a:sym typeface="Arial"/>
              </a:rPr>
              <a:t>Four things. Only one of them is a contract.</a:t>
            </a:r>
          </a:p>
        </p:txBody>
      </p:sp>
      <p:sp>
        <p:nvSpPr>
          <p:cNvPr id="4" name="TextBox 3"/>
          <p:cNvSpPr txBox="1"/>
          <p:nvPr/>
        </p:nvSpPr>
        <p:spPr>
          <a:xfrm>
            <a:off x="640080" y="2926080"/>
            <a:ext cx="4480560" cy="2377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2200" b="1" i="0" u="none" strike="noStrike" kern="0" cap="none" spc="0" normalizeH="0" baseline="0" noProof="0">
                <a:ln>
                  <a:noFill/>
                </a:ln>
                <a:solidFill>
                  <a:srgbClr val="004250"/>
                </a:solidFill>
                <a:effectLst/>
                <a:uLnTx/>
                <a:uFillTx/>
                <a:latin typeface="Arial"/>
                <a:cs typeface="Arial"/>
                <a:sym typeface="Arial"/>
              </a:rPr>
              <a:t>Start with the employer, not the network.</a:t>
            </a:r>
          </a:p>
          <a:p>
            <a:pPr marL="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sz="1500" b="0" i="0" u="none" strike="noStrike" kern="0" cap="none" spc="0" normalizeH="0" baseline="0" noProof="0">
                <a:ln>
                  <a:noFill/>
                </a:ln>
                <a:solidFill>
                  <a:srgbClr val="222B2E"/>
                </a:solidFill>
                <a:effectLst/>
                <a:uLnTx/>
                <a:uFillTx/>
                <a:latin typeface="Arial"/>
                <a:cs typeface="Arial"/>
                <a:sym typeface="Arial"/>
              </a:rPr>
              <a:t>A 15-doctor group can sign a 300-employee manufacturer tomorrow. The network is what you build when you have six of them and you're running out of specialties to send them to.</a:t>
            </a:r>
          </a:p>
        </p:txBody>
      </p:sp>
      <p:sp>
        <p:nvSpPr>
          <p:cNvPr id="5" name="Oval 4"/>
          <p:cNvSpPr/>
          <p:nvPr/>
        </p:nvSpPr>
        <p:spPr>
          <a:xfrm>
            <a:off x="6172200" y="2834640"/>
            <a:ext cx="411480" cy="41148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ea typeface="+mn-ea"/>
                <a:cs typeface="+mn-cs"/>
                <a:sym typeface="Arial"/>
              </a:rPr>
              <a:t>1</a:t>
            </a:r>
          </a:p>
        </p:txBody>
      </p:sp>
      <p:sp>
        <p:nvSpPr>
          <p:cNvPr id="6" name="TextBox 5"/>
          <p:cNvSpPr txBox="1"/>
          <p:nvPr/>
        </p:nvSpPr>
        <p:spPr>
          <a:xfrm>
            <a:off x="6766560" y="2852928"/>
            <a:ext cx="5029200" cy="29260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A fee schedule you can explain in a sentence</a:t>
            </a:r>
          </a:p>
        </p:txBody>
      </p:sp>
      <p:sp>
        <p:nvSpPr>
          <p:cNvPr id="7" name="TextBox 6"/>
          <p:cNvSpPr txBox="1"/>
          <p:nvPr/>
        </p:nvSpPr>
        <p:spPr>
          <a:xfrm>
            <a:off x="6766560" y="3154680"/>
            <a:ext cx="5029200" cy="4114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50" b="0" i="0" u="none" strike="noStrike" kern="0" cap="none" spc="0" normalizeH="0" baseline="0" noProof="0">
                <a:ln>
                  <a:noFill/>
                </a:ln>
                <a:solidFill>
                  <a:srgbClr val="93BCD0"/>
                </a:solidFill>
                <a:effectLst/>
                <a:uLnTx/>
                <a:uFillTx/>
                <a:latin typeface="Arial"/>
                <a:cs typeface="Arial"/>
                <a:sym typeface="Arial"/>
              </a:rPr>
              <a:t>Not 400 lines. “Tier 1, no surprises.”</a:t>
            </a:r>
          </a:p>
        </p:txBody>
      </p:sp>
      <p:sp>
        <p:nvSpPr>
          <p:cNvPr id="8" name="Oval 7"/>
          <p:cNvSpPr/>
          <p:nvPr/>
        </p:nvSpPr>
        <p:spPr>
          <a:xfrm>
            <a:off x="6172200" y="3584448"/>
            <a:ext cx="411480" cy="41148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ea typeface="+mn-ea"/>
                <a:cs typeface="+mn-cs"/>
                <a:sym typeface="Arial"/>
              </a:rPr>
              <a:t>2</a:t>
            </a:r>
          </a:p>
        </p:txBody>
      </p:sp>
      <p:sp>
        <p:nvSpPr>
          <p:cNvPr id="9" name="TextBox 8"/>
          <p:cNvSpPr txBox="1"/>
          <p:nvPr/>
        </p:nvSpPr>
        <p:spPr>
          <a:xfrm>
            <a:off x="6766560" y="3602736"/>
            <a:ext cx="5029200" cy="29260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Access you can actually promise</a:t>
            </a:r>
          </a:p>
        </p:txBody>
      </p:sp>
      <p:sp>
        <p:nvSpPr>
          <p:cNvPr id="10" name="TextBox 9"/>
          <p:cNvSpPr txBox="1"/>
          <p:nvPr/>
        </p:nvSpPr>
        <p:spPr>
          <a:xfrm>
            <a:off x="6766560" y="3904487"/>
            <a:ext cx="5029200" cy="4114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50" b="0" i="0" u="none" strike="noStrike" kern="0" cap="none" spc="0" normalizeH="0" baseline="0" noProof="0">
                <a:ln>
                  <a:noFill/>
                </a:ln>
                <a:solidFill>
                  <a:srgbClr val="93BCD0"/>
                </a:solidFill>
                <a:effectLst/>
                <a:uLnTx/>
                <a:uFillTx/>
                <a:latin typeface="Arial"/>
                <a:cs typeface="Arial"/>
                <a:sym typeface="Arial"/>
              </a:rPr>
              <a:t>A same-week visit for the supervisor whose back is out.</a:t>
            </a:r>
          </a:p>
        </p:txBody>
      </p:sp>
      <p:sp>
        <p:nvSpPr>
          <p:cNvPr id="11" name="Oval 10"/>
          <p:cNvSpPr/>
          <p:nvPr/>
        </p:nvSpPr>
        <p:spPr>
          <a:xfrm>
            <a:off x="6172200" y="4334256"/>
            <a:ext cx="411480" cy="41148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ea typeface="+mn-ea"/>
                <a:cs typeface="+mn-cs"/>
                <a:sym typeface="Arial"/>
              </a:rPr>
              <a:t>3</a:t>
            </a:r>
          </a:p>
        </p:txBody>
      </p:sp>
      <p:sp>
        <p:nvSpPr>
          <p:cNvPr id="12" name="TextBox 11"/>
          <p:cNvSpPr txBox="1"/>
          <p:nvPr/>
        </p:nvSpPr>
        <p:spPr>
          <a:xfrm>
            <a:off x="6766560" y="4352544"/>
            <a:ext cx="5029200" cy="29260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One throat to choke</a:t>
            </a:r>
          </a:p>
        </p:txBody>
      </p:sp>
      <p:sp>
        <p:nvSpPr>
          <p:cNvPr id="13" name="TextBox 12"/>
          <p:cNvSpPr txBox="1"/>
          <p:nvPr/>
        </p:nvSpPr>
        <p:spPr>
          <a:xfrm>
            <a:off x="6766560" y="4654296"/>
            <a:ext cx="5029200" cy="4114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50" b="0" i="0" u="none" strike="noStrike" kern="0" cap="none" spc="0" normalizeH="0" baseline="0" noProof="0">
                <a:ln>
                  <a:noFill/>
                </a:ln>
                <a:solidFill>
                  <a:srgbClr val="93BCD0"/>
                </a:solidFill>
                <a:effectLst/>
                <a:uLnTx/>
                <a:uFillTx/>
                <a:latin typeface="Arial"/>
                <a:cs typeface="Arial"/>
                <a:sym typeface="Arial"/>
              </a:rPr>
              <a:t>A person who answers the HR director's phone. Not a portal.</a:t>
            </a:r>
          </a:p>
        </p:txBody>
      </p:sp>
      <p:sp>
        <p:nvSpPr>
          <p:cNvPr id="14" name="Oval 13"/>
          <p:cNvSpPr/>
          <p:nvPr/>
        </p:nvSpPr>
        <p:spPr>
          <a:xfrm>
            <a:off x="6172200" y="5084064"/>
            <a:ext cx="411480" cy="41148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ea typeface="+mn-ea"/>
                <a:cs typeface="+mn-cs"/>
                <a:sym typeface="Arial"/>
              </a:rPr>
              <a:t>4</a:t>
            </a:r>
          </a:p>
        </p:txBody>
      </p:sp>
      <p:sp>
        <p:nvSpPr>
          <p:cNvPr id="15" name="TextBox 14"/>
          <p:cNvSpPr txBox="1"/>
          <p:nvPr/>
        </p:nvSpPr>
        <p:spPr>
          <a:xfrm>
            <a:off x="6766560" y="5102352"/>
            <a:ext cx="5029200" cy="29260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Patience for the fourth conversation</a:t>
            </a:r>
          </a:p>
        </p:txBody>
      </p:sp>
      <p:sp>
        <p:nvSpPr>
          <p:cNvPr id="16" name="TextBox 15"/>
          <p:cNvSpPr txBox="1"/>
          <p:nvPr/>
        </p:nvSpPr>
        <p:spPr>
          <a:xfrm>
            <a:off x="6766560" y="5404104"/>
            <a:ext cx="5029200" cy="4114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50" b="0" i="0" u="none" strike="noStrike" kern="0" cap="none" spc="0" normalizeH="0" baseline="0" noProof="0">
                <a:ln>
                  <a:noFill/>
                </a:ln>
                <a:solidFill>
                  <a:srgbClr val="93BCD0"/>
                </a:solidFill>
                <a:effectLst/>
                <a:uLnTx/>
                <a:uFillTx/>
                <a:latin typeface="Arial"/>
                <a:cs typeface="Arial"/>
                <a:sym typeface="Arial"/>
              </a:rPr>
              <a:t>Benefits get decided once a year, and the broker is in the room.</a:t>
            </a:r>
          </a:p>
        </p:txBody>
      </p:sp>
      <p:cxnSp>
        <p:nvCxnSpPr>
          <p:cNvPr id="17" name="Connector 16"/>
          <p:cNvCxnSpPr/>
          <p:nvPr/>
        </p:nvCxnSpPr>
        <p:spPr>
          <a:xfrm>
            <a:off x="1280160" y="2148840"/>
            <a:ext cx="2560320" cy="0"/>
          </a:xfrm>
          <a:prstGeom prst="line">
            <a:avLst/>
          </a:prstGeom>
          <a:ln w="31750">
            <a:solidFill>
              <a:srgbClr val="93BCD0"/>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640080" y="1810512"/>
            <a:ext cx="685800" cy="6858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9" name="Picture 18" descr="FaIndustry_white.png"/>
          <p:cNvPicPr>
            <a:picLocks noChangeAspect="1"/>
          </p:cNvPicPr>
          <p:nvPr/>
        </p:nvPicPr>
        <p:blipFill>
          <a:blip r:embed="rId4"/>
          <a:stretch>
            <a:fillRect/>
          </a:stretch>
        </p:blipFill>
        <p:spPr>
          <a:xfrm>
            <a:off x="804671" y="1975104"/>
            <a:ext cx="356616" cy="356616"/>
          </a:xfrm>
          <a:prstGeom prst="rect">
            <a:avLst/>
          </a:prstGeom>
        </p:spPr>
      </p:pic>
      <p:sp>
        <p:nvSpPr>
          <p:cNvPr id="20" name="TextBox 19"/>
          <p:cNvSpPr txBox="1"/>
          <p:nvPr/>
        </p:nvSpPr>
        <p:spPr>
          <a:xfrm>
            <a:off x="274319" y="2542032"/>
            <a:ext cx="1417320" cy="274320"/>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50" b="0" i="0" u="none" strike="noStrike" kern="0" cap="none" spc="0" normalizeH="0" baseline="0" noProof="0">
                <a:ln>
                  <a:noFill/>
                </a:ln>
                <a:solidFill>
                  <a:srgbClr val="5A666B"/>
                </a:solidFill>
                <a:effectLst/>
                <a:uLnTx/>
                <a:uFillTx/>
                <a:latin typeface="Arial"/>
                <a:cs typeface="Arial"/>
                <a:sym typeface="Arial"/>
              </a:rPr>
              <a:t>The employer</a:t>
            </a:r>
          </a:p>
        </p:txBody>
      </p:sp>
      <p:sp>
        <p:nvSpPr>
          <p:cNvPr id="21" name="Oval 20"/>
          <p:cNvSpPr/>
          <p:nvPr/>
        </p:nvSpPr>
        <p:spPr>
          <a:xfrm>
            <a:off x="2148840" y="1810512"/>
            <a:ext cx="685800" cy="68580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2" name="Picture 21" descr="FaHandshake_dark.png"/>
          <p:cNvPicPr>
            <a:picLocks noChangeAspect="1"/>
          </p:cNvPicPr>
          <p:nvPr/>
        </p:nvPicPr>
        <p:blipFill>
          <a:blip r:embed="rId5"/>
          <a:stretch>
            <a:fillRect/>
          </a:stretch>
        </p:blipFill>
        <p:spPr>
          <a:xfrm>
            <a:off x="2313432" y="1975104"/>
            <a:ext cx="356616" cy="356616"/>
          </a:xfrm>
          <a:prstGeom prst="rect">
            <a:avLst/>
          </a:prstGeom>
        </p:spPr>
      </p:pic>
      <p:sp>
        <p:nvSpPr>
          <p:cNvPr id="23" name="TextBox 22"/>
          <p:cNvSpPr txBox="1"/>
          <p:nvPr/>
        </p:nvSpPr>
        <p:spPr>
          <a:xfrm>
            <a:off x="1783080" y="2542032"/>
            <a:ext cx="1417320" cy="274320"/>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50" b="0" i="0" u="none" strike="noStrike" kern="0" cap="none" spc="0" normalizeH="0" baseline="0" noProof="0">
                <a:ln>
                  <a:noFill/>
                </a:ln>
                <a:solidFill>
                  <a:srgbClr val="5A666B"/>
                </a:solidFill>
                <a:effectLst/>
                <a:uLnTx/>
                <a:uFillTx/>
                <a:latin typeface="Arial"/>
                <a:cs typeface="Arial"/>
                <a:sym typeface="Arial"/>
              </a:rPr>
              <a:t>One page</a:t>
            </a:r>
          </a:p>
        </p:txBody>
      </p:sp>
      <p:sp>
        <p:nvSpPr>
          <p:cNvPr id="24" name="Oval 23"/>
          <p:cNvSpPr/>
          <p:nvPr/>
        </p:nvSpPr>
        <p:spPr>
          <a:xfrm>
            <a:off x="3657600" y="1810512"/>
            <a:ext cx="685800" cy="6858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5" name="Picture 24" descr="FaStethoscope_white.png"/>
          <p:cNvPicPr>
            <a:picLocks noChangeAspect="1"/>
          </p:cNvPicPr>
          <p:nvPr/>
        </p:nvPicPr>
        <p:blipFill>
          <a:blip r:embed="rId6"/>
          <a:stretch>
            <a:fillRect/>
          </a:stretch>
        </p:blipFill>
        <p:spPr>
          <a:xfrm>
            <a:off x="3822191" y="1975104"/>
            <a:ext cx="356616" cy="356616"/>
          </a:xfrm>
          <a:prstGeom prst="rect">
            <a:avLst/>
          </a:prstGeom>
        </p:spPr>
      </p:pic>
      <p:sp>
        <p:nvSpPr>
          <p:cNvPr id="26" name="TextBox 25"/>
          <p:cNvSpPr txBox="1"/>
          <p:nvPr/>
        </p:nvSpPr>
        <p:spPr>
          <a:xfrm>
            <a:off x="3291840" y="2542032"/>
            <a:ext cx="1417320" cy="274320"/>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150" b="0" i="0" u="none" strike="noStrike" kern="0" cap="none" spc="0" normalizeH="0" baseline="0" noProof="0">
                <a:ln>
                  <a:noFill/>
                </a:ln>
                <a:solidFill>
                  <a:srgbClr val="5A666B"/>
                </a:solidFill>
                <a:effectLst/>
                <a:uLnTx/>
                <a:uFillTx/>
                <a:latin typeface="Arial"/>
                <a:cs typeface="Arial"/>
                <a:sym typeface="Arial"/>
              </a:rPr>
              <a:t>Your practice</a:t>
            </a:r>
          </a:p>
        </p:txBody>
      </p:sp>
      <p:sp>
        <p:nvSpPr>
          <p:cNvPr id="27" name="Rounded Rectangle 26"/>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28" name="TextBox 27"/>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Direct contracting: </a:t>
            </a:r>
            <a:r>
              <a:rPr kumimoji="0" sz="1500" b="0" i="0" u="none" strike="noStrike" kern="0" cap="none" spc="0" normalizeH="0" baseline="0" noProof="0">
                <a:ln>
                  <a:noFill/>
                </a:ln>
                <a:solidFill>
                  <a:srgbClr val="235868"/>
                </a:solidFill>
                <a:effectLst/>
                <a:uLnTx/>
                <a:uFillTx/>
                <a:latin typeface="Arial"/>
                <a:cs typeface="Arial"/>
                <a:sym typeface="Arial"/>
              </a:rPr>
              <a:t>a practice and an employer agree on price and access with nobody in the middle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2" name="TextBox 1"/>
          <p:cNvSpPr txBox="1"/>
          <p:nvPr/>
        </p:nvSpPr>
        <p:spPr>
          <a:xfrm>
            <a:off x="640080" y="630936"/>
            <a:ext cx="109728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Five singles you can hit this quarter</a:t>
            </a:r>
          </a:p>
        </p:txBody>
      </p:sp>
      <p:sp>
        <p:nvSpPr>
          <p:cNvPr id="3" name="TextBox 2"/>
          <p:cNvSpPr txBox="1"/>
          <p:nvPr/>
        </p:nvSpPr>
        <p:spPr>
          <a:xfrm>
            <a:off x="640080" y="1289304"/>
            <a:ext cx="10972800" cy="26161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1" u="none" strike="noStrike" kern="0" cap="none" spc="0" normalizeH="0" baseline="0" noProof="0" dirty="0">
                <a:ln>
                  <a:noFill/>
                </a:ln>
                <a:solidFill>
                  <a:srgbClr val="5A666B"/>
                </a:solidFill>
                <a:effectLst/>
                <a:uLnTx/>
                <a:uFillTx/>
                <a:latin typeface="Arial"/>
                <a:cs typeface="Arial"/>
                <a:sym typeface="Arial"/>
              </a:rPr>
              <a:t>None of these needs a board vote.</a:t>
            </a:r>
          </a:p>
        </p:txBody>
      </p:sp>
      <p:sp>
        <p:nvSpPr>
          <p:cNvPr id="4" name="Rounded Rectangle 3"/>
          <p:cNvSpPr/>
          <p:nvPr/>
        </p:nvSpPr>
        <p:spPr>
          <a:xfrm>
            <a:off x="640080" y="1783080"/>
            <a:ext cx="2075688" cy="3977639"/>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Oval 4"/>
          <p:cNvSpPr/>
          <p:nvPr/>
        </p:nvSpPr>
        <p:spPr>
          <a:xfrm>
            <a:off x="868680" y="2011680"/>
            <a:ext cx="457200" cy="4572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FFFFFF"/>
                </a:solidFill>
                <a:effectLst/>
                <a:uLnTx/>
                <a:uFillTx/>
                <a:latin typeface="Arial"/>
                <a:ea typeface="+mn-ea"/>
                <a:cs typeface="+mn-cs"/>
                <a:sym typeface="Arial"/>
              </a:rPr>
              <a:t>1</a:t>
            </a:r>
          </a:p>
        </p:txBody>
      </p:sp>
      <p:sp>
        <p:nvSpPr>
          <p:cNvPr id="6" name="TextBox 5"/>
          <p:cNvSpPr txBox="1"/>
          <p:nvPr/>
        </p:nvSpPr>
        <p:spPr>
          <a:xfrm>
            <a:off x="822959" y="2651760"/>
            <a:ext cx="173736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Pull the transparency data</a:t>
            </a:r>
          </a:p>
        </p:txBody>
      </p:sp>
      <p:sp>
        <p:nvSpPr>
          <p:cNvPr id="7" name="TextBox 6"/>
          <p:cNvSpPr txBox="1"/>
          <p:nvPr/>
        </p:nvSpPr>
        <p:spPr>
          <a:xfrm>
            <a:off x="822959" y="3840480"/>
            <a:ext cx="173736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Hospitals and payers now publish their prices. Find what local employers pay the system for an MRI. That number is your sales deck.</a:t>
            </a:r>
          </a:p>
        </p:txBody>
      </p:sp>
      <p:sp>
        <p:nvSpPr>
          <p:cNvPr id="8" name="Rounded Rectangle 7"/>
          <p:cNvSpPr/>
          <p:nvPr/>
        </p:nvSpPr>
        <p:spPr>
          <a:xfrm>
            <a:off x="2852928" y="1783080"/>
            <a:ext cx="2075688" cy="3977639"/>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Oval 8"/>
          <p:cNvSpPr/>
          <p:nvPr/>
        </p:nvSpPr>
        <p:spPr>
          <a:xfrm>
            <a:off x="3081528" y="2011680"/>
            <a:ext cx="457200" cy="4572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FFFFFF"/>
                </a:solidFill>
                <a:effectLst/>
                <a:uLnTx/>
                <a:uFillTx/>
                <a:latin typeface="Arial"/>
                <a:ea typeface="+mn-ea"/>
                <a:cs typeface="+mn-cs"/>
                <a:sym typeface="Arial"/>
              </a:rPr>
              <a:t>2</a:t>
            </a:r>
          </a:p>
        </p:txBody>
      </p:sp>
      <p:sp>
        <p:nvSpPr>
          <p:cNvPr id="10" name="TextBox 9"/>
          <p:cNvSpPr txBox="1"/>
          <p:nvPr/>
        </p:nvSpPr>
        <p:spPr>
          <a:xfrm>
            <a:off x="3035808" y="2651760"/>
            <a:ext cx="173736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Be your own first customer</a:t>
            </a:r>
          </a:p>
        </p:txBody>
      </p:sp>
      <p:sp>
        <p:nvSpPr>
          <p:cNvPr id="11" name="TextBox 10"/>
          <p:cNvSpPr txBox="1"/>
          <p:nvPr/>
        </p:nvSpPr>
        <p:spPr>
          <a:xfrm>
            <a:off x="3035808" y="3840480"/>
            <a:ext cx="173736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You already run a health plan. Steer it to your own doctors and measure what happens.</a:t>
            </a:r>
          </a:p>
        </p:txBody>
      </p:sp>
      <p:sp>
        <p:nvSpPr>
          <p:cNvPr id="12" name="Rounded Rectangle 11"/>
          <p:cNvSpPr/>
          <p:nvPr/>
        </p:nvSpPr>
        <p:spPr>
          <a:xfrm>
            <a:off x="5065776" y="1783080"/>
            <a:ext cx="2075688" cy="3977639"/>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Oval 12"/>
          <p:cNvSpPr/>
          <p:nvPr/>
        </p:nvSpPr>
        <p:spPr>
          <a:xfrm>
            <a:off x="5294376" y="2011680"/>
            <a:ext cx="457200" cy="4572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FFFFFF"/>
                </a:solidFill>
                <a:effectLst/>
                <a:uLnTx/>
                <a:uFillTx/>
                <a:latin typeface="Arial"/>
                <a:ea typeface="+mn-ea"/>
                <a:cs typeface="+mn-cs"/>
                <a:sym typeface="Arial"/>
              </a:rPr>
              <a:t>3</a:t>
            </a:r>
          </a:p>
        </p:txBody>
      </p:sp>
      <p:sp>
        <p:nvSpPr>
          <p:cNvPr id="14" name="TextBox 13"/>
          <p:cNvSpPr txBox="1"/>
          <p:nvPr/>
        </p:nvSpPr>
        <p:spPr>
          <a:xfrm>
            <a:off x="5248656" y="2651760"/>
            <a:ext cx="173736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Bill the care management codes</a:t>
            </a:r>
          </a:p>
        </p:txBody>
      </p:sp>
      <p:sp>
        <p:nvSpPr>
          <p:cNvPr id="15" name="TextBox 14"/>
          <p:cNvSpPr txBox="1"/>
          <p:nvPr/>
        </p:nvSpPr>
        <p:spPr>
          <a:xfrm>
            <a:off x="5248656" y="3840480"/>
            <a:ext cx="173736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Chronic care, transitional care, principal care. Work you already do and don't bill.</a:t>
            </a:r>
          </a:p>
        </p:txBody>
      </p:sp>
      <p:sp>
        <p:nvSpPr>
          <p:cNvPr id="16" name="Rounded Rectangle 15"/>
          <p:cNvSpPr/>
          <p:nvPr/>
        </p:nvSpPr>
        <p:spPr>
          <a:xfrm>
            <a:off x="7278624" y="1783080"/>
            <a:ext cx="2075688" cy="3977639"/>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Oval 16"/>
          <p:cNvSpPr/>
          <p:nvPr/>
        </p:nvSpPr>
        <p:spPr>
          <a:xfrm>
            <a:off x="7507224" y="2011680"/>
            <a:ext cx="457200" cy="4572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FFFFFF"/>
                </a:solidFill>
                <a:effectLst/>
                <a:uLnTx/>
                <a:uFillTx/>
                <a:latin typeface="Arial"/>
                <a:ea typeface="+mn-ea"/>
                <a:cs typeface="+mn-cs"/>
                <a:sym typeface="Arial"/>
              </a:rPr>
              <a:t>4</a:t>
            </a:r>
          </a:p>
        </p:txBody>
      </p:sp>
      <p:sp>
        <p:nvSpPr>
          <p:cNvPr id="18" name="TextBox 17"/>
          <p:cNvSpPr txBox="1"/>
          <p:nvPr/>
        </p:nvSpPr>
        <p:spPr>
          <a:xfrm>
            <a:off x="7461504" y="2651760"/>
            <a:ext cx="173736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Put call coverage on paper</a:t>
            </a:r>
          </a:p>
        </p:txBody>
      </p:sp>
      <p:sp>
        <p:nvSpPr>
          <p:cNvPr id="19" name="TextBox 18"/>
          <p:cNvSpPr txBox="1"/>
          <p:nvPr/>
        </p:nvSpPr>
        <p:spPr>
          <a:xfrm>
            <a:off x="7461504" y="3840480"/>
            <a:ext cx="173736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If the hospital needs your specialists at 2 a.m., that's a service. Services have contracts.</a:t>
            </a:r>
          </a:p>
        </p:txBody>
      </p:sp>
      <p:sp>
        <p:nvSpPr>
          <p:cNvPr id="20" name="Rounded Rectangle 19"/>
          <p:cNvSpPr/>
          <p:nvPr/>
        </p:nvSpPr>
        <p:spPr>
          <a:xfrm>
            <a:off x="9491472" y="1783080"/>
            <a:ext cx="2075688" cy="3977639"/>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Oval 20"/>
          <p:cNvSpPr/>
          <p:nvPr/>
        </p:nvSpPr>
        <p:spPr>
          <a:xfrm>
            <a:off x="9720072" y="2011680"/>
            <a:ext cx="457200" cy="45720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FFFFFF"/>
                </a:solidFill>
                <a:effectLst/>
                <a:uLnTx/>
                <a:uFillTx/>
                <a:latin typeface="Arial"/>
                <a:ea typeface="+mn-ea"/>
                <a:cs typeface="+mn-cs"/>
                <a:sym typeface="Arial"/>
              </a:rPr>
              <a:t>5</a:t>
            </a:r>
          </a:p>
        </p:txBody>
      </p:sp>
      <p:sp>
        <p:nvSpPr>
          <p:cNvPr id="22" name="TextBox 21"/>
          <p:cNvSpPr txBox="1"/>
          <p:nvPr/>
        </p:nvSpPr>
        <p:spPr>
          <a:xfrm>
            <a:off x="9674351" y="2651760"/>
            <a:ext cx="173736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Buy back the slots, then document for the code</a:t>
            </a:r>
          </a:p>
        </p:txBody>
      </p:sp>
      <p:sp>
        <p:nvSpPr>
          <p:cNvPr id="23" name="TextBox 22"/>
          <p:cNvSpPr txBox="1"/>
          <p:nvPr/>
        </p:nvSpPr>
        <p:spPr>
          <a:xfrm>
            <a:off x="9674351" y="3840480"/>
            <a:ext cx="173736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Ambient AI returns time to the schedule and captures the language that supports the level you earned.</a:t>
            </a:r>
          </a:p>
        </p:txBody>
      </p:sp>
      <p:pic>
        <p:nvPicPr>
          <p:cNvPr id="24" name="Picture 23" descr="FaSearchDollar_mid.png"/>
          <p:cNvPicPr>
            <a:picLocks noChangeAspect="1"/>
          </p:cNvPicPr>
          <p:nvPr/>
        </p:nvPicPr>
        <p:blipFill>
          <a:blip r:embed="rId4"/>
          <a:stretch>
            <a:fillRect/>
          </a:stretch>
        </p:blipFill>
        <p:spPr>
          <a:xfrm>
            <a:off x="2057400" y="2039112"/>
            <a:ext cx="411480" cy="411480"/>
          </a:xfrm>
          <a:prstGeom prst="rect">
            <a:avLst/>
          </a:prstGeom>
        </p:spPr>
      </p:pic>
      <p:pic>
        <p:nvPicPr>
          <p:cNvPr id="25" name="Picture 24" descr="FaHeartbeat_mid.png"/>
          <p:cNvPicPr>
            <a:picLocks noChangeAspect="1"/>
          </p:cNvPicPr>
          <p:nvPr/>
        </p:nvPicPr>
        <p:blipFill>
          <a:blip r:embed="rId5"/>
          <a:stretch>
            <a:fillRect/>
          </a:stretch>
        </p:blipFill>
        <p:spPr>
          <a:xfrm>
            <a:off x="4270248" y="2039112"/>
            <a:ext cx="411480" cy="411480"/>
          </a:xfrm>
          <a:prstGeom prst="rect">
            <a:avLst/>
          </a:prstGeom>
        </p:spPr>
      </p:pic>
      <p:pic>
        <p:nvPicPr>
          <p:cNvPr id="26" name="Picture 25" descr="FaFileMedical_mid.png"/>
          <p:cNvPicPr>
            <a:picLocks noChangeAspect="1"/>
          </p:cNvPicPr>
          <p:nvPr/>
        </p:nvPicPr>
        <p:blipFill>
          <a:blip r:embed="rId6"/>
          <a:stretch>
            <a:fillRect/>
          </a:stretch>
        </p:blipFill>
        <p:spPr>
          <a:xfrm>
            <a:off x="6483096" y="2039112"/>
            <a:ext cx="411480" cy="411480"/>
          </a:xfrm>
          <a:prstGeom prst="rect">
            <a:avLst/>
          </a:prstGeom>
        </p:spPr>
      </p:pic>
      <p:pic>
        <p:nvPicPr>
          <p:cNvPr id="27" name="Picture 26" descr="FaMoon_mid.png"/>
          <p:cNvPicPr>
            <a:picLocks noChangeAspect="1"/>
          </p:cNvPicPr>
          <p:nvPr/>
        </p:nvPicPr>
        <p:blipFill>
          <a:blip r:embed="rId7"/>
          <a:stretch>
            <a:fillRect/>
          </a:stretch>
        </p:blipFill>
        <p:spPr>
          <a:xfrm>
            <a:off x="8695944" y="2039112"/>
            <a:ext cx="411480" cy="411480"/>
          </a:xfrm>
          <a:prstGeom prst="rect">
            <a:avLst/>
          </a:prstGeom>
        </p:spPr>
      </p:pic>
      <p:pic>
        <p:nvPicPr>
          <p:cNvPr id="28" name="Picture 27" descr="FaMicrophone_mid.png"/>
          <p:cNvPicPr>
            <a:picLocks noChangeAspect="1"/>
          </p:cNvPicPr>
          <p:nvPr/>
        </p:nvPicPr>
        <p:blipFill>
          <a:blip r:embed="rId8"/>
          <a:stretch>
            <a:fillRect/>
          </a:stretch>
        </p:blipFill>
        <p:spPr>
          <a:xfrm>
            <a:off x="10908792" y="2039112"/>
            <a:ext cx="411480" cy="411480"/>
          </a:xfrm>
          <a:prstGeom prst="rect">
            <a:avLst/>
          </a:prstGeom>
        </p:spPr>
      </p:pic>
      <p:sp>
        <p:nvSpPr>
          <p:cNvPr id="29" name="Rounded Rectangle 28"/>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30" name="TextBox 29"/>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Found revenue: </a:t>
            </a:r>
            <a:r>
              <a:rPr kumimoji="0" sz="1500" b="0" i="0" u="none" strike="noStrike" kern="0" cap="none" spc="0" normalizeH="0" baseline="0" noProof="0">
                <a:ln>
                  <a:noFill/>
                </a:ln>
                <a:solidFill>
                  <a:srgbClr val="235868"/>
                </a:solidFill>
                <a:effectLst/>
                <a:uLnTx/>
                <a:uFillTx/>
                <a:latin typeface="Arial"/>
                <a:cs typeface="Arial"/>
                <a:sym typeface="Arial"/>
              </a:rPr>
              <a:t>money already owed to you for work you already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2" name="TextBox 1"/>
          <p:cNvSpPr txBox="1"/>
          <p:nvPr/>
        </p:nvSpPr>
        <p:spPr>
          <a:xfrm>
            <a:off x="1188720" y="914400"/>
            <a:ext cx="978408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7C85C"/>
                </a:solidFill>
                <a:effectLst/>
                <a:uLnTx/>
                <a:uFillTx/>
                <a:latin typeface="Arial"/>
                <a:cs typeface="Arial"/>
                <a:sym typeface="Arial"/>
              </a:rPr>
              <a:t>THE MINDSET</a:t>
            </a:r>
          </a:p>
        </p:txBody>
      </p:sp>
      <p:sp>
        <p:nvSpPr>
          <p:cNvPr id="3" name="TextBox 2"/>
          <p:cNvSpPr txBox="1"/>
          <p:nvPr/>
        </p:nvSpPr>
        <p:spPr>
          <a:xfrm>
            <a:off x="1188720" y="1417320"/>
            <a:ext cx="9509760" cy="21945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400" b="1" i="0" u="none" strike="noStrike" kern="0" cap="none" spc="0" normalizeH="0" baseline="0" noProof="0">
                <a:ln>
                  <a:noFill/>
                </a:ln>
                <a:solidFill>
                  <a:srgbClr val="FFFFFF"/>
                </a:solidFill>
                <a:effectLst/>
                <a:uLnTx/>
                <a:uFillTx/>
                <a:latin typeface="Arial"/>
                <a:cs typeface="Arial"/>
                <a:sym typeface="Arial"/>
              </a:rPr>
              <a:t>Waiting for the all-in-one solution means five years of unsolved problems.</a:t>
            </a:r>
          </a:p>
        </p:txBody>
      </p:sp>
      <p:sp>
        <p:nvSpPr>
          <p:cNvPr id="4" name="TextBox 3"/>
          <p:cNvSpPr txBox="1"/>
          <p:nvPr/>
        </p:nvSpPr>
        <p:spPr>
          <a:xfrm>
            <a:off x="1188720" y="3794760"/>
            <a:ext cx="3291840" cy="7772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800" b="1" i="0" u="none" strike="noStrike" kern="0" cap="none" spc="0" normalizeH="0" baseline="0" noProof="0">
                <a:ln>
                  <a:noFill/>
                </a:ln>
                <a:solidFill>
                  <a:srgbClr val="F7C85C"/>
                </a:solidFill>
                <a:effectLst/>
                <a:uLnTx/>
                <a:uFillTx/>
                <a:latin typeface="Arial"/>
                <a:cs typeface="Arial"/>
                <a:sym typeface="Arial"/>
              </a:rPr>
              <a:t>2 years</a:t>
            </a:r>
          </a:p>
        </p:txBody>
      </p:sp>
      <p:sp>
        <p:nvSpPr>
          <p:cNvPr id="5" name="TextBox 4"/>
          <p:cNvSpPr txBox="1"/>
          <p:nvPr/>
        </p:nvSpPr>
        <p:spPr>
          <a:xfrm>
            <a:off x="1188720" y="4572000"/>
            <a:ext cx="329184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0" i="0" u="none" strike="noStrike" kern="0" cap="none" spc="0" normalizeH="0" baseline="0" noProof="0">
                <a:ln>
                  <a:noFill/>
                </a:ln>
                <a:solidFill>
                  <a:srgbClr val="93BCD0"/>
                </a:solidFill>
                <a:effectLst/>
                <a:uLnTx/>
                <a:uFillTx/>
                <a:latin typeface="Arial"/>
                <a:cs typeface="Arial"/>
                <a:sym typeface="Arial"/>
              </a:rPr>
              <a:t>to choose the platform that promises to do everything</a:t>
            </a:r>
          </a:p>
        </p:txBody>
      </p:sp>
      <p:sp>
        <p:nvSpPr>
          <p:cNvPr id="6" name="TextBox 5"/>
          <p:cNvSpPr txBox="1"/>
          <p:nvPr/>
        </p:nvSpPr>
        <p:spPr>
          <a:xfrm>
            <a:off x="5029200" y="3794760"/>
            <a:ext cx="3291840" cy="7772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800" b="1" i="0" u="none" strike="noStrike" kern="0" cap="none" spc="0" normalizeH="0" baseline="0" noProof="0">
                <a:ln>
                  <a:noFill/>
                </a:ln>
                <a:solidFill>
                  <a:srgbClr val="F7C85C"/>
                </a:solidFill>
                <a:effectLst/>
                <a:uLnTx/>
                <a:uFillTx/>
                <a:latin typeface="Arial"/>
                <a:cs typeface="Arial"/>
                <a:sym typeface="Arial"/>
              </a:rPr>
              <a:t>1 quarter</a:t>
            </a:r>
          </a:p>
        </p:txBody>
      </p:sp>
      <p:sp>
        <p:nvSpPr>
          <p:cNvPr id="7" name="TextBox 6"/>
          <p:cNvSpPr txBox="1"/>
          <p:nvPr/>
        </p:nvSpPr>
        <p:spPr>
          <a:xfrm>
            <a:off x="5029200" y="4572000"/>
            <a:ext cx="329184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0" i="0" u="none" strike="noStrike" kern="0" cap="none" spc="0" normalizeH="0" baseline="0" noProof="0">
                <a:ln>
                  <a:noFill/>
                </a:ln>
                <a:solidFill>
                  <a:srgbClr val="93BCD0"/>
                </a:solidFill>
                <a:effectLst/>
                <a:uLnTx/>
                <a:uFillTx/>
                <a:latin typeface="Arial"/>
                <a:cs typeface="Arial"/>
                <a:sym typeface="Arial"/>
              </a:rPr>
              <a:t>to put one point solution live and find out if it pays</a:t>
            </a:r>
          </a:p>
        </p:txBody>
      </p:sp>
      <p:sp>
        <p:nvSpPr>
          <p:cNvPr id="8" name="Rectangle 7"/>
          <p:cNvSpPr/>
          <p:nvPr/>
        </p:nvSpPr>
        <p:spPr>
          <a:xfrm>
            <a:off x="1188720" y="5230368"/>
            <a:ext cx="3291840" cy="128016"/>
          </a:xfrm>
          <a:prstGeom prst="rect">
            <a:avLst/>
          </a:prstGeom>
          <a:solidFill>
            <a:srgbClr val="93BC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Rectangle 8"/>
          <p:cNvSpPr/>
          <p:nvPr/>
        </p:nvSpPr>
        <p:spPr>
          <a:xfrm>
            <a:off x="5029200" y="5230368"/>
            <a:ext cx="411480" cy="128016"/>
          </a:xfrm>
          <a:prstGeom prst="rect">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Rounded Rectangle 9"/>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1" name="TextBox 10"/>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dirty="0">
                <a:ln>
                  <a:noFill/>
                </a:ln>
                <a:solidFill>
                  <a:srgbClr val="FFFFFF"/>
                </a:solidFill>
                <a:effectLst/>
                <a:uLnTx/>
                <a:uFillTx/>
                <a:latin typeface="Arial"/>
                <a:cs typeface="Arial"/>
                <a:sym typeface="Arial"/>
              </a:rPr>
              <a:t>Point solutions: </a:t>
            </a:r>
            <a:r>
              <a:rPr kumimoji="0" sz="1500" b="0" i="0" u="none" strike="noStrike" kern="0" cap="none" spc="0" normalizeH="0" baseline="0" noProof="0" dirty="0">
                <a:ln>
                  <a:noFill/>
                </a:ln>
                <a:solidFill>
                  <a:srgbClr val="93BCD0"/>
                </a:solidFill>
                <a:effectLst/>
                <a:uLnTx/>
                <a:uFillTx/>
                <a:latin typeface="Arial"/>
                <a:cs typeface="Arial"/>
                <a:sym typeface="Arial"/>
              </a:rPr>
              <a:t>solve one problem a quarter. Don't wait for one platform to solve them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2" name="TextBox 1"/>
          <p:cNvSpPr txBox="1"/>
          <p:nvPr/>
        </p:nvSpPr>
        <p:spPr>
          <a:xfrm>
            <a:off x="502920" y="1097280"/>
            <a:ext cx="292608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7200" b="1" i="0" u="none" strike="noStrike" kern="0" cap="none" spc="0" normalizeH="0" baseline="0" noProof="0">
                <a:ln>
                  <a:noFill/>
                </a:ln>
                <a:solidFill>
                  <a:srgbClr val="004250"/>
                </a:solidFill>
                <a:effectLst/>
                <a:uLnTx/>
                <a:uFillTx/>
                <a:latin typeface="Arial"/>
                <a:cs typeface="Arial"/>
                <a:sym typeface="Arial"/>
              </a:rPr>
              <a:t>02</a:t>
            </a:r>
          </a:p>
        </p:txBody>
      </p:sp>
      <p:sp>
        <p:nvSpPr>
          <p:cNvPr id="3" name="TextBox 2"/>
          <p:cNvSpPr txBox="1"/>
          <p:nvPr/>
        </p:nvSpPr>
        <p:spPr>
          <a:xfrm>
            <a:off x="548640" y="2331720"/>
            <a:ext cx="29260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1" i="0" u="none" strike="noStrike" kern="0" cap="none" spc="0" normalizeH="0" baseline="0" noProof="0">
                <a:ln>
                  <a:noFill/>
                </a:ln>
                <a:solidFill>
                  <a:srgbClr val="235868"/>
                </a:solidFill>
                <a:effectLst/>
                <a:uLnTx/>
                <a:uFillTx/>
                <a:latin typeface="Arial"/>
                <a:cs typeface="Arial"/>
                <a:sym typeface="Arial"/>
              </a:rPr>
              <a:t>DOUBLES</a:t>
            </a:r>
          </a:p>
        </p:txBody>
      </p:sp>
      <p:sp>
        <p:nvSpPr>
          <p:cNvPr id="4" name="TextBox 3"/>
          <p:cNvSpPr txBox="1"/>
          <p:nvPr/>
        </p:nvSpPr>
        <p:spPr>
          <a:xfrm>
            <a:off x="4297680" y="1188720"/>
            <a:ext cx="731520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400" b="1" i="0" u="none" strike="noStrike" kern="0" cap="none" spc="0" normalizeH="0" baseline="0" noProof="0">
                <a:ln>
                  <a:noFill/>
                </a:ln>
                <a:solidFill>
                  <a:srgbClr val="FFFFFF"/>
                </a:solidFill>
                <a:effectLst/>
                <a:uLnTx/>
                <a:uFillTx/>
                <a:latin typeface="Arial"/>
                <a:cs typeface="Arial"/>
                <a:sym typeface="Arial"/>
              </a:rPr>
              <a:t>This fiscal year.</a:t>
            </a:r>
          </a:p>
        </p:txBody>
      </p:sp>
      <p:sp>
        <p:nvSpPr>
          <p:cNvPr id="5" name="TextBox 4"/>
          <p:cNvSpPr txBox="1"/>
          <p:nvPr/>
        </p:nvSpPr>
        <p:spPr>
          <a:xfrm>
            <a:off x="4297680" y="2331720"/>
            <a:ext cx="7315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0" i="0" u="none" strike="noStrike" kern="0" cap="none" spc="0" normalizeH="0" baseline="0" noProof="0">
                <a:ln>
                  <a:noFill/>
                </a:ln>
                <a:solidFill>
                  <a:srgbClr val="F7C85C"/>
                </a:solidFill>
                <a:effectLst/>
                <a:uLnTx/>
                <a:uFillTx/>
                <a:latin typeface="Arial"/>
                <a:cs typeface="Arial"/>
                <a:sym typeface="Arial"/>
              </a:rPr>
              <a:t>Some capital. Some patience. One good partner.</a:t>
            </a:r>
          </a:p>
        </p:txBody>
      </p:sp>
      <p:sp>
        <p:nvSpPr>
          <p:cNvPr id="6" name="Diamond 5"/>
          <p:cNvSpPr/>
          <p:nvPr/>
        </p:nvSpPr>
        <p:spPr>
          <a:xfrm>
            <a:off x="8595360" y="3474720"/>
            <a:ext cx="1828800" cy="1828800"/>
          </a:xfrm>
          <a:prstGeom prst="diamond">
            <a:avLst/>
          </a:prstGeom>
          <a:no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Diamond 6"/>
          <p:cNvSpPr/>
          <p:nvPr/>
        </p:nvSpPr>
        <p:spPr>
          <a:xfrm>
            <a:off x="10149840" y="41148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Diamond 7"/>
          <p:cNvSpPr/>
          <p:nvPr/>
        </p:nvSpPr>
        <p:spPr>
          <a:xfrm>
            <a:off x="9235440" y="32004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Diamond 8"/>
          <p:cNvSpPr/>
          <p:nvPr/>
        </p:nvSpPr>
        <p:spPr>
          <a:xfrm>
            <a:off x="8321040" y="4114800"/>
            <a:ext cx="548640" cy="548640"/>
          </a:xfrm>
          <a:prstGeom prst="diamond">
            <a:avLst/>
          </a:prstGeom>
          <a:solidFill>
            <a:srgbClr val="004250"/>
          </a:solid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Diamond 9"/>
          <p:cNvSpPr/>
          <p:nvPr/>
        </p:nvSpPr>
        <p:spPr>
          <a:xfrm>
            <a:off x="9235440" y="5029200"/>
            <a:ext cx="548640" cy="548640"/>
          </a:xfrm>
          <a:prstGeom prst="diamond">
            <a:avLst/>
          </a:prstGeom>
          <a:solidFill>
            <a:srgbClr val="004250"/>
          </a:solid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Rounded Rectangle 10"/>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2" name="TextBox 11"/>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Planned bets: </a:t>
            </a:r>
            <a:r>
              <a:rPr kumimoji="0" sz="1500" b="0" i="0" u="none" strike="noStrike" kern="0" cap="none" spc="0" normalizeH="0" baseline="0" noProof="0">
                <a:ln>
                  <a:noFill/>
                </a:ln>
                <a:solidFill>
                  <a:srgbClr val="93BCD0"/>
                </a:solidFill>
                <a:effectLst/>
                <a:uLnTx/>
                <a:uFillTx/>
                <a:latin typeface="Arial"/>
                <a:cs typeface="Arial"/>
                <a:sym typeface="Arial"/>
              </a:rPr>
              <a:t>one budget cycle, one partner, a return you can measure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2" name="TextBox 1"/>
          <p:cNvSpPr txBox="1"/>
          <p:nvPr/>
        </p:nvSpPr>
        <p:spPr>
          <a:xfrm>
            <a:off x="640080" y="789127"/>
            <a:ext cx="100584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Same idea. More horsepower.</a:t>
            </a:r>
          </a:p>
        </p:txBody>
      </p:sp>
      <p:sp>
        <p:nvSpPr>
          <p:cNvPr id="3" name="TextBox 2"/>
          <p:cNvSpPr txBox="1"/>
          <p:nvPr/>
        </p:nvSpPr>
        <p:spPr>
          <a:xfrm>
            <a:off x="640080" y="1474927"/>
            <a:ext cx="9601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0" i="0" u="none" strike="noStrike" kern="0" cap="none" spc="0" normalizeH="0" baseline="0" noProof="0">
                <a:ln>
                  <a:noFill/>
                </a:ln>
                <a:solidFill>
                  <a:srgbClr val="5A666B"/>
                </a:solidFill>
                <a:effectLst/>
                <a:uLnTx/>
                <a:uFillTx/>
                <a:latin typeface="Arial"/>
                <a:cs typeface="Arial"/>
                <a:sym typeface="Arial"/>
              </a:rPr>
              <a:t>Revere Preferred: a preferred network that offers self-insured employers a Tier 1 price. Launching January 2027.</a:t>
            </a:r>
          </a:p>
        </p:txBody>
      </p:sp>
      <p:sp>
        <p:nvSpPr>
          <p:cNvPr id="4" name="Oval 3"/>
          <p:cNvSpPr/>
          <p:nvPr/>
        </p:nvSpPr>
        <p:spPr>
          <a:xfrm>
            <a:off x="640080" y="2395728"/>
            <a:ext cx="548640" cy="54864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5" name="Picture 4" descr="FaTag_gold.png"/>
          <p:cNvPicPr>
            <a:picLocks noChangeAspect="1"/>
          </p:cNvPicPr>
          <p:nvPr/>
        </p:nvPicPr>
        <p:blipFill>
          <a:blip r:embed="rId4"/>
          <a:stretch>
            <a:fillRect/>
          </a:stretch>
        </p:blipFill>
        <p:spPr>
          <a:xfrm>
            <a:off x="771753" y="2527401"/>
            <a:ext cx="285292" cy="285292"/>
          </a:xfrm>
          <a:prstGeom prst="rect">
            <a:avLst/>
          </a:prstGeom>
        </p:spPr>
      </p:pic>
      <p:sp>
        <p:nvSpPr>
          <p:cNvPr id="6" name="TextBox 5"/>
          <p:cNvSpPr txBox="1"/>
          <p:nvPr/>
        </p:nvSpPr>
        <p:spPr>
          <a:xfrm>
            <a:off x="1371600" y="2377440"/>
            <a:ext cx="384048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A Tier 1 price</a:t>
            </a:r>
          </a:p>
        </p:txBody>
      </p:sp>
      <p:sp>
        <p:nvSpPr>
          <p:cNvPr id="7" name="TextBox 6"/>
          <p:cNvSpPr txBox="1"/>
          <p:nvPr/>
        </p:nvSpPr>
        <p:spPr>
          <a:xfrm>
            <a:off x="1371600" y="2706624"/>
            <a:ext cx="3840480" cy="594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One number the HR director can repeat to the CFO.</a:t>
            </a:r>
          </a:p>
        </p:txBody>
      </p:sp>
      <p:sp>
        <p:nvSpPr>
          <p:cNvPr id="8" name="Oval 7"/>
          <p:cNvSpPr/>
          <p:nvPr/>
        </p:nvSpPr>
        <p:spPr>
          <a:xfrm>
            <a:off x="640080" y="3383280"/>
            <a:ext cx="548640" cy="54864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Picture 8" descr="FaPills_gold.png"/>
          <p:cNvPicPr>
            <a:picLocks noChangeAspect="1"/>
          </p:cNvPicPr>
          <p:nvPr/>
        </p:nvPicPr>
        <p:blipFill>
          <a:blip r:embed="rId5"/>
          <a:stretch>
            <a:fillRect/>
          </a:stretch>
        </p:blipFill>
        <p:spPr>
          <a:xfrm>
            <a:off x="771753" y="3514953"/>
            <a:ext cx="285292" cy="285292"/>
          </a:xfrm>
          <a:prstGeom prst="rect">
            <a:avLst/>
          </a:prstGeom>
        </p:spPr>
      </p:pic>
      <p:sp>
        <p:nvSpPr>
          <p:cNvPr id="10" name="TextBox 9"/>
          <p:cNvSpPr txBox="1"/>
          <p:nvPr/>
        </p:nvSpPr>
        <p:spPr>
          <a:xfrm>
            <a:off x="1371600" y="3364992"/>
            <a:ext cx="384048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Our pharmacy, a transparent PBM</a:t>
            </a:r>
          </a:p>
        </p:txBody>
      </p:sp>
      <p:sp>
        <p:nvSpPr>
          <p:cNvPr id="11" name="TextBox 10"/>
          <p:cNvSpPr txBox="1"/>
          <p:nvPr/>
        </p:nvSpPr>
        <p:spPr>
          <a:xfrm>
            <a:off x="1371600" y="3694176"/>
            <a:ext cx="3840480" cy="594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We can talk about the drug spend, not just the office visit.</a:t>
            </a:r>
          </a:p>
        </p:txBody>
      </p:sp>
      <p:sp>
        <p:nvSpPr>
          <p:cNvPr id="12" name="Oval 11"/>
          <p:cNvSpPr/>
          <p:nvPr/>
        </p:nvSpPr>
        <p:spPr>
          <a:xfrm>
            <a:off x="640080" y="4370831"/>
            <a:ext cx="548640" cy="54864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3" name="Picture 12" descr="FaTint_gold.png"/>
          <p:cNvPicPr>
            <a:picLocks noChangeAspect="1"/>
          </p:cNvPicPr>
          <p:nvPr/>
        </p:nvPicPr>
        <p:blipFill>
          <a:blip r:embed="rId6"/>
          <a:stretch>
            <a:fillRect/>
          </a:stretch>
        </p:blipFill>
        <p:spPr>
          <a:xfrm>
            <a:off x="771753" y="4502505"/>
            <a:ext cx="285292" cy="285292"/>
          </a:xfrm>
          <a:prstGeom prst="rect">
            <a:avLst/>
          </a:prstGeom>
        </p:spPr>
      </p:pic>
      <p:sp>
        <p:nvSpPr>
          <p:cNvPr id="14" name="TextBox 13"/>
          <p:cNvSpPr txBox="1"/>
          <p:nvPr/>
        </p:nvSpPr>
        <p:spPr>
          <a:xfrm>
            <a:off x="1371600" y="4352544"/>
            <a:ext cx="384048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cs typeface="Arial"/>
                <a:sym typeface="Arial"/>
              </a:rPr>
              <a:t>In-office infusion</a:t>
            </a:r>
          </a:p>
        </p:txBody>
      </p:sp>
      <p:sp>
        <p:nvSpPr>
          <p:cNvPr id="15" name="TextBox 14"/>
          <p:cNvSpPr txBox="1"/>
          <p:nvPr/>
        </p:nvSpPr>
        <p:spPr>
          <a:xfrm>
            <a:off x="1371600" y="4681728"/>
            <a:ext cx="3840480" cy="594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50" b="0" i="0" u="none" strike="noStrike" kern="0" cap="none" spc="0" normalizeH="0" baseline="0" noProof="0">
                <a:ln>
                  <a:noFill/>
                </a:ln>
                <a:solidFill>
                  <a:srgbClr val="222B2E"/>
                </a:solidFill>
                <a:effectLst/>
                <a:uLnTx/>
                <a:uFillTx/>
                <a:latin typeface="Arial"/>
                <a:cs typeface="Arial"/>
                <a:sym typeface="Arial"/>
              </a:rPr>
              <a:t>Same drug, same chair, a fraction of the hospital outpatient price.</a:t>
            </a:r>
          </a:p>
        </p:txBody>
      </p:sp>
      <p:sp>
        <p:nvSpPr>
          <p:cNvPr id="16" name="TextBox 15"/>
          <p:cNvSpPr txBox="1"/>
          <p:nvPr/>
        </p:nvSpPr>
        <p:spPr>
          <a:xfrm>
            <a:off x="6263640" y="2926080"/>
            <a:ext cx="5394960" cy="283464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2000" b="1" i="0" u="none" strike="noStrike" kern="0" cap="none" spc="0" normalizeH="0" baseline="0" noProof="0">
                <a:ln>
                  <a:noFill/>
                </a:ln>
                <a:solidFill>
                  <a:srgbClr val="004250"/>
                </a:solidFill>
                <a:effectLst/>
                <a:uLnTx/>
                <a:uFillTx/>
                <a:latin typeface="Arial"/>
                <a:cs typeface="Arial"/>
                <a:sym typeface="Arial"/>
              </a:rPr>
              <a:t>Site-neutral isn't a policy debate for us.</a:t>
            </a: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3200" b="1" i="0" u="none" strike="noStrike" kern="0" cap="none" spc="0" normalizeH="0" baseline="0" noProof="0">
                <a:ln>
                  <a:noFill/>
                </a:ln>
                <a:solidFill>
                  <a:srgbClr val="235868"/>
                </a:solidFill>
                <a:effectLst/>
                <a:uLnTx/>
                <a:uFillTx/>
                <a:latin typeface="Arial"/>
                <a:cs typeface="Arial"/>
                <a:sym typeface="Arial"/>
              </a:rPr>
              <a:t>It's the pitch.</a:t>
            </a: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1450" b="0" i="0" u="none" strike="noStrike" kern="0" cap="none" spc="0" normalizeH="0" baseline="0" noProof="0">
                <a:ln>
                  <a:noFill/>
                </a:ln>
                <a:solidFill>
                  <a:srgbClr val="222B2E"/>
                </a:solidFill>
                <a:effectLst/>
                <a:uLnTx/>
                <a:uFillTx/>
                <a:latin typeface="Arial"/>
                <a:cs typeface="Arial"/>
                <a:sym typeface="Arial"/>
              </a:rPr>
              <a:t>Nobody at a hospital system can make this offer. Their pharmacy is a profit center. Their facility fee is a profit center. Their model needs the employer to pay more.</a:t>
            </a:r>
          </a:p>
        </p:txBody>
      </p:sp>
      <p:sp>
        <p:nvSpPr>
          <p:cNvPr id="17" name="Rounded Rectangle 16"/>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8" name="TextBox 17"/>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Site-neutral pricing: </a:t>
            </a:r>
            <a:r>
              <a:rPr kumimoji="0" sz="1500" b="0" i="0" u="none" strike="noStrike" kern="0" cap="none" spc="0" normalizeH="0" baseline="0" noProof="0">
                <a:ln>
                  <a:noFill/>
                </a:ln>
                <a:solidFill>
                  <a:srgbClr val="235868"/>
                </a:solidFill>
                <a:effectLst/>
                <a:uLnTx/>
                <a:uFillTx/>
                <a:latin typeface="Arial"/>
                <a:cs typeface="Arial"/>
                <a:sym typeface="Arial"/>
              </a:rPr>
              <a:t>the same service at the same price, wherever it's delivered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2" name="TextBox 1"/>
          <p:cNvSpPr txBox="1"/>
          <p:nvPr/>
        </p:nvSpPr>
        <p:spPr>
          <a:xfrm>
            <a:off x="640080" y="635508"/>
            <a:ext cx="109728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Access is the product.</a:t>
            </a:r>
          </a:p>
        </p:txBody>
      </p:sp>
      <p:sp>
        <p:nvSpPr>
          <p:cNvPr id="3" name="TextBox 2"/>
          <p:cNvSpPr txBox="1"/>
          <p:nvPr/>
        </p:nvSpPr>
        <p:spPr>
          <a:xfrm>
            <a:off x="640080" y="1293876"/>
            <a:ext cx="109728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1" u="none" strike="noStrike" kern="0" cap="none" spc="0" normalizeH="0" baseline="0" noProof="0">
                <a:ln>
                  <a:noFill/>
                </a:ln>
                <a:solidFill>
                  <a:srgbClr val="5A666B"/>
                </a:solidFill>
                <a:effectLst/>
                <a:uLnTx/>
                <a:uFillTx/>
                <a:latin typeface="Arial"/>
                <a:cs typeface="Arial"/>
                <a:sym typeface="Arial"/>
              </a:rPr>
              <a:t>The visit is just how we deliver it.</a:t>
            </a:r>
          </a:p>
        </p:txBody>
      </p:sp>
      <p:sp>
        <p:nvSpPr>
          <p:cNvPr id="4" name="TextBox 3"/>
          <p:cNvSpPr txBox="1"/>
          <p:nvPr/>
        </p:nvSpPr>
        <p:spPr>
          <a:xfrm>
            <a:off x="640080" y="1783080"/>
            <a:ext cx="192024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400" b="1" i="0" u="none" strike="noStrike" kern="0" cap="none" spc="0" normalizeH="0" baseline="0" noProof="0">
                <a:ln>
                  <a:noFill/>
                </a:ln>
                <a:solidFill>
                  <a:srgbClr val="004250"/>
                </a:solidFill>
                <a:effectLst/>
                <a:uLnTx/>
                <a:uFillTx/>
                <a:latin typeface="Arial"/>
                <a:cs typeface="Arial"/>
                <a:sym typeface="Arial"/>
              </a:rPr>
              <a:t>300K</a:t>
            </a:r>
          </a:p>
        </p:txBody>
      </p:sp>
      <p:sp>
        <p:nvSpPr>
          <p:cNvPr id="5" name="TextBox 4"/>
          <p:cNvSpPr txBox="1"/>
          <p:nvPr/>
        </p:nvSpPr>
        <p:spPr>
          <a:xfrm>
            <a:off x="640080" y="2514600"/>
            <a:ext cx="192024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5A666B"/>
                </a:solidFill>
                <a:effectLst/>
                <a:uLnTx/>
                <a:uFillTx/>
                <a:latin typeface="Arial"/>
                <a:cs typeface="Arial"/>
                <a:sym typeface="Arial"/>
              </a:rPr>
              <a:t>inbound calls a month</a:t>
            </a:r>
          </a:p>
        </p:txBody>
      </p:sp>
      <p:sp>
        <p:nvSpPr>
          <p:cNvPr id="6" name="TextBox 5"/>
          <p:cNvSpPr txBox="1"/>
          <p:nvPr/>
        </p:nvSpPr>
        <p:spPr>
          <a:xfrm>
            <a:off x="2606040" y="1783080"/>
            <a:ext cx="18288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400" b="1" i="0" u="none" strike="noStrike" kern="0" cap="none" spc="0" normalizeH="0" baseline="0" noProof="0">
                <a:ln>
                  <a:noFill/>
                </a:ln>
                <a:solidFill>
                  <a:srgbClr val="004250"/>
                </a:solidFill>
                <a:effectLst/>
                <a:uLnTx/>
                <a:uFillTx/>
                <a:latin typeface="Arial"/>
                <a:cs typeface="Arial"/>
                <a:sym typeface="Arial"/>
              </a:rPr>
              <a:t>50%</a:t>
            </a:r>
          </a:p>
        </p:txBody>
      </p:sp>
      <p:sp>
        <p:nvSpPr>
          <p:cNvPr id="7" name="TextBox 6"/>
          <p:cNvSpPr txBox="1"/>
          <p:nvPr/>
        </p:nvSpPr>
        <p:spPr>
          <a:xfrm>
            <a:off x="2606040" y="2514600"/>
            <a:ext cx="1828800" cy="43088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dirty="0">
                <a:ln>
                  <a:noFill/>
                </a:ln>
                <a:solidFill>
                  <a:srgbClr val="5A666B"/>
                </a:solidFill>
                <a:effectLst/>
                <a:uLnTx/>
                <a:uFillTx/>
                <a:latin typeface="Arial"/>
                <a:cs typeface="Arial"/>
                <a:sym typeface="Arial"/>
              </a:rPr>
              <a:t>never needed</a:t>
            </a:r>
            <a:endParaRPr kumimoji="0" lang="en-US" sz="1400" b="0" i="0" u="none" strike="noStrike" kern="0" cap="none" spc="0" normalizeH="0" baseline="0" noProof="0" dirty="0">
              <a:ln>
                <a:noFill/>
              </a:ln>
              <a:solidFill>
                <a:srgbClr val="5A666B"/>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dirty="0">
                <a:ln>
                  <a:noFill/>
                </a:ln>
                <a:solidFill>
                  <a:srgbClr val="5A666B"/>
                </a:solidFill>
                <a:effectLst/>
                <a:uLnTx/>
                <a:uFillTx/>
                <a:latin typeface="Arial"/>
                <a:cs typeface="Arial"/>
                <a:sym typeface="Arial"/>
              </a:rPr>
              <a:t> a human</a:t>
            </a:r>
          </a:p>
        </p:txBody>
      </p:sp>
      <p:sp>
        <p:nvSpPr>
          <p:cNvPr id="8" name="TextBox 7"/>
          <p:cNvSpPr txBox="1"/>
          <p:nvPr/>
        </p:nvSpPr>
        <p:spPr>
          <a:xfrm>
            <a:off x="4434840" y="1783080"/>
            <a:ext cx="173736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400" b="1" i="0" u="none" strike="noStrike" kern="0" cap="none" spc="0" normalizeH="0" baseline="0" noProof="0">
                <a:ln>
                  <a:noFill/>
                </a:ln>
                <a:solidFill>
                  <a:srgbClr val="004250"/>
                </a:solidFill>
                <a:effectLst/>
                <a:uLnTx/>
                <a:uFillTx/>
                <a:latin typeface="Arial"/>
                <a:cs typeface="Arial"/>
                <a:sym typeface="Arial"/>
              </a:rPr>
              <a:t>24/7</a:t>
            </a:r>
          </a:p>
        </p:txBody>
      </p:sp>
      <p:sp>
        <p:nvSpPr>
          <p:cNvPr id="9" name="TextBox 8"/>
          <p:cNvSpPr txBox="1"/>
          <p:nvPr/>
        </p:nvSpPr>
        <p:spPr>
          <a:xfrm>
            <a:off x="4434840" y="2514600"/>
            <a:ext cx="17373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dirty="0">
                <a:ln>
                  <a:noFill/>
                </a:ln>
                <a:solidFill>
                  <a:srgbClr val="5A666B"/>
                </a:solidFill>
                <a:effectLst/>
                <a:uLnTx/>
                <a:uFillTx/>
                <a:latin typeface="Arial"/>
                <a:cs typeface="Arial"/>
                <a:sym typeface="Arial"/>
              </a:rPr>
              <a:t>scheduling the system can't match</a:t>
            </a:r>
          </a:p>
        </p:txBody>
      </p:sp>
      <p:sp>
        <p:nvSpPr>
          <p:cNvPr id="10" name="Oval 9"/>
          <p:cNvSpPr/>
          <p:nvPr/>
        </p:nvSpPr>
        <p:spPr>
          <a:xfrm>
            <a:off x="640080" y="3703320"/>
            <a:ext cx="640080" cy="640080"/>
          </a:xfrm>
          <a:prstGeom prst="ellipse">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1" name="Picture 10" descr="FaIdCard_gold.png"/>
          <p:cNvPicPr>
            <a:picLocks noChangeAspect="1"/>
          </p:cNvPicPr>
          <p:nvPr/>
        </p:nvPicPr>
        <p:blipFill>
          <a:blip r:embed="rId4"/>
          <a:stretch>
            <a:fillRect/>
          </a:stretch>
        </p:blipFill>
        <p:spPr>
          <a:xfrm>
            <a:off x="793699" y="3856939"/>
            <a:ext cx="332841" cy="332841"/>
          </a:xfrm>
          <a:prstGeom prst="rect">
            <a:avLst/>
          </a:prstGeom>
        </p:spPr>
      </p:pic>
      <p:sp>
        <p:nvSpPr>
          <p:cNvPr id="12" name="TextBox 11"/>
          <p:cNvSpPr txBox="1"/>
          <p:nvPr/>
        </p:nvSpPr>
        <p:spPr>
          <a:xfrm>
            <a:off x="1508760" y="3657600"/>
            <a:ext cx="44805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sz="1900" b="1" i="0" u="none" strike="noStrike" kern="0" cap="none" spc="0" normalizeH="0" baseline="0" noProof="0">
                <a:ln>
                  <a:noFill/>
                </a:ln>
                <a:solidFill>
                  <a:srgbClr val="004250"/>
                </a:solidFill>
                <a:effectLst/>
                <a:uLnTx/>
                <a:uFillTx/>
                <a:latin typeface="Arial"/>
                <a:cs typeface="Arial"/>
                <a:sym typeface="Arial"/>
              </a:rPr>
              <a:t>Subscription primary care sells the same thing.</a:t>
            </a: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A membership to a doctor who answers. Package it where people already stand in line, including the retail pharmacy counter.</a:t>
            </a:r>
          </a:p>
        </p:txBody>
      </p:sp>
      <p:sp>
        <p:nvSpPr>
          <p:cNvPr id="13" name="Rounded Rectangle 12"/>
          <p:cNvSpPr/>
          <p:nvPr/>
        </p:nvSpPr>
        <p:spPr>
          <a:xfrm>
            <a:off x="6492240" y="1783080"/>
            <a:ext cx="5074920" cy="393192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TextBox 13"/>
          <p:cNvSpPr txBox="1"/>
          <p:nvPr/>
        </p:nvSpPr>
        <p:spPr>
          <a:xfrm>
            <a:off x="6858000" y="2057400"/>
            <a:ext cx="434340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1" i="0" u="none" strike="noStrike" kern="0" cap="none" spc="0" normalizeH="0" baseline="0" noProof="0">
                <a:ln>
                  <a:noFill/>
                </a:ln>
                <a:solidFill>
                  <a:srgbClr val="F7C85C"/>
                </a:solidFill>
                <a:effectLst/>
                <a:uLnTx/>
                <a:uFillTx/>
                <a:latin typeface="Arial"/>
                <a:cs typeface="Arial"/>
                <a:sym typeface="Arial"/>
              </a:rPr>
              <a:t>Where the robots froze</a:t>
            </a:r>
          </a:p>
        </p:txBody>
      </p:sp>
      <p:sp>
        <p:nvSpPr>
          <p:cNvPr id="15" name="TextBox 14"/>
          <p:cNvSpPr txBox="1"/>
          <p:nvPr/>
        </p:nvSpPr>
        <p:spPr>
          <a:xfrm>
            <a:off x="6858000" y="2697480"/>
            <a:ext cx="4343400" cy="220060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100"/>
              </a:spcAft>
              <a:buClr>
                <a:srgbClr val="000000"/>
              </a:buClr>
              <a:buSzTx/>
              <a:buFont typeface="Arial"/>
              <a:buNone/>
              <a:tabLst/>
              <a:defRPr/>
            </a:pPr>
            <a:r>
              <a:rPr kumimoji="0" sz="1650" b="0" i="0" u="none" strike="noStrike" kern="0" cap="none" spc="0" normalizeH="0" baseline="0" noProof="0" dirty="0">
                <a:ln>
                  <a:noFill/>
                </a:ln>
                <a:solidFill>
                  <a:srgbClr val="FFFFFF"/>
                </a:solidFill>
                <a:effectLst/>
                <a:uLnTx/>
                <a:uFillTx/>
                <a:latin typeface="Arial"/>
                <a:cs typeface="Arial"/>
                <a:sym typeface="Arial"/>
              </a:rPr>
              <a:t>We tested for eight months with clinicians posing as patients.</a:t>
            </a:r>
          </a:p>
          <a:p>
            <a:pPr marL="0" marR="0" lvl="0" indent="0" algn="l" defTabSz="914400" rtl="0" eaLnBrk="1" fontAlgn="auto" latinLnBrk="0" hangingPunct="1">
              <a:lnSpc>
                <a:spcPct val="100000"/>
              </a:lnSpc>
              <a:spcBef>
                <a:spcPts val="0"/>
              </a:spcBef>
              <a:spcAft>
                <a:spcPts val="1100"/>
              </a:spcAft>
              <a:buClr>
                <a:srgbClr val="000000"/>
              </a:buClr>
              <a:buSzTx/>
              <a:buFont typeface="Arial"/>
              <a:buNone/>
              <a:tabLst/>
              <a:defRPr/>
            </a:pPr>
            <a:r>
              <a:rPr kumimoji="0" sz="1650" b="0" i="0" u="none" strike="noStrike" kern="0" cap="none" spc="0" normalizeH="0" baseline="0" noProof="0" dirty="0">
                <a:ln>
                  <a:noFill/>
                </a:ln>
                <a:solidFill>
                  <a:srgbClr val="FFFFFF"/>
                </a:solidFill>
                <a:effectLst/>
                <a:uLnTx/>
                <a:uFillTx/>
                <a:latin typeface="Arial"/>
                <a:cs typeface="Arial"/>
                <a:sym typeface="Arial"/>
              </a:rPr>
              <a:t>Single-specialty calls: fine.</a:t>
            </a:r>
          </a:p>
          <a:p>
            <a:pPr marL="0" marR="0" lvl="0" indent="0" algn="l" defTabSz="914400" rtl="0" eaLnBrk="1" fontAlgn="auto" latinLnBrk="0" hangingPunct="1">
              <a:lnSpc>
                <a:spcPct val="100000"/>
              </a:lnSpc>
              <a:spcBef>
                <a:spcPts val="0"/>
              </a:spcBef>
              <a:spcAft>
                <a:spcPts val="1100"/>
              </a:spcAft>
              <a:buClr>
                <a:srgbClr val="000000"/>
              </a:buClr>
              <a:buSzTx/>
              <a:buFont typeface="Arial"/>
              <a:buNone/>
              <a:tabLst/>
              <a:defRPr/>
            </a:pPr>
            <a:r>
              <a:rPr kumimoji="0" sz="1650" b="0" i="0" u="none" strike="noStrike" kern="0" cap="none" spc="0" normalizeH="0" baseline="0" noProof="0" dirty="0">
                <a:ln>
                  <a:noFill/>
                </a:ln>
                <a:solidFill>
                  <a:srgbClr val="FFFFFF"/>
                </a:solidFill>
                <a:effectLst/>
                <a:uLnTx/>
                <a:uFillTx/>
                <a:latin typeface="Arial"/>
                <a:cs typeface="Arial"/>
                <a:sym typeface="Arial"/>
              </a:rPr>
              <a:t>The patient with three conditions and four doctors: frozen solid.</a:t>
            </a:r>
          </a:p>
          <a:p>
            <a:pPr marL="0" marR="0" lvl="0" indent="0" algn="l" defTabSz="914400" rtl="0" eaLnBrk="1" fontAlgn="auto" latinLnBrk="0" hangingPunct="1">
              <a:lnSpc>
                <a:spcPct val="100000"/>
              </a:lnSpc>
              <a:spcBef>
                <a:spcPts val="0"/>
              </a:spcBef>
              <a:spcAft>
                <a:spcPts val="1100"/>
              </a:spcAft>
              <a:buClr>
                <a:srgbClr val="000000"/>
              </a:buClr>
              <a:buSzTx/>
              <a:buFont typeface="Arial"/>
              <a:buNone/>
              <a:tabLst/>
              <a:defRPr/>
            </a:pPr>
            <a:r>
              <a:rPr kumimoji="0" sz="1650" b="1" i="0" u="none" strike="noStrike" kern="0" cap="none" spc="0" normalizeH="0" baseline="0" noProof="0" dirty="0">
                <a:ln>
                  <a:noFill/>
                </a:ln>
                <a:solidFill>
                  <a:srgbClr val="93BCD0"/>
                </a:solidFill>
                <a:effectLst/>
                <a:uLnTx/>
                <a:uFillTx/>
                <a:latin typeface="Arial"/>
                <a:cs typeface="Arial"/>
                <a:sym typeface="Arial"/>
              </a:rPr>
              <a:t>So we </a:t>
            </a:r>
            <a:r>
              <a:rPr kumimoji="0" lang="en-US" sz="1650" b="1" i="0" u="none" strike="noStrike" kern="0" cap="none" spc="0" normalizeH="0" baseline="0" noProof="0" dirty="0">
                <a:ln>
                  <a:noFill/>
                </a:ln>
                <a:solidFill>
                  <a:srgbClr val="93BCD0"/>
                </a:solidFill>
                <a:effectLst/>
                <a:uLnTx/>
                <a:uFillTx/>
                <a:latin typeface="Arial"/>
                <a:cs typeface="Arial"/>
                <a:sym typeface="Arial"/>
              </a:rPr>
              <a:t>are </a:t>
            </a:r>
            <a:r>
              <a:rPr kumimoji="0" sz="1650" b="1" i="0" u="none" strike="noStrike" kern="0" cap="none" spc="0" normalizeH="0" baseline="0" noProof="0" dirty="0">
                <a:ln>
                  <a:noFill/>
                </a:ln>
                <a:solidFill>
                  <a:srgbClr val="93BCD0"/>
                </a:solidFill>
                <a:effectLst/>
                <a:uLnTx/>
                <a:uFillTx/>
                <a:latin typeface="Arial"/>
                <a:cs typeface="Arial"/>
                <a:sym typeface="Arial"/>
              </a:rPr>
              <a:t>buil</a:t>
            </a:r>
            <a:r>
              <a:rPr kumimoji="0" lang="en-US" sz="1650" b="1" i="0" u="none" strike="noStrike" kern="0" cap="none" spc="0" normalizeH="0" baseline="0" noProof="0" dirty="0">
                <a:ln>
                  <a:noFill/>
                </a:ln>
                <a:solidFill>
                  <a:srgbClr val="93BCD0"/>
                </a:solidFill>
                <a:effectLst/>
                <a:uLnTx/>
                <a:uFillTx/>
                <a:latin typeface="Arial"/>
                <a:cs typeface="Arial"/>
                <a:sym typeface="Arial"/>
              </a:rPr>
              <a:t>ding</a:t>
            </a:r>
            <a:r>
              <a:rPr kumimoji="0" sz="1650" b="1" i="0" u="none" strike="noStrike" kern="0" cap="none" spc="0" normalizeH="0" baseline="0" noProof="0" dirty="0">
                <a:ln>
                  <a:noFill/>
                </a:ln>
                <a:solidFill>
                  <a:srgbClr val="93BCD0"/>
                </a:solidFill>
                <a:effectLst/>
                <a:uLnTx/>
                <a:uFillTx/>
                <a:latin typeface="Arial"/>
                <a:cs typeface="Arial"/>
                <a:sym typeface="Arial"/>
              </a:rPr>
              <a:t> the handoff before we b</a:t>
            </a:r>
            <a:r>
              <a:rPr kumimoji="0" lang="en-US" sz="1650" b="1" i="0" u="none" strike="noStrike" kern="0" cap="none" spc="0" normalizeH="0" baseline="0" noProof="0" dirty="0">
                <a:ln>
                  <a:noFill/>
                </a:ln>
                <a:solidFill>
                  <a:srgbClr val="93BCD0"/>
                </a:solidFill>
                <a:effectLst/>
                <a:uLnTx/>
                <a:uFillTx/>
                <a:latin typeface="Arial"/>
                <a:cs typeface="Arial"/>
                <a:sym typeface="Arial"/>
              </a:rPr>
              <a:t>uy</a:t>
            </a:r>
            <a:r>
              <a:rPr kumimoji="0" sz="1650" b="1" i="0" u="none" strike="noStrike" kern="0" cap="none" spc="0" normalizeH="0" baseline="0" noProof="0" dirty="0">
                <a:ln>
                  <a:noFill/>
                </a:ln>
                <a:solidFill>
                  <a:srgbClr val="93BCD0"/>
                </a:solidFill>
                <a:effectLst/>
                <a:uLnTx/>
                <a:uFillTx/>
                <a:latin typeface="Arial"/>
                <a:cs typeface="Arial"/>
                <a:sym typeface="Arial"/>
              </a:rPr>
              <a:t> the hype.</a:t>
            </a:r>
          </a:p>
        </p:txBody>
      </p:sp>
      <p:pic>
        <p:nvPicPr>
          <p:cNvPr id="16" name="Picture 15" descr="FaRobot_gold.png"/>
          <p:cNvPicPr>
            <a:picLocks noChangeAspect="1"/>
          </p:cNvPicPr>
          <p:nvPr/>
        </p:nvPicPr>
        <p:blipFill>
          <a:blip r:embed="rId5"/>
          <a:stretch>
            <a:fillRect/>
          </a:stretch>
        </p:blipFill>
        <p:spPr>
          <a:xfrm>
            <a:off x="10652760" y="2011680"/>
            <a:ext cx="548640" cy="548640"/>
          </a:xfrm>
          <a:prstGeom prst="rect">
            <a:avLst/>
          </a:prstGeom>
        </p:spPr>
      </p:pic>
      <p:sp>
        <p:nvSpPr>
          <p:cNvPr id="17" name="Rounded Rectangle 16"/>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8" name="TextBox 17"/>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dirty="0">
                <a:ln>
                  <a:noFill/>
                </a:ln>
                <a:solidFill>
                  <a:srgbClr val="004250"/>
                </a:solidFill>
                <a:effectLst/>
                <a:uLnTx/>
                <a:uFillTx/>
                <a:latin typeface="Arial"/>
                <a:cs typeface="Arial"/>
                <a:sym typeface="Arial"/>
              </a:rPr>
              <a:t>Access as the product: </a:t>
            </a:r>
            <a:r>
              <a:rPr kumimoji="0" sz="1500" b="0" i="0" u="none" strike="noStrike" kern="0" cap="none" spc="0" normalizeH="0" baseline="0" noProof="0" dirty="0">
                <a:ln>
                  <a:noFill/>
                </a:ln>
                <a:solidFill>
                  <a:srgbClr val="235868"/>
                </a:solidFill>
                <a:effectLst/>
                <a:uLnTx/>
                <a:uFillTx/>
                <a:latin typeface="Arial"/>
                <a:cs typeface="Arial"/>
                <a:sym typeface="Arial"/>
              </a:rPr>
              <a:t>what employers and patients buy is speed to a clinician, not the visit itself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2" name="TextBox 1"/>
          <p:cNvSpPr txBox="1"/>
          <p:nvPr/>
        </p:nvSpPr>
        <p:spPr>
          <a:xfrm>
            <a:off x="1386840" y="685800"/>
            <a:ext cx="941832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Two doubles hiding in plain sight</a:t>
            </a:r>
          </a:p>
        </p:txBody>
      </p:sp>
      <p:sp>
        <p:nvSpPr>
          <p:cNvPr id="3" name="Rounded Rectangle 2"/>
          <p:cNvSpPr/>
          <p:nvPr/>
        </p:nvSpPr>
        <p:spPr>
          <a:xfrm>
            <a:off x="640080" y="1600200"/>
            <a:ext cx="5257800" cy="416052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p:cNvSpPr txBox="1"/>
          <p:nvPr/>
        </p:nvSpPr>
        <p:spPr>
          <a:xfrm>
            <a:off x="1005840" y="1828800"/>
            <a:ext cx="393192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100" b="1" i="0" u="none" strike="noStrike" kern="0" cap="none" spc="0" normalizeH="0" baseline="0" noProof="0">
                <a:ln>
                  <a:noFill/>
                </a:ln>
                <a:solidFill>
                  <a:srgbClr val="004250"/>
                </a:solidFill>
                <a:effectLst/>
                <a:uLnTx/>
                <a:uFillTx/>
                <a:latin typeface="Arial"/>
                <a:cs typeface="Arial"/>
                <a:sym typeface="Arial"/>
              </a:rPr>
              <a:t>Get paid for outcomes you already produce</a:t>
            </a:r>
          </a:p>
        </p:txBody>
      </p:sp>
      <p:sp>
        <p:nvSpPr>
          <p:cNvPr id="5" name="TextBox 4"/>
          <p:cNvSpPr txBox="1"/>
          <p:nvPr/>
        </p:nvSpPr>
        <p:spPr>
          <a:xfrm>
            <a:off x="1005840" y="2743200"/>
            <a:ext cx="4572000" cy="2926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1550" b="1" i="0" u="none" strike="noStrike" kern="0" cap="none" spc="0" normalizeH="0" baseline="0" noProof="0">
                <a:ln>
                  <a:noFill/>
                </a:ln>
                <a:solidFill>
                  <a:srgbClr val="222B2E"/>
                </a:solidFill>
                <a:effectLst/>
                <a:uLnTx/>
                <a:uFillTx/>
                <a:latin typeface="Arial"/>
                <a:cs typeface="Arial"/>
                <a:sym typeface="Arial"/>
              </a:rPr>
              <a:t>Value-based care with an enablement partner.</a:t>
            </a: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They bring capital, analytics, and actuaries. You keep governance.</a:t>
            </a: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Care gaps show up at the point of care, in real time, not in a report six months later.</a:t>
            </a:r>
          </a:p>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Independent groups are the low-cost setting. Shared savings pays you for being what you already are.</a:t>
            </a:r>
          </a:p>
        </p:txBody>
      </p:sp>
      <p:sp>
        <p:nvSpPr>
          <p:cNvPr id="6" name="Rounded Rectangle 5"/>
          <p:cNvSpPr/>
          <p:nvPr/>
        </p:nvSpPr>
        <p:spPr>
          <a:xfrm>
            <a:off x="6309360" y="1600200"/>
            <a:ext cx="5257800" cy="416052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TextBox 6"/>
          <p:cNvSpPr txBox="1"/>
          <p:nvPr/>
        </p:nvSpPr>
        <p:spPr>
          <a:xfrm>
            <a:off x="6675120" y="1828800"/>
            <a:ext cx="393192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100" b="1" i="0" u="none" strike="noStrike" kern="0" cap="none" spc="0" normalizeH="0" baseline="0" noProof="0">
                <a:ln>
                  <a:noFill/>
                </a:ln>
                <a:solidFill>
                  <a:srgbClr val="F7C85C"/>
                </a:solidFill>
                <a:effectLst/>
                <a:uLnTx/>
                <a:uFillTx/>
                <a:latin typeface="Arial"/>
                <a:cs typeface="Arial"/>
                <a:sym typeface="Arial"/>
              </a:rPr>
              <a:t>Your landlord should be you</a:t>
            </a:r>
          </a:p>
        </p:txBody>
      </p:sp>
      <p:sp>
        <p:nvSpPr>
          <p:cNvPr id="8" name="TextBox 7"/>
          <p:cNvSpPr txBox="1"/>
          <p:nvPr/>
        </p:nvSpPr>
        <p:spPr>
          <a:xfrm>
            <a:off x="6675120" y="2743200"/>
            <a:ext cx="4572000" cy="2926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FFFFFF"/>
                </a:solidFill>
                <a:effectLst/>
                <a:uLnTx/>
                <a:uFillTx/>
                <a:latin typeface="Arial"/>
                <a:cs typeface="Arial"/>
                <a:sym typeface="Arial"/>
              </a:rPr>
              <a:t>Real estate in separate physician-owned entities.</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0" i="0" u="none" strike="noStrike" kern="0" cap="none" spc="0" normalizeH="0" baseline="0" noProof="0">
                <a:ln>
                  <a:noFill/>
                </a:ln>
                <a:solidFill>
                  <a:srgbClr val="FFFFFF"/>
                </a:solidFill>
                <a:effectLst/>
                <a:uLnTx/>
                <a:uFillTx/>
                <a:latin typeface="Arial"/>
                <a:cs typeface="Arial"/>
                <a:sym typeface="Arial"/>
              </a:rPr>
              <a:t>Rent you were going to pay anyway becomes equity.</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0" i="0" u="none" strike="noStrike" kern="0" cap="none" spc="0" normalizeH="0" baseline="0" noProof="0">
                <a:ln>
                  <a:noFill/>
                </a:ln>
                <a:solidFill>
                  <a:srgbClr val="FFFFFF"/>
                </a:solidFill>
                <a:effectLst/>
                <a:uLnTx/>
                <a:uFillTx/>
                <a:latin typeface="Arial"/>
                <a:cs typeface="Arial"/>
                <a:sym typeface="Arial"/>
              </a:rPr>
              <a:t>A second way for a young physician to own something.</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0" i="0" u="none" strike="noStrike" kern="0" cap="none" spc="0" normalizeH="0" baseline="0" noProof="0">
                <a:ln>
                  <a:noFill/>
                </a:ln>
                <a:solidFill>
                  <a:srgbClr val="FFFFFF"/>
                </a:solidFill>
                <a:effectLst/>
                <a:uLnTx/>
                <a:uFillTx/>
                <a:latin typeface="Arial"/>
                <a:cs typeface="Arial"/>
                <a:sym typeface="Arial"/>
              </a:rPr>
              <a:t>An asset no one can take from you with a salary guarantee.</a:t>
            </a:r>
          </a:p>
        </p:txBody>
      </p:sp>
      <p:pic>
        <p:nvPicPr>
          <p:cNvPr id="9" name="Picture 8" descr="FaChartLine_dark.png"/>
          <p:cNvPicPr>
            <a:picLocks noChangeAspect="1"/>
          </p:cNvPicPr>
          <p:nvPr/>
        </p:nvPicPr>
        <p:blipFill>
          <a:blip r:embed="rId4"/>
          <a:stretch>
            <a:fillRect/>
          </a:stretch>
        </p:blipFill>
        <p:spPr>
          <a:xfrm>
            <a:off x="5120640" y="1874519"/>
            <a:ext cx="502920" cy="502920"/>
          </a:xfrm>
          <a:prstGeom prst="rect">
            <a:avLst/>
          </a:prstGeom>
        </p:spPr>
      </p:pic>
      <p:pic>
        <p:nvPicPr>
          <p:cNvPr id="10" name="Picture 9" descr="FaKey_gold.png"/>
          <p:cNvPicPr>
            <a:picLocks noChangeAspect="1"/>
          </p:cNvPicPr>
          <p:nvPr/>
        </p:nvPicPr>
        <p:blipFill>
          <a:blip r:embed="rId5"/>
          <a:stretch>
            <a:fillRect/>
          </a:stretch>
        </p:blipFill>
        <p:spPr>
          <a:xfrm>
            <a:off x="10789920" y="1874519"/>
            <a:ext cx="502920" cy="502920"/>
          </a:xfrm>
          <a:prstGeom prst="rect">
            <a:avLst/>
          </a:prstGeom>
        </p:spPr>
      </p:pic>
      <p:sp>
        <p:nvSpPr>
          <p:cNvPr id="11" name="Rounded Rectangle 10"/>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2" name="TextBox 11"/>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Own the upside: </a:t>
            </a:r>
            <a:r>
              <a:rPr kumimoji="0" sz="1500" b="0" i="0" u="none" strike="noStrike" kern="0" cap="none" spc="0" normalizeH="0" baseline="0" noProof="0">
                <a:ln>
                  <a:noFill/>
                </a:ln>
                <a:solidFill>
                  <a:srgbClr val="235868"/>
                </a:solidFill>
                <a:effectLst/>
                <a:uLnTx/>
                <a:uFillTx/>
                <a:latin typeface="Arial"/>
                <a:cs typeface="Arial"/>
                <a:sym typeface="Arial"/>
              </a:rPr>
              <a:t>take the risk you already manage and the assets you already pay for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2" name="TextBox 1"/>
          <p:cNvSpPr txBox="1"/>
          <p:nvPr/>
        </p:nvSpPr>
        <p:spPr>
          <a:xfrm>
            <a:off x="502920" y="1097280"/>
            <a:ext cx="292608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7200" b="1" i="0" u="none" strike="noStrike" kern="0" cap="none" spc="0" normalizeH="0" baseline="0" noProof="0">
                <a:ln>
                  <a:noFill/>
                </a:ln>
                <a:solidFill>
                  <a:srgbClr val="004250"/>
                </a:solidFill>
                <a:effectLst/>
                <a:uLnTx/>
                <a:uFillTx/>
                <a:latin typeface="Arial"/>
                <a:cs typeface="Arial"/>
                <a:sym typeface="Arial"/>
              </a:rPr>
              <a:t>03</a:t>
            </a:r>
          </a:p>
        </p:txBody>
      </p:sp>
      <p:sp>
        <p:nvSpPr>
          <p:cNvPr id="3" name="TextBox 2"/>
          <p:cNvSpPr txBox="1"/>
          <p:nvPr/>
        </p:nvSpPr>
        <p:spPr>
          <a:xfrm>
            <a:off x="548640" y="2331720"/>
            <a:ext cx="29260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1" i="0" u="none" strike="noStrike" kern="0" cap="none" spc="0" normalizeH="0" baseline="0" noProof="0">
                <a:ln>
                  <a:noFill/>
                </a:ln>
                <a:solidFill>
                  <a:srgbClr val="235868"/>
                </a:solidFill>
                <a:effectLst/>
                <a:uLnTx/>
                <a:uFillTx/>
                <a:latin typeface="Arial"/>
                <a:cs typeface="Arial"/>
                <a:sym typeface="Arial"/>
              </a:rPr>
              <a:t>HOME RUNS</a:t>
            </a:r>
          </a:p>
        </p:txBody>
      </p:sp>
      <p:sp>
        <p:nvSpPr>
          <p:cNvPr id="4" name="TextBox 3"/>
          <p:cNvSpPr txBox="1"/>
          <p:nvPr/>
        </p:nvSpPr>
        <p:spPr>
          <a:xfrm>
            <a:off x="4297680" y="1188720"/>
            <a:ext cx="731520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400" b="1" i="0" u="none" strike="noStrike" kern="0" cap="none" spc="0" normalizeH="0" baseline="0" noProof="0">
                <a:ln>
                  <a:noFill/>
                </a:ln>
                <a:solidFill>
                  <a:srgbClr val="FFFFFF"/>
                </a:solidFill>
                <a:effectLst/>
                <a:uLnTx/>
                <a:uFillTx/>
                <a:latin typeface="Arial"/>
                <a:cs typeface="Arial"/>
                <a:sym typeface="Arial"/>
              </a:rPr>
              <a:t>The long game.</a:t>
            </a:r>
          </a:p>
        </p:txBody>
      </p:sp>
      <p:sp>
        <p:nvSpPr>
          <p:cNvPr id="5" name="TextBox 4"/>
          <p:cNvSpPr txBox="1"/>
          <p:nvPr/>
        </p:nvSpPr>
        <p:spPr>
          <a:xfrm>
            <a:off x="4297680" y="2331720"/>
            <a:ext cx="7315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200" b="0" i="0" u="none" strike="noStrike" kern="0" cap="none" spc="0" normalizeH="0" baseline="0" noProof="0">
                <a:ln>
                  <a:noFill/>
                </a:ln>
                <a:solidFill>
                  <a:srgbClr val="F7C85C"/>
                </a:solidFill>
                <a:effectLst/>
                <a:uLnTx/>
                <a:uFillTx/>
                <a:latin typeface="Arial"/>
                <a:cs typeface="Arial"/>
                <a:sym typeface="Arial"/>
              </a:rPr>
              <a:t>Partners, patience, and a lawyer who does this for a living.</a:t>
            </a:r>
          </a:p>
        </p:txBody>
      </p:sp>
      <p:sp>
        <p:nvSpPr>
          <p:cNvPr id="6" name="Diamond 5"/>
          <p:cNvSpPr/>
          <p:nvPr/>
        </p:nvSpPr>
        <p:spPr>
          <a:xfrm>
            <a:off x="8595360" y="3474720"/>
            <a:ext cx="1828800" cy="1828800"/>
          </a:xfrm>
          <a:prstGeom prst="diamond">
            <a:avLst/>
          </a:prstGeom>
          <a:noFill/>
          <a:ln w="317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Diamond 6"/>
          <p:cNvSpPr/>
          <p:nvPr/>
        </p:nvSpPr>
        <p:spPr>
          <a:xfrm>
            <a:off x="10149840" y="41148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Diamond 7"/>
          <p:cNvSpPr/>
          <p:nvPr/>
        </p:nvSpPr>
        <p:spPr>
          <a:xfrm>
            <a:off x="9235440" y="32004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Diamond 8"/>
          <p:cNvSpPr/>
          <p:nvPr/>
        </p:nvSpPr>
        <p:spPr>
          <a:xfrm>
            <a:off x="8321040" y="41148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Diamond 9"/>
          <p:cNvSpPr/>
          <p:nvPr/>
        </p:nvSpPr>
        <p:spPr>
          <a:xfrm>
            <a:off x="9235440" y="5029200"/>
            <a:ext cx="548640" cy="548640"/>
          </a:xfrm>
          <a:prstGeom prst="diamond">
            <a:avLst/>
          </a:prstGeom>
          <a:solidFill>
            <a:srgbClr val="F7C85C"/>
          </a:solidFill>
          <a:ln w="317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Rounded Rectangle 10"/>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2" name="TextBox 11"/>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Structural bets: </a:t>
            </a:r>
            <a:r>
              <a:rPr kumimoji="0" sz="1500" b="0" i="0" u="none" strike="noStrike" kern="0" cap="none" spc="0" normalizeH="0" baseline="0" noProof="0">
                <a:ln>
                  <a:noFill/>
                </a:ln>
                <a:solidFill>
                  <a:srgbClr val="93BCD0"/>
                </a:solidFill>
                <a:effectLst/>
                <a:uLnTx/>
                <a:uFillTx/>
                <a:latin typeface="Arial"/>
                <a:cs typeface="Arial"/>
                <a:sym typeface="Arial"/>
              </a:rPr>
              <a:t>shared ownership, shared governance, years instead of quarters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7"/>
        <p:cNvGrpSpPr/>
        <p:nvPr/>
      </p:nvGrpSpPr>
      <p:grpSpPr>
        <a:xfrm>
          <a:off x="0" y="0"/>
          <a:ext cx="0" cy="0"/>
          <a:chOff x="0" y="0"/>
          <a:chExt cx="0" cy="0"/>
        </a:xfrm>
      </p:grpSpPr>
      <p:sp>
        <p:nvSpPr>
          <p:cNvPr id="2" name="TextBox 1"/>
          <p:cNvSpPr txBox="1"/>
          <p:nvPr/>
        </p:nvSpPr>
        <p:spPr>
          <a:xfrm>
            <a:off x="1005840" y="868680"/>
            <a:ext cx="100584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1" i="0" u="none" strike="noStrike" kern="0" cap="none" spc="0" normalizeH="0" baseline="0" noProof="0">
                <a:ln>
                  <a:noFill/>
                </a:ln>
                <a:solidFill>
                  <a:srgbClr val="235868"/>
                </a:solidFill>
                <a:effectLst/>
                <a:uLnTx/>
                <a:uFillTx/>
                <a:latin typeface="Arial"/>
                <a:cs typeface="Arial"/>
                <a:sym typeface="Arial"/>
              </a:rPr>
              <a:t>PROOF OF CONCEPT</a:t>
            </a:r>
          </a:p>
        </p:txBody>
      </p:sp>
      <p:sp>
        <p:nvSpPr>
          <p:cNvPr id="3" name="TextBox 2"/>
          <p:cNvSpPr txBox="1"/>
          <p:nvPr/>
        </p:nvSpPr>
        <p:spPr>
          <a:xfrm>
            <a:off x="1005840" y="1234440"/>
            <a:ext cx="100584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600" b="1" i="0" u="none" strike="noStrike" kern="0" cap="none" spc="0" normalizeH="0" baseline="0" noProof="0">
                <a:ln>
                  <a:noFill/>
                </a:ln>
                <a:solidFill>
                  <a:srgbClr val="004250"/>
                </a:solidFill>
                <a:effectLst/>
                <a:uLnTx/>
                <a:uFillTx/>
                <a:latin typeface="Arial"/>
                <a:cs typeface="Arial"/>
                <a:sym typeface="Arial"/>
              </a:rPr>
              <a:t>We were our own first customer.</a:t>
            </a:r>
          </a:p>
        </p:txBody>
      </p:sp>
      <p:sp>
        <p:nvSpPr>
          <p:cNvPr id="4" name="TextBox 3"/>
          <p:cNvSpPr txBox="1"/>
          <p:nvPr/>
        </p:nvSpPr>
        <p:spPr>
          <a:xfrm>
            <a:off x="1005840" y="2011680"/>
            <a:ext cx="100584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0" i="0" u="none" strike="noStrike" kern="0" cap="none" spc="0" normalizeH="0" baseline="0" noProof="0">
                <a:ln>
                  <a:noFill/>
                </a:ln>
                <a:solidFill>
                  <a:srgbClr val="5A666B"/>
                </a:solidFill>
                <a:effectLst/>
                <a:uLnTx/>
                <a:uFillTx/>
                <a:latin typeface="Arial"/>
                <a:cs typeface="Arial"/>
                <a:sym typeface="Arial"/>
              </a:rPr>
              <a:t>A mid-size independent group. A hospital system on every corner.</a:t>
            </a:r>
          </a:p>
        </p:txBody>
      </p:sp>
      <p:sp>
        <p:nvSpPr>
          <p:cNvPr id="5" name="TextBox 4"/>
          <p:cNvSpPr txBox="1"/>
          <p:nvPr/>
        </p:nvSpPr>
        <p:spPr>
          <a:xfrm>
            <a:off x="1005840" y="2697480"/>
            <a:ext cx="1737360" cy="7772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000" b="1" i="0" u="none" strike="noStrike" kern="0" cap="none" spc="0" normalizeH="0" baseline="0" noProof="0">
                <a:ln>
                  <a:noFill/>
                </a:ln>
                <a:solidFill>
                  <a:srgbClr val="004250"/>
                </a:solidFill>
                <a:effectLst/>
                <a:uLnTx/>
                <a:uFillTx/>
                <a:latin typeface="Arial"/>
                <a:cs typeface="Arial"/>
                <a:sym typeface="Arial"/>
              </a:rPr>
              <a:t>200</a:t>
            </a:r>
          </a:p>
        </p:txBody>
      </p:sp>
      <p:sp>
        <p:nvSpPr>
          <p:cNvPr id="6" name="TextBox 5"/>
          <p:cNvSpPr txBox="1"/>
          <p:nvPr/>
        </p:nvSpPr>
        <p:spPr>
          <a:xfrm>
            <a:off x="1005840" y="3474720"/>
            <a:ext cx="17373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5A666B"/>
                </a:solidFill>
                <a:effectLst/>
                <a:uLnTx/>
                <a:uFillTx/>
                <a:latin typeface="Arial"/>
                <a:cs typeface="Arial"/>
                <a:sym typeface="Arial"/>
              </a:rPr>
              <a:t>providers</a:t>
            </a:r>
          </a:p>
        </p:txBody>
      </p:sp>
      <p:sp>
        <p:nvSpPr>
          <p:cNvPr id="7" name="TextBox 6"/>
          <p:cNvSpPr txBox="1"/>
          <p:nvPr/>
        </p:nvSpPr>
        <p:spPr>
          <a:xfrm>
            <a:off x="2788920" y="2697480"/>
            <a:ext cx="1737360" cy="7772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000" b="1" i="0" u="none" strike="noStrike" kern="0" cap="none" spc="0" normalizeH="0" baseline="0" noProof="0">
                <a:ln>
                  <a:noFill/>
                </a:ln>
                <a:solidFill>
                  <a:srgbClr val="004250"/>
                </a:solidFill>
                <a:effectLst/>
                <a:uLnTx/>
                <a:uFillTx/>
                <a:latin typeface="Arial"/>
                <a:cs typeface="Arial"/>
                <a:sym typeface="Arial"/>
              </a:rPr>
              <a:t>800</a:t>
            </a:r>
          </a:p>
        </p:txBody>
      </p:sp>
      <p:sp>
        <p:nvSpPr>
          <p:cNvPr id="8" name="TextBox 7"/>
          <p:cNvSpPr txBox="1"/>
          <p:nvPr/>
        </p:nvSpPr>
        <p:spPr>
          <a:xfrm>
            <a:off x="2788920" y="3474720"/>
            <a:ext cx="17373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5A666B"/>
                </a:solidFill>
                <a:effectLst/>
                <a:uLnTx/>
                <a:uFillTx/>
                <a:latin typeface="Arial"/>
                <a:cs typeface="Arial"/>
                <a:sym typeface="Arial"/>
              </a:rPr>
              <a:t>employees</a:t>
            </a:r>
          </a:p>
        </p:txBody>
      </p:sp>
      <p:sp>
        <p:nvSpPr>
          <p:cNvPr id="9" name="TextBox 8"/>
          <p:cNvSpPr txBox="1"/>
          <p:nvPr/>
        </p:nvSpPr>
        <p:spPr>
          <a:xfrm>
            <a:off x="4572000" y="2697480"/>
            <a:ext cx="1737360" cy="7772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000" b="1" i="0" u="none" strike="noStrike" kern="0" cap="none" spc="0" normalizeH="0" baseline="0" noProof="0">
                <a:ln>
                  <a:noFill/>
                </a:ln>
                <a:solidFill>
                  <a:srgbClr val="004250"/>
                </a:solidFill>
                <a:effectLst/>
                <a:uLnTx/>
                <a:uFillTx/>
                <a:latin typeface="Arial"/>
                <a:cs typeface="Arial"/>
                <a:sym typeface="Arial"/>
              </a:rPr>
              <a:t>0</a:t>
            </a:r>
          </a:p>
        </p:txBody>
      </p:sp>
      <p:sp>
        <p:nvSpPr>
          <p:cNvPr id="10" name="TextBox 9"/>
          <p:cNvSpPr txBox="1"/>
          <p:nvPr/>
        </p:nvSpPr>
        <p:spPr>
          <a:xfrm>
            <a:off x="4572000" y="3474720"/>
            <a:ext cx="17373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5A666B"/>
                </a:solidFill>
                <a:effectLst/>
                <a:uLnTx/>
                <a:uFillTx/>
                <a:latin typeface="Arial"/>
                <a:cs typeface="Arial"/>
                <a:sym typeface="Arial"/>
              </a:rPr>
              <a:t>hospital partners</a:t>
            </a:r>
          </a:p>
        </p:txBody>
      </p:sp>
      <p:sp>
        <p:nvSpPr>
          <p:cNvPr id="11" name="TextBox 10"/>
          <p:cNvSpPr txBox="1"/>
          <p:nvPr/>
        </p:nvSpPr>
        <p:spPr>
          <a:xfrm>
            <a:off x="1005840" y="4160520"/>
            <a:ext cx="512064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1" u="none" strike="noStrike" kern="0" cap="none" spc="0" normalizeH="0" baseline="0" noProof="0">
                <a:ln>
                  <a:noFill/>
                </a:ln>
                <a:solidFill>
                  <a:srgbClr val="235868"/>
                </a:solidFill>
                <a:effectLst/>
                <a:uLnTx/>
                <a:uFillTx/>
                <a:latin typeface="Arial"/>
                <a:cs typeface="Arial"/>
                <a:sym typeface="Arial"/>
              </a:rPr>
              <a:t>If you want to know whether your value proposition to employers is real, sell it to your own CFO first.</a:t>
            </a:r>
          </a:p>
        </p:txBody>
      </p:sp>
      <p:cxnSp>
        <p:nvCxnSpPr>
          <p:cNvPr id="12" name="Connector 11"/>
          <p:cNvCxnSpPr/>
          <p:nvPr/>
        </p:nvCxnSpPr>
        <p:spPr>
          <a:xfrm>
            <a:off x="6812280" y="2834640"/>
            <a:ext cx="0" cy="1828800"/>
          </a:xfrm>
          <a:prstGeom prst="line">
            <a:avLst/>
          </a:prstGeom>
          <a:ln w="31750">
            <a:solidFill>
              <a:srgbClr val="F7C85C"/>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6583680" y="2651760"/>
            <a:ext cx="457200" cy="45720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ea typeface="+mn-ea"/>
                <a:cs typeface="+mn-cs"/>
                <a:sym typeface="Arial"/>
              </a:rPr>
              <a:t>1</a:t>
            </a:r>
          </a:p>
        </p:txBody>
      </p:sp>
      <p:sp>
        <p:nvSpPr>
          <p:cNvPr id="14" name="TextBox 13"/>
          <p:cNvSpPr txBox="1"/>
          <p:nvPr/>
        </p:nvSpPr>
        <p:spPr>
          <a:xfrm>
            <a:off x="7269480" y="2651760"/>
            <a:ext cx="39319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50" b="1" i="0" u="none" strike="noStrike" kern="0" cap="none" spc="0" normalizeH="0" baseline="0" noProof="0">
                <a:ln>
                  <a:noFill/>
                </a:ln>
                <a:solidFill>
                  <a:srgbClr val="004250"/>
                </a:solidFill>
                <a:effectLst/>
                <a:uLnTx/>
                <a:uFillTx/>
                <a:latin typeface="Arial"/>
                <a:cs typeface="Arial"/>
                <a:sym typeface="Arial"/>
              </a:rPr>
              <a:t>Built a physician-funded, physician-governed CIN.</a:t>
            </a:r>
          </a:p>
        </p:txBody>
      </p:sp>
      <p:sp>
        <p:nvSpPr>
          <p:cNvPr id="15" name="TextBox 14"/>
          <p:cNvSpPr txBox="1"/>
          <p:nvPr/>
        </p:nvSpPr>
        <p:spPr>
          <a:xfrm>
            <a:off x="7269480" y="3154680"/>
            <a:ext cx="393192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50" b="0" i="0" u="none" strike="noStrike" kern="0" cap="none" spc="0" normalizeH="0" baseline="0" noProof="0">
                <a:ln>
                  <a:noFill/>
                </a:ln>
                <a:solidFill>
                  <a:srgbClr val="222B2E"/>
                </a:solidFill>
                <a:effectLst/>
                <a:uLnTx/>
                <a:uFillTx/>
                <a:latin typeface="Arial"/>
                <a:cs typeface="Arial"/>
                <a:sym typeface="Arial"/>
              </a:rPr>
              <a:t>No hospital sponsor. One front door.</a:t>
            </a:r>
          </a:p>
        </p:txBody>
      </p:sp>
      <p:sp>
        <p:nvSpPr>
          <p:cNvPr id="16" name="Oval 15"/>
          <p:cNvSpPr/>
          <p:nvPr/>
        </p:nvSpPr>
        <p:spPr>
          <a:xfrm>
            <a:off x="6583680" y="3566160"/>
            <a:ext cx="457200" cy="45720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ea typeface="+mn-ea"/>
                <a:cs typeface="+mn-cs"/>
                <a:sym typeface="Arial"/>
              </a:rPr>
              <a:t>2</a:t>
            </a:r>
          </a:p>
        </p:txBody>
      </p:sp>
      <p:sp>
        <p:nvSpPr>
          <p:cNvPr id="17" name="TextBox 16"/>
          <p:cNvSpPr txBox="1"/>
          <p:nvPr/>
        </p:nvSpPr>
        <p:spPr>
          <a:xfrm>
            <a:off x="7269480" y="3566160"/>
            <a:ext cx="39319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50" b="1" i="0" u="none" strike="noStrike" kern="0" cap="none" spc="0" normalizeH="0" baseline="0" noProof="0">
                <a:ln>
                  <a:noFill/>
                </a:ln>
                <a:solidFill>
                  <a:srgbClr val="004250"/>
                </a:solidFill>
                <a:effectLst/>
                <a:uLnTx/>
                <a:uFillTx/>
                <a:latin typeface="Arial"/>
                <a:cs typeface="Arial"/>
                <a:sym typeface="Arial"/>
              </a:rPr>
              <a:t>Moved all 800 of our own people into a self-funded plan backed by a captive.</a:t>
            </a:r>
          </a:p>
        </p:txBody>
      </p:sp>
      <p:sp>
        <p:nvSpPr>
          <p:cNvPr id="18" name="TextBox 17"/>
          <p:cNvSpPr txBox="1"/>
          <p:nvPr/>
        </p:nvSpPr>
        <p:spPr>
          <a:xfrm>
            <a:off x="7269480" y="4069080"/>
            <a:ext cx="393192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250" b="0" i="0" u="none" strike="noStrike" kern="0" cap="none" spc="0" normalizeH="0" baseline="0" noProof="0">
                <a:ln>
                  <a:noFill/>
                </a:ln>
                <a:solidFill>
                  <a:srgbClr val="222B2E"/>
                </a:solidFill>
                <a:effectLst/>
                <a:uLnTx/>
                <a:uFillTx/>
                <a:latin typeface="Arial"/>
                <a:cs typeface="Arial"/>
                <a:sym typeface="Arial"/>
              </a:rPr>
              <a:t>The scary part. Also the part that worked.</a:t>
            </a:r>
          </a:p>
        </p:txBody>
      </p:sp>
      <p:sp>
        <p:nvSpPr>
          <p:cNvPr id="19" name="Oval 18"/>
          <p:cNvSpPr/>
          <p:nvPr/>
        </p:nvSpPr>
        <p:spPr>
          <a:xfrm>
            <a:off x="6583680" y="4480560"/>
            <a:ext cx="457200" cy="45720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004250"/>
                </a:solidFill>
                <a:effectLst/>
                <a:uLnTx/>
                <a:uFillTx/>
                <a:latin typeface="Arial"/>
                <a:ea typeface="+mn-ea"/>
                <a:cs typeface="+mn-cs"/>
                <a:sym typeface="Arial"/>
              </a:rPr>
              <a:t>3</a:t>
            </a:r>
          </a:p>
        </p:txBody>
      </p:sp>
      <p:sp>
        <p:nvSpPr>
          <p:cNvPr id="20" name="TextBox 19"/>
          <p:cNvSpPr txBox="1"/>
          <p:nvPr/>
        </p:nvSpPr>
        <p:spPr>
          <a:xfrm>
            <a:off x="7269480" y="4480560"/>
            <a:ext cx="3931920" cy="5029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50" b="1" i="0" u="none" strike="noStrike" kern="0" cap="none" spc="0" normalizeH="0" baseline="0" noProof="0">
                <a:ln>
                  <a:noFill/>
                </a:ln>
                <a:solidFill>
                  <a:srgbClr val="004250"/>
                </a:solidFill>
                <a:effectLst/>
                <a:uLnTx/>
                <a:uFillTx/>
                <a:latin typeface="Arial"/>
                <a:cs typeface="Arial"/>
                <a:sym typeface="Arial"/>
              </a:rPr>
              <a:t>Took the same offer to the employers down the street.</a:t>
            </a:r>
          </a:p>
        </p:txBody>
      </p:sp>
      <p:sp>
        <p:nvSpPr>
          <p:cNvPr id="21" name="Rounded Rectangle 20"/>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22" name="TextBox 21"/>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Customer zero: </a:t>
            </a:r>
            <a:r>
              <a:rPr kumimoji="0" sz="1500" b="0" i="0" u="none" strike="noStrike" kern="0" cap="none" spc="0" normalizeH="0" baseline="0" noProof="0">
                <a:ln>
                  <a:noFill/>
                </a:ln>
                <a:solidFill>
                  <a:srgbClr val="235868"/>
                </a:solidFill>
                <a:effectLst/>
                <a:uLnTx/>
                <a:uFillTx/>
                <a:latin typeface="Arial"/>
                <a:cs typeface="Arial"/>
                <a:sym typeface="Arial"/>
              </a:rPr>
              <a:t>prove the offer on your own health plan before you sell it to anyone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2" name="TextBox 1"/>
          <p:cNvSpPr txBox="1"/>
          <p:nvPr/>
        </p:nvSpPr>
        <p:spPr>
          <a:xfrm>
            <a:off x="1188720" y="914400"/>
            <a:ext cx="978408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7C85C"/>
                </a:solidFill>
                <a:effectLst/>
                <a:uLnTx/>
                <a:uFillTx/>
                <a:latin typeface="Arial"/>
                <a:cs typeface="Arial"/>
                <a:sym typeface="Arial"/>
              </a:rPr>
              <a:t>THE HONEST PART</a:t>
            </a:r>
          </a:p>
        </p:txBody>
      </p:sp>
      <p:sp>
        <p:nvSpPr>
          <p:cNvPr id="3" name="TextBox 2"/>
          <p:cNvSpPr txBox="1"/>
          <p:nvPr/>
        </p:nvSpPr>
        <p:spPr>
          <a:xfrm>
            <a:off x="1188720" y="1371600"/>
            <a:ext cx="978408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a:ln>
                  <a:noFill/>
                </a:ln>
                <a:solidFill>
                  <a:srgbClr val="FFFFFF"/>
                </a:solidFill>
                <a:effectLst/>
                <a:uLnTx/>
                <a:uFillTx/>
                <a:latin typeface="Arial"/>
                <a:cs typeface="Arial"/>
                <a:sym typeface="Arial"/>
              </a:rPr>
              <a:t>The one that failed first.</a:t>
            </a:r>
          </a:p>
        </p:txBody>
      </p:sp>
      <p:sp>
        <p:nvSpPr>
          <p:cNvPr id="4" name="TextBox 3"/>
          <p:cNvSpPr txBox="1"/>
          <p:nvPr/>
        </p:nvSpPr>
        <p:spPr>
          <a:xfrm>
            <a:off x="1188720" y="2240280"/>
            <a:ext cx="9784080" cy="1188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600" b="1" i="0" u="none" strike="noStrike" kern="0" cap="none" spc="0" normalizeH="0" baseline="0" noProof="0">
                <a:ln>
                  <a:noFill/>
                </a:ln>
                <a:solidFill>
                  <a:srgbClr val="F7C85C"/>
                </a:solidFill>
                <a:effectLst/>
                <a:uLnTx/>
                <a:uFillTx/>
                <a:latin typeface="Arial"/>
                <a:cs typeface="Arial"/>
                <a:sym typeface="Arial"/>
              </a:rPr>
              <a:t>A number. A name. A date.</a:t>
            </a:r>
          </a:p>
        </p:txBody>
      </p:sp>
      <p:sp>
        <p:nvSpPr>
          <p:cNvPr id="5" name="TextBox 4"/>
          <p:cNvSpPr txBox="1"/>
          <p:nvPr/>
        </p:nvSpPr>
        <p:spPr>
          <a:xfrm>
            <a:off x="1188720" y="3566160"/>
            <a:ext cx="8778240" cy="13716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0" u="none" strike="noStrike" kern="0" cap="none" spc="0" normalizeH="0" baseline="0" noProof="0">
                <a:ln>
                  <a:noFill/>
                </a:ln>
                <a:solidFill>
                  <a:srgbClr val="93BCD0"/>
                </a:solidFill>
                <a:effectLst/>
                <a:uLnTx/>
                <a:uFillTx/>
                <a:latin typeface="Arial"/>
                <a:cs typeface="Arial"/>
                <a:sym typeface="Arial"/>
              </a:rPr>
              <a:t>It didn't fail on antitrust, or the doctors, or the money. Everyone loved the idea of a network. Nobody would be first to say what they'd put in and who they'd put in charge.</a:t>
            </a:r>
          </a:p>
        </p:txBody>
      </p:sp>
      <p:sp>
        <p:nvSpPr>
          <p:cNvPr id="6" name="TextBox 5"/>
          <p:cNvSpPr txBox="1"/>
          <p:nvPr/>
        </p:nvSpPr>
        <p:spPr>
          <a:xfrm>
            <a:off x="1188720" y="4983480"/>
            <a:ext cx="7498079"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1" i="1" u="none" strike="noStrike" kern="0" cap="none" spc="0" normalizeH="0" baseline="0" noProof="0">
                <a:ln>
                  <a:noFill/>
                </a:ln>
                <a:solidFill>
                  <a:srgbClr val="FFFFFF"/>
                </a:solidFill>
                <a:effectLst/>
                <a:uLnTx/>
                <a:uFillTx/>
                <a:latin typeface="Arial"/>
                <a:cs typeface="Arial"/>
                <a:sym typeface="Arial"/>
              </a:rPr>
              <a:t>Enthusiasm is free. Commitment is what you're negotiating for.</a:t>
            </a:r>
          </a:p>
        </p:txBody>
      </p:sp>
      <p:sp>
        <p:nvSpPr>
          <p:cNvPr id="7" name="Oval 6"/>
          <p:cNvSpPr/>
          <p:nvPr/>
        </p:nvSpPr>
        <p:spPr>
          <a:xfrm>
            <a:off x="9098280" y="4846320"/>
            <a:ext cx="621792" cy="621792"/>
          </a:xfrm>
          <a:prstGeom prst="ellipse">
            <a:avLst/>
          </a:prstGeom>
          <a:solidFill>
            <a:srgbClr val="235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8" name="Picture 7" descr="FaDollarSign_gold.png"/>
          <p:cNvPicPr>
            <a:picLocks noChangeAspect="1"/>
          </p:cNvPicPr>
          <p:nvPr/>
        </p:nvPicPr>
        <p:blipFill>
          <a:blip r:embed="rId4"/>
          <a:stretch>
            <a:fillRect/>
          </a:stretch>
        </p:blipFill>
        <p:spPr>
          <a:xfrm>
            <a:off x="9247510" y="4995550"/>
            <a:ext cx="323331" cy="323331"/>
          </a:xfrm>
          <a:prstGeom prst="rect">
            <a:avLst/>
          </a:prstGeom>
        </p:spPr>
      </p:pic>
      <p:sp>
        <p:nvSpPr>
          <p:cNvPr id="9" name="Oval 8"/>
          <p:cNvSpPr/>
          <p:nvPr/>
        </p:nvSpPr>
        <p:spPr>
          <a:xfrm>
            <a:off x="9875519" y="4846320"/>
            <a:ext cx="621792" cy="621792"/>
          </a:xfrm>
          <a:prstGeom prst="ellipse">
            <a:avLst/>
          </a:prstGeom>
          <a:solidFill>
            <a:srgbClr val="235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 name="Picture 9" descr="FaUserTie_gold.png"/>
          <p:cNvPicPr>
            <a:picLocks noChangeAspect="1"/>
          </p:cNvPicPr>
          <p:nvPr/>
        </p:nvPicPr>
        <p:blipFill>
          <a:blip r:embed="rId5"/>
          <a:stretch>
            <a:fillRect/>
          </a:stretch>
        </p:blipFill>
        <p:spPr>
          <a:xfrm>
            <a:off x="10024750" y="4995550"/>
            <a:ext cx="323331" cy="323331"/>
          </a:xfrm>
          <a:prstGeom prst="rect">
            <a:avLst/>
          </a:prstGeom>
        </p:spPr>
      </p:pic>
      <p:sp>
        <p:nvSpPr>
          <p:cNvPr id="11" name="Oval 10"/>
          <p:cNvSpPr/>
          <p:nvPr/>
        </p:nvSpPr>
        <p:spPr>
          <a:xfrm>
            <a:off x="10652759" y="4846320"/>
            <a:ext cx="621792" cy="621792"/>
          </a:xfrm>
          <a:prstGeom prst="ellipse">
            <a:avLst/>
          </a:prstGeom>
          <a:solidFill>
            <a:srgbClr val="235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2" name="Picture 11" descr="FaCalendarAlt_gold.png"/>
          <p:cNvPicPr>
            <a:picLocks noChangeAspect="1"/>
          </p:cNvPicPr>
          <p:nvPr/>
        </p:nvPicPr>
        <p:blipFill>
          <a:blip r:embed="rId6"/>
          <a:stretch>
            <a:fillRect/>
          </a:stretch>
        </p:blipFill>
        <p:spPr>
          <a:xfrm>
            <a:off x="10801990" y="4995550"/>
            <a:ext cx="323331" cy="323331"/>
          </a:xfrm>
          <a:prstGeom prst="rect">
            <a:avLst/>
          </a:prstGeom>
        </p:spPr>
      </p:pic>
      <p:sp>
        <p:nvSpPr>
          <p:cNvPr id="13" name="Rounded Rectangle 12"/>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4" name="TextBox 13"/>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Commitment before structure: </a:t>
            </a:r>
            <a:r>
              <a:rPr kumimoji="0" sz="1500" b="0" i="0" u="none" strike="noStrike" kern="0" cap="none" spc="0" normalizeH="0" baseline="0" noProof="0">
                <a:ln>
                  <a:noFill/>
                </a:ln>
                <a:solidFill>
                  <a:srgbClr val="93BCD0"/>
                </a:solidFill>
                <a:effectLst/>
                <a:uLnTx/>
                <a:uFillTx/>
                <a:latin typeface="Arial"/>
                <a:cs typeface="Arial"/>
                <a:sym typeface="Arial"/>
              </a:rPr>
              <a:t>get the number, the name, and the date in writing before anyone drafts bylaws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2" name="TextBox 1"/>
          <p:cNvSpPr txBox="1"/>
          <p:nvPr/>
        </p:nvSpPr>
        <p:spPr>
          <a:xfrm>
            <a:off x="640080" y="731520"/>
            <a:ext cx="1097280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A network without shared data is a newsletter.</a:t>
            </a:r>
          </a:p>
        </p:txBody>
      </p:sp>
      <p:sp>
        <p:nvSpPr>
          <p:cNvPr id="3" name="Rounded Rectangle 2"/>
          <p:cNvSpPr/>
          <p:nvPr/>
        </p:nvSpPr>
        <p:spPr>
          <a:xfrm>
            <a:off x="640080" y="1737360"/>
            <a:ext cx="3246120" cy="274320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p:cNvSpPr txBox="1"/>
          <p:nvPr/>
        </p:nvSpPr>
        <p:spPr>
          <a:xfrm>
            <a:off x="914400" y="1965960"/>
            <a:ext cx="246888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1" i="0" u="none" strike="noStrike" kern="0" cap="none" spc="0" normalizeH="0" baseline="0" noProof="0">
                <a:ln>
                  <a:noFill/>
                </a:ln>
                <a:solidFill>
                  <a:srgbClr val="004250"/>
                </a:solidFill>
                <a:effectLst/>
                <a:uLnTx/>
                <a:uFillTx/>
                <a:latin typeface="Arial"/>
                <a:cs typeface="Arial"/>
                <a:sym typeface="Arial"/>
              </a:rPr>
              <a:t>What you start with</a:t>
            </a:r>
          </a:p>
        </p:txBody>
      </p:sp>
      <p:sp>
        <p:nvSpPr>
          <p:cNvPr id="5" name="TextBox 4"/>
          <p:cNvSpPr txBox="1"/>
          <p:nvPr/>
        </p:nvSpPr>
        <p:spPr>
          <a:xfrm>
            <a:off x="914400" y="2560320"/>
            <a:ext cx="269748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A handful of independent practices. Different EMRs. Different billing systems. No common platform.</a:t>
            </a:r>
          </a:p>
        </p:txBody>
      </p:sp>
      <p:sp>
        <p:nvSpPr>
          <p:cNvPr id="6" name="Right Arrow 5"/>
          <p:cNvSpPr/>
          <p:nvPr/>
        </p:nvSpPr>
        <p:spPr>
          <a:xfrm>
            <a:off x="3931920" y="2907792"/>
            <a:ext cx="502920" cy="411480"/>
          </a:xfrm>
          <a:prstGeom prst="rightArrow">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Rounded Rectangle 6"/>
          <p:cNvSpPr/>
          <p:nvPr/>
        </p:nvSpPr>
        <p:spPr>
          <a:xfrm>
            <a:off x="4480560" y="1737360"/>
            <a:ext cx="3246120" cy="2743200"/>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TextBox 7"/>
          <p:cNvSpPr txBox="1"/>
          <p:nvPr/>
        </p:nvSpPr>
        <p:spPr>
          <a:xfrm>
            <a:off x="4754880" y="1965960"/>
            <a:ext cx="246888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1" i="0" u="none" strike="noStrike" kern="0" cap="none" spc="0" normalizeH="0" baseline="0" noProof="0">
                <a:ln>
                  <a:noFill/>
                </a:ln>
                <a:solidFill>
                  <a:srgbClr val="004250"/>
                </a:solidFill>
                <a:effectLst/>
                <a:uLnTx/>
                <a:uFillTx/>
                <a:latin typeface="Arial"/>
                <a:cs typeface="Arial"/>
                <a:sym typeface="Arial"/>
              </a:rPr>
              <a:t>What you build</a:t>
            </a:r>
          </a:p>
        </p:txBody>
      </p:sp>
      <p:sp>
        <p:nvSpPr>
          <p:cNvPr id="9" name="TextBox 8"/>
          <p:cNvSpPr txBox="1"/>
          <p:nvPr/>
        </p:nvSpPr>
        <p:spPr>
          <a:xfrm>
            <a:off x="4754880" y="2560320"/>
            <a:ext cx="269748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One data layer on top of all of it. Nobody rips out their EMR. Everybody sees the same patient.</a:t>
            </a:r>
          </a:p>
        </p:txBody>
      </p:sp>
      <p:sp>
        <p:nvSpPr>
          <p:cNvPr id="10" name="Right Arrow 9"/>
          <p:cNvSpPr/>
          <p:nvPr/>
        </p:nvSpPr>
        <p:spPr>
          <a:xfrm>
            <a:off x="7772400" y="2907792"/>
            <a:ext cx="502920" cy="411480"/>
          </a:xfrm>
          <a:prstGeom prst="rightArrow">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Rounded Rectangle 10"/>
          <p:cNvSpPr/>
          <p:nvPr/>
        </p:nvSpPr>
        <p:spPr>
          <a:xfrm>
            <a:off x="8321040" y="1737360"/>
            <a:ext cx="3246120" cy="274320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TextBox 11"/>
          <p:cNvSpPr txBox="1"/>
          <p:nvPr/>
        </p:nvSpPr>
        <p:spPr>
          <a:xfrm>
            <a:off x="8595360" y="1965960"/>
            <a:ext cx="246888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1" i="0" u="none" strike="noStrike" kern="0" cap="none" spc="0" normalizeH="0" baseline="0" noProof="0">
                <a:ln>
                  <a:noFill/>
                </a:ln>
                <a:solidFill>
                  <a:srgbClr val="F7C85C"/>
                </a:solidFill>
                <a:effectLst/>
                <a:uLnTx/>
                <a:uFillTx/>
                <a:latin typeface="Arial"/>
                <a:cs typeface="Arial"/>
                <a:sym typeface="Arial"/>
              </a:rPr>
              <a:t>What you get</a:t>
            </a:r>
          </a:p>
        </p:txBody>
      </p:sp>
      <p:sp>
        <p:nvSpPr>
          <p:cNvPr id="13" name="TextBox 12"/>
          <p:cNvSpPr txBox="1"/>
          <p:nvPr/>
        </p:nvSpPr>
        <p:spPr>
          <a:xfrm>
            <a:off x="8595360" y="2560320"/>
            <a:ext cx="2697480" cy="187451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50" b="0" i="0" u="none" strike="noStrike" kern="0" cap="none" spc="0" normalizeH="0" baseline="0" noProof="0">
                <a:ln>
                  <a:noFill/>
                </a:ln>
                <a:solidFill>
                  <a:srgbClr val="FFFFFF"/>
                </a:solidFill>
                <a:effectLst/>
                <a:uLnTx/>
                <a:uFillTx/>
                <a:latin typeface="Arial"/>
                <a:cs typeface="Arial"/>
                <a:sym typeface="Arial"/>
              </a:rPr>
              <a:t>Point-of-care insight, shared contracts, shared services. Which is an MSO. You didn't plan one. You grew one.</a:t>
            </a:r>
          </a:p>
        </p:txBody>
      </p:sp>
      <p:sp>
        <p:nvSpPr>
          <p:cNvPr id="14" name="TextBox 13"/>
          <p:cNvSpPr txBox="1"/>
          <p:nvPr/>
        </p:nvSpPr>
        <p:spPr>
          <a:xfrm>
            <a:off x="640080" y="4800600"/>
            <a:ext cx="10972800" cy="9144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1" i="0" u="none" strike="noStrike" kern="0" cap="none" spc="0" normalizeH="0" baseline="0" noProof="0">
                <a:ln>
                  <a:noFill/>
                </a:ln>
                <a:solidFill>
                  <a:srgbClr val="004250"/>
                </a:solidFill>
                <a:effectLst/>
                <a:uLnTx/>
                <a:uFillTx/>
                <a:latin typeface="Arial"/>
                <a:cs typeface="Arial"/>
                <a:sym typeface="Arial"/>
              </a:rPr>
              <a:t>On AI governance: </a:t>
            </a:r>
            <a:r>
              <a:rPr kumimoji="0" sz="1800" b="0" i="0" u="none" strike="noStrike" kern="0" cap="none" spc="0" normalizeH="0" baseline="0" noProof="0">
                <a:ln>
                  <a:noFill/>
                </a:ln>
                <a:solidFill>
                  <a:srgbClr val="222B2E"/>
                </a:solidFill>
                <a:effectLst/>
                <a:uLnTx/>
                <a:uFillTx/>
                <a:latin typeface="Arial"/>
                <a:cs typeface="Arial"/>
                <a:sym typeface="Arial"/>
              </a:rPr>
              <a:t>curb the enthusiasm without destroying it. Build the sandbox. Don't lock the door.</a:t>
            </a:r>
          </a:p>
        </p:txBody>
      </p:sp>
      <p:pic>
        <p:nvPicPr>
          <p:cNvPr id="15" name="Picture 14" descr="FaPuzzlePiece_mid.png"/>
          <p:cNvPicPr>
            <a:picLocks noChangeAspect="1"/>
          </p:cNvPicPr>
          <p:nvPr/>
        </p:nvPicPr>
        <p:blipFill>
          <a:blip r:embed="rId4"/>
          <a:stretch>
            <a:fillRect/>
          </a:stretch>
        </p:blipFill>
        <p:spPr>
          <a:xfrm>
            <a:off x="3383280" y="1947672"/>
            <a:ext cx="365760" cy="365760"/>
          </a:xfrm>
          <a:prstGeom prst="rect">
            <a:avLst/>
          </a:prstGeom>
        </p:spPr>
      </p:pic>
      <p:pic>
        <p:nvPicPr>
          <p:cNvPr id="16" name="Picture 15" descr="FaLayerGroup_mid.png"/>
          <p:cNvPicPr>
            <a:picLocks noChangeAspect="1"/>
          </p:cNvPicPr>
          <p:nvPr/>
        </p:nvPicPr>
        <p:blipFill>
          <a:blip r:embed="rId5"/>
          <a:stretch>
            <a:fillRect/>
          </a:stretch>
        </p:blipFill>
        <p:spPr>
          <a:xfrm>
            <a:off x="7223760" y="1947672"/>
            <a:ext cx="365760" cy="365760"/>
          </a:xfrm>
          <a:prstGeom prst="rect">
            <a:avLst/>
          </a:prstGeom>
        </p:spPr>
      </p:pic>
      <p:pic>
        <p:nvPicPr>
          <p:cNvPr id="17" name="Picture 16" descr="FaLightbulb_gold.png"/>
          <p:cNvPicPr>
            <a:picLocks noChangeAspect="1"/>
          </p:cNvPicPr>
          <p:nvPr/>
        </p:nvPicPr>
        <p:blipFill>
          <a:blip r:embed="rId6"/>
          <a:stretch>
            <a:fillRect/>
          </a:stretch>
        </p:blipFill>
        <p:spPr>
          <a:xfrm>
            <a:off x="11064240" y="1947672"/>
            <a:ext cx="365760" cy="365760"/>
          </a:xfrm>
          <a:prstGeom prst="rect">
            <a:avLst/>
          </a:prstGeom>
        </p:spPr>
      </p:pic>
      <p:sp>
        <p:nvSpPr>
          <p:cNvPr id="18" name="Rounded Rectangle 17"/>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19" name="TextBox 18"/>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Data before governance: </a:t>
            </a:r>
            <a:r>
              <a:rPr kumimoji="0" sz="1500" b="0" i="0" u="none" strike="noStrike" kern="0" cap="none" spc="0" normalizeH="0" baseline="0" noProof="0">
                <a:ln>
                  <a:noFill/>
                </a:ln>
                <a:solidFill>
                  <a:srgbClr val="235868"/>
                </a:solidFill>
                <a:effectLst/>
                <a:uLnTx/>
                <a:uFillTx/>
                <a:latin typeface="Arial"/>
                <a:cs typeface="Arial"/>
                <a:sym typeface="Arial"/>
              </a:rPr>
              <a:t>integration is a shared view of the patient. The org chart comes later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2" name="TextBox 1"/>
          <p:cNvSpPr txBox="1"/>
          <p:nvPr/>
        </p:nvSpPr>
        <p:spPr>
          <a:xfrm>
            <a:off x="640080" y="658368"/>
            <a:ext cx="109728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Partner with people who do it for a living.</a:t>
            </a:r>
          </a:p>
        </p:txBody>
      </p:sp>
      <p:sp>
        <p:nvSpPr>
          <p:cNvPr id="3" name="TextBox 2"/>
          <p:cNvSpPr txBox="1"/>
          <p:nvPr/>
        </p:nvSpPr>
        <p:spPr>
          <a:xfrm>
            <a:off x="640080" y="1316736"/>
            <a:ext cx="109728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0" i="1" u="none" strike="noStrike" kern="0" cap="none" spc="0" normalizeH="0" baseline="0" noProof="0">
                <a:ln>
                  <a:noFill/>
                </a:ln>
                <a:solidFill>
                  <a:srgbClr val="5A666B"/>
                </a:solidFill>
                <a:effectLst/>
                <a:uLnTx/>
                <a:uFillTx/>
                <a:latin typeface="Arial"/>
                <a:cs typeface="Arial"/>
                <a:sym typeface="Arial"/>
              </a:rPr>
              <a:t>You bring the patients and the physicians. They bring the operating playbook. You both own it.</a:t>
            </a:r>
          </a:p>
        </p:txBody>
      </p:sp>
      <p:sp>
        <p:nvSpPr>
          <p:cNvPr id="4" name="Rounded Rectangle 3"/>
          <p:cNvSpPr/>
          <p:nvPr/>
        </p:nvSpPr>
        <p:spPr>
          <a:xfrm>
            <a:off x="640080" y="1783080"/>
            <a:ext cx="3520440" cy="233172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914400" y="2011680"/>
            <a:ext cx="265176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900" b="1" i="0" u="none" strike="noStrike" kern="0" cap="none" spc="0" normalizeH="0" baseline="0" noProof="0">
                <a:ln>
                  <a:noFill/>
                </a:ln>
                <a:solidFill>
                  <a:srgbClr val="004250"/>
                </a:solidFill>
                <a:effectLst/>
                <a:uLnTx/>
                <a:uFillTx/>
                <a:latin typeface="Arial"/>
                <a:cs typeface="Arial"/>
                <a:sym typeface="Arial"/>
              </a:rPr>
              <a:t>Dialysis</a:t>
            </a:r>
          </a:p>
        </p:txBody>
      </p:sp>
      <p:sp>
        <p:nvSpPr>
          <p:cNvPr id="6" name="TextBox 5"/>
          <p:cNvSpPr txBox="1"/>
          <p:nvPr/>
        </p:nvSpPr>
        <p:spPr>
          <a:xfrm>
            <a:off x="914400" y="2606040"/>
            <a:ext cx="2971800" cy="16459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Your nephrologists already round there. Now they own part of the building they walk into.</a:t>
            </a:r>
          </a:p>
        </p:txBody>
      </p:sp>
      <p:sp>
        <p:nvSpPr>
          <p:cNvPr id="7" name="Rounded Rectangle 6"/>
          <p:cNvSpPr/>
          <p:nvPr/>
        </p:nvSpPr>
        <p:spPr>
          <a:xfrm>
            <a:off x="4343400" y="1783080"/>
            <a:ext cx="3520440" cy="233172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TextBox 7"/>
          <p:cNvSpPr txBox="1"/>
          <p:nvPr/>
        </p:nvSpPr>
        <p:spPr>
          <a:xfrm>
            <a:off x="4617720" y="2011680"/>
            <a:ext cx="265176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900" b="1" i="0" u="none" strike="noStrike" kern="0" cap="none" spc="0" normalizeH="0" baseline="0" noProof="0">
                <a:ln>
                  <a:noFill/>
                </a:ln>
                <a:solidFill>
                  <a:srgbClr val="004250"/>
                </a:solidFill>
                <a:effectLst/>
                <a:uLnTx/>
                <a:uFillTx/>
                <a:latin typeface="Arial"/>
                <a:cs typeface="Arial"/>
                <a:sym typeface="Arial"/>
              </a:rPr>
              <a:t>Skilled nursing</a:t>
            </a:r>
          </a:p>
        </p:txBody>
      </p:sp>
      <p:sp>
        <p:nvSpPr>
          <p:cNvPr id="9" name="TextBox 8"/>
          <p:cNvSpPr txBox="1"/>
          <p:nvPr/>
        </p:nvSpPr>
        <p:spPr>
          <a:xfrm>
            <a:off x="4617720" y="2606040"/>
            <a:ext cx="2971800" cy="16459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Post-acute is where value-based contracts are won or lost. Own a seat at that table.</a:t>
            </a:r>
          </a:p>
        </p:txBody>
      </p:sp>
      <p:sp>
        <p:nvSpPr>
          <p:cNvPr id="10" name="Rounded Rectangle 9"/>
          <p:cNvSpPr/>
          <p:nvPr/>
        </p:nvSpPr>
        <p:spPr>
          <a:xfrm>
            <a:off x="8046719" y="1783080"/>
            <a:ext cx="3520440" cy="2331720"/>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TextBox 10"/>
          <p:cNvSpPr txBox="1"/>
          <p:nvPr/>
        </p:nvSpPr>
        <p:spPr>
          <a:xfrm>
            <a:off x="8321040" y="2011680"/>
            <a:ext cx="265176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900" b="1" i="0" u="none" strike="noStrike" kern="0" cap="none" spc="0" normalizeH="0" baseline="0" noProof="0">
                <a:ln>
                  <a:noFill/>
                </a:ln>
                <a:solidFill>
                  <a:srgbClr val="004250"/>
                </a:solidFill>
                <a:effectLst/>
                <a:uLnTx/>
                <a:uFillTx/>
                <a:latin typeface="Arial"/>
                <a:cs typeface="Arial"/>
                <a:sym typeface="Arial"/>
              </a:rPr>
              <a:t>Surgery and imaging</a:t>
            </a:r>
          </a:p>
        </p:txBody>
      </p:sp>
      <p:sp>
        <p:nvSpPr>
          <p:cNvPr id="12" name="TextBox 11"/>
          <p:cNvSpPr txBox="1"/>
          <p:nvPr/>
        </p:nvSpPr>
        <p:spPr>
          <a:xfrm>
            <a:off x="8321040" y="2606040"/>
            <a:ext cx="2971800" cy="16459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50" b="0" i="0" u="none" strike="noStrike" kern="0" cap="none" spc="0" normalizeH="0" baseline="0" noProof="0">
                <a:ln>
                  <a:noFill/>
                </a:ln>
                <a:solidFill>
                  <a:srgbClr val="222B2E"/>
                </a:solidFill>
                <a:effectLst/>
                <a:uLnTx/>
                <a:uFillTx/>
                <a:latin typeface="Arial"/>
                <a:cs typeface="Arial"/>
                <a:sym typeface="Arial"/>
              </a:rPr>
              <a:t>The downstream the system pays $314,000 a doctor to capture. Keep it in the family.</a:t>
            </a:r>
          </a:p>
        </p:txBody>
      </p:sp>
      <p:sp>
        <p:nvSpPr>
          <p:cNvPr id="13" name="Rounded Rectangle 12"/>
          <p:cNvSpPr/>
          <p:nvPr/>
        </p:nvSpPr>
        <p:spPr>
          <a:xfrm>
            <a:off x="640080" y="4389120"/>
            <a:ext cx="10927080" cy="137160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4" name="Picture 13" descr="FaHandshake_gold.png"/>
          <p:cNvPicPr>
            <a:picLocks noChangeAspect="1"/>
          </p:cNvPicPr>
          <p:nvPr/>
        </p:nvPicPr>
        <p:blipFill>
          <a:blip r:embed="rId4"/>
          <a:stretch>
            <a:fillRect/>
          </a:stretch>
        </p:blipFill>
        <p:spPr>
          <a:xfrm>
            <a:off x="1005840" y="4709160"/>
            <a:ext cx="731520" cy="731520"/>
          </a:xfrm>
          <a:prstGeom prst="rect">
            <a:avLst/>
          </a:prstGeom>
        </p:spPr>
      </p:pic>
      <p:sp>
        <p:nvSpPr>
          <p:cNvPr id="15" name="TextBox 14"/>
          <p:cNvSpPr txBox="1"/>
          <p:nvPr/>
        </p:nvSpPr>
        <p:spPr>
          <a:xfrm>
            <a:off x="2011680" y="4526280"/>
            <a:ext cx="9326880" cy="109728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1" i="0" u="none" strike="noStrike" kern="0" cap="none" spc="0" normalizeH="0" baseline="0" noProof="0">
                <a:ln>
                  <a:noFill/>
                </a:ln>
                <a:solidFill>
                  <a:srgbClr val="F7C85C"/>
                </a:solidFill>
                <a:effectLst/>
                <a:uLnTx/>
                <a:uFillTx/>
                <a:latin typeface="Arial"/>
                <a:cs typeface="Arial"/>
                <a:sym typeface="Arial"/>
              </a:rPr>
              <a:t>Three rules: </a:t>
            </a:r>
            <a:r>
              <a:rPr kumimoji="0" sz="1800" b="0" i="0" u="none" strike="noStrike" kern="0" cap="none" spc="0" normalizeH="0" baseline="0" noProof="0">
                <a:ln>
                  <a:noFill/>
                </a:ln>
                <a:solidFill>
                  <a:srgbClr val="FFFFFF"/>
                </a:solidFill>
                <a:effectLst/>
                <a:uLnTx/>
                <a:uFillTx/>
                <a:latin typeface="Arial"/>
                <a:cs typeface="Arial"/>
                <a:sym typeface="Arial"/>
              </a:rPr>
              <a:t>own a real share, hold a board seat, and keep clinical governance with your physicians. If you can't get all three, it isn't a joint venture. It's a lease.</a:t>
            </a:r>
          </a:p>
        </p:txBody>
      </p:sp>
      <p:pic>
        <p:nvPicPr>
          <p:cNvPr id="16" name="Picture 15" descr="FaTint_mid.png"/>
          <p:cNvPicPr>
            <a:picLocks noChangeAspect="1"/>
          </p:cNvPicPr>
          <p:nvPr/>
        </p:nvPicPr>
        <p:blipFill>
          <a:blip r:embed="rId5"/>
          <a:stretch>
            <a:fillRect/>
          </a:stretch>
        </p:blipFill>
        <p:spPr>
          <a:xfrm>
            <a:off x="3584448" y="2002536"/>
            <a:ext cx="384048" cy="384048"/>
          </a:xfrm>
          <a:prstGeom prst="rect">
            <a:avLst/>
          </a:prstGeom>
        </p:spPr>
      </p:pic>
      <p:pic>
        <p:nvPicPr>
          <p:cNvPr id="17" name="Picture 16" descr="FaBed_mid.png"/>
          <p:cNvPicPr>
            <a:picLocks noChangeAspect="1"/>
          </p:cNvPicPr>
          <p:nvPr/>
        </p:nvPicPr>
        <p:blipFill>
          <a:blip r:embed="rId6"/>
          <a:stretch>
            <a:fillRect/>
          </a:stretch>
        </p:blipFill>
        <p:spPr>
          <a:xfrm>
            <a:off x="7287768" y="2002536"/>
            <a:ext cx="384048" cy="384048"/>
          </a:xfrm>
          <a:prstGeom prst="rect">
            <a:avLst/>
          </a:prstGeom>
        </p:spPr>
      </p:pic>
      <p:pic>
        <p:nvPicPr>
          <p:cNvPr id="18" name="Picture 17" descr="FaXRay_mid.png"/>
          <p:cNvPicPr>
            <a:picLocks noChangeAspect="1"/>
          </p:cNvPicPr>
          <p:nvPr/>
        </p:nvPicPr>
        <p:blipFill>
          <a:blip r:embed="rId7"/>
          <a:stretch>
            <a:fillRect/>
          </a:stretch>
        </p:blipFill>
        <p:spPr>
          <a:xfrm>
            <a:off x="10991088" y="2002536"/>
            <a:ext cx="384048" cy="384048"/>
          </a:xfrm>
          <a:prstGeom prst="rect">
            <a:avLst/>
          </a:prstGeom>
        </p:spPr>
      </p:pic>
      <p:sp>
        <p:nvSpPr>
          <p:cNvPr id="19" name="Rounded Rectangle 18"/>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20" name="TextBox 19"/>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Shared ownership: </a:t>
            </a:r>
            <a:r>
              <a:rPr kumimoji="0" sz="1500" b="0" i="0" u="none" strike="noStrike" kern="0" cap="none" spc="0" normalizeH="0" baseline="0" noProof="0">
                <a:ln>
                  <a:noFill/>
                </a:ln>
                <a:solidFill>
                  <a:srgbClr val="235868"/>
                </a:solidFill>
                <a:effectLst/>
                <a:uLnTx/>
                <a:uFillTx/>
                <a:latin typeface="Arial"/>
                <a:cs typeface="Arial"/>
                <a:sym typeface="Arial"/>
              </a:rPr>
              <a:t>your patients and physicians, an operator's expertise, one cap table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2" name="TextBox 1"/>
          <p:cNvSpPr txBox="1"/>
          <p:nvPr/>
        </p:nvSpPr>
        <p:spPr>
          <a:xfrm>
            <a:off x="640080" y="685800"/>
            <a:ext cx="1051560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200" b="1" i="0" u="none" strike="noStrike" kern="0" cap="none" spc="0" normalizeH="0" baseline="0" noProof="0" dirty="0">
                <a:ln>
                  <a:noFill/>
                </a:ln>
                <a:solidFill>
                  <a:srgbClr val="004250"/>
                </a:solidFill>
                <a:effectLst/>
                <a:uLnTx/>
                <a:uFillTx/>
                <a:latin typeface="Arial"/>
                <a:cs typeface="Arial"/>
                <a:sym typeface="Arial"/>
              </a:rPr>
              <a:t>The captive: a cost center becomes a company.</a:t>
            </a:r>
          </a:p>
        </p:txBody>
      </p:sp>
      <p:sp>
        <p:nvSpPr>
          <p:cNvPr id="3" name="TextBox 2"/>
          <p:cNvSpPr txBox="1"/>
          <p:nvPr/>
        </p:nvSpPr>
        <p:spPr>
          <a:xfrm>
            <a:off x="640080" y="1371600"/>
            <a:ext cx="100584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1" u="none" strike="noStrike" kern="0" cap="none" spc="0" normalizeH="0" baseline="0" noProof="0">
                <a:ln>
                  <a:noFill/>
                </a:ln>
                <a:solidFill>
                  <a:srgbClr val="5A666B"/>
                </a:solidFill>
                <a:effectLst/>
                <a:uLnTx/>
                <a:uFillTx/>
                <a:latin typeface="Arial"/>
                <a:cs typeface="Arial"/>
                <a:sym typeface="Arial"/>
              </a:rPr>
              <a:t>Malpractice used to be a bill. Now it's a balance sheet.</a:t>
            </a:r>
          </a:p>
        </p:txBody>
      </p:sp>
      <p:sp>
        <p:nvSpPr>
          <p:cNvPr id="4" name="TextBox 3"/>
          <p:cNvSpPr txBox="1"/>
          <p:nvPr/>
        </p:nvSpPr>
        <p:spPr>
          <a:xfrm>
            <a:off x="640080" y="2176273"/>
            <a:ext cx="457200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50" b="1" i="0" u="none" strike="noStrike" kern="0" cap="none" spc="0" normalizeH="0" baseline="0" noProof="0" dirty="0">
                <a:ln>
                  <a:noFill/>
                </a:ln>
                <a:solidFill>
                  <a:srgbClr val="004250"/>
                </a:solidFill>
                <a:effectLst/>
                <a:uLnTx/>
                <a:uFillTx/>
                <a:latin typeface="Arial"/>
                <a:cs typeface="Arial"/>
                <a:sym typeface="Arial"/>
              </a:rPr>
              <a:t>Premium you were paying anyway</a:t>
            </a:r>
          </a:p>
        </p:txBody>
      </p:sp>
      <p:sp>
        <p:nvSpPr>
          <p:cNvPr id="5" name="TextBox 4"/>
          <p:cNvSpPr txBox="1"/>
          <p:nvPr/>
        </p:nvSpPr>
        <p:spPr>
          <a:xfrm>
            <a:off x="640080" y="2542033"/>
            <a:ext cx="45720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dirty="0">
                <a:ln>
                  <a:noFill/>
                </a:ln>
                <a:solidFill>
                  <a:srgbClr val="222B2E"/>
                </a:solidFill>
                <a:effectLst/>
                <a:uLnTx/>
                <a:uFillTx/>
                <a:latin typeface="Arial"/>
                <a:cs typeface="Arial"/>
                <a:sym typeface="Arial"/>
              </a:rPr>
              <a:t>Now it stays inside a company your physicians own.</a:t>
            </a:r>
          </a:p>
        </p:txBody>
      </p:sp>
      <p:sp>
        <p:nvSpPr>
          <p:cNvPr id="6" name="TextBox 5"/>
          <p:cNvSpPr txBox="1"/>
          <p:nvPr/>
        </p:nvSpPr>
        <p:spPr>
          <a:xfrm>
            <a:off x="640080" y="3108961"/>
            <a:ext cx="457200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50" b="1" i="0" u="none" strike="noStrike" kern="0" cap="none" spc="0" normalizeH="0" baseline="0" noProof="0">
                <a:ln>
                  <a:noFill/>
                </a:ln>
                <a:solidFill>
                  <a:srgbClr val="004250"/>
                </a:solidFill>
                <a:effectLst/>
                <a:uLnTx/>
                <a:uFillTx/>
                <a:latin typeface="Arial"/>
                <a:cs typeface="Arial"/>
                <a:sym typeface="Arial"/>
              </a:rPr>
              <a:t>Six years of claims, modeled for root cause</a:t>
            </a:r>
          </a:p>
        </p:txBody>
      </p:sp>
      <p:sp>
        <p:nvSpPr>
          <p:cNvPr id="7" name="TextBox 6"/>
          <p:cNvSpPr txBox="1"/>
          <p:nvPr/>
        </p:nvSpPr>
        <p:spPr>
          <a:xfrm>
            <a:off x="640080" y="3456432"/>
            <a:ext cx="45720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222B2E"/>
                </a:solidFill>
                <a:effectLst/>
                <a:uLnTx/>
                <a:uFillTx/>
                <a:latin typeface="Arial"/>
                <a:cs typeface="Arial"/>
                <a:sym typeface="Arial"/>
              </a:rPr>
              <a:t>Risk profiles feed the rates. The safest doctors see it in the price.</a:t>
            </a:r>
          </a:p>
        </p:txBody>
      </p:sp>
      <p:sp>
        <p:nvSpPr>
          <p:cNvPr id="8" name="TextBox 7"/>
          <p:cNvSpPr txBox="1"/>
          <p:nvPr/>
        </p:nvSpPr>
        <p:spPr>
          <a:xfrm>
            <a:off x="640080" y="4160520"/>
            <a:ext cx="457200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50" b="1" i="0" u="none" strike="noStrike" kern="0" cap="none" spc="0" normalizeH="0" baseline="0" noProof="0">
                <a:ln>
                  <a:noFill/>
                </a:ln>
                <a:solidFill>
                  <a:srgbClr val="004250"/>
                </a:solidFill>
                <a:effectLst/>
                <a:uLnTx/>
                <a:uFillTx/>
                <a:latin typeface="Arial"/>
                <a:cs typeface="Arial"/>
                <a:sym typeface="Arial"/>
              </a:rPr>
              <a:t>Licensed for more than malpractice</a:t>
            </a:r>
          </a:p>
        </p:txBody>
      </p:sp>
      <p:sp>
        <p:nvSpPr>
          <p:cNvPr id="9" name="TextBox 8"/>
          <p:cNvSpPr txBox="1"/>
          <p:nvPr/>
        </p:nvSpPr>
        <p:spPr>
          <a:xfrm>
            <a:off x="640080" y="4507992"/>
            <a:ext cx="45720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222B2E"/>
                </a:solidFill>
                <a:effectLst/>
                <a:uLnTx/>
                <a:uFillTx/>
                <a:latin typeface="Arial"/>
                <a:cs typeface="Arial"/>
                <a:sym typeface="Arial"/>
              </a:rPr>
              <a:t>The structure allows other lines of business. Malpractice is where it starts, not where it stops.</a:t>
            </a:r>
          </a:p>
        </p:txBody>
      </p:sp>
      <p:sp>
        <p:nvSpPr>
          <p:cNvPr id="10" name="TextBox 9"/>
          <p:cNvSpPr txBox="1"/>
          <p:nvPr/>
        </p:nvSpPr>
        <p:spPr>
          <a:xfrm>
            <a:off x="6263640" y="2816352"/>
            <a:ext cx="54864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900" b="1" i="0" u="none" strike="noStrike" kern="0" cap="none" spc="0" normalizeH="0" baseline="0" noProof="0">
                <a:ln>
                  <a:noFill/>
                </a:ln>
                <a:solidFill>
                  <a:srgbClr val="004250"/>
                </a:solidFill>
                <a:effectLst/>
                <a:uLnTx/>
                <a:uFillTx/>
                <a:latin typeface="Arial"/>
                <a:cs typeface="Arial"/>
                <a:sym typeface="Arial"/>
              </a:rPr>
              <a:t>One premium dollar. Multiple coverage lines.</a:t>
            </a:r>
          </a:p>
        </p:txBody>
      </p:sp>
      <p:sp>
        <p:nvSpPr>
          <p:cNvPr id="11" name="Oval 10"/>
          <p:cNvSpPr/>
          <p:nvPr/>
        </p:nvSpPr>
        <p:spPr>
          <a:xfrm>
            <a:off x="6355080" y="3703320"/>
            <a:ext cx="1051560" cy="1051560"/>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3000" b="1" i="0" u="none" strike="noStrike" kern="0" cap="none" spc="0" normalizeH="0" baseline="0" noProof="0">
                <a:ln>
                  <a:noFill/>
                </a:ln>
                <a:solidFill>
                  <a:srgbClr val="004250"/>
                </a:solidFill>
                <a:effectLst/>
                <a:uLnTx/>
                <a:uFillTx/>
                <a:latin typeface="Arial"/>
                <a:ea typeface="+mn-ea"/>
                <a:cs typeface="+mn-cs"/>
                <a:sym typeface="Arial"/>
              </a:rPr>
              <a:t>$1</a:t>
            </a:r>
          </a:p>
        </p:txBody>
      </p:sp>
      <p:cxnSp>
        <p:nvCxnSpPr>
          <p:cNvPr id="12" name="Connector 11"/>
          <p:cNvCxnSpPr/>
          <p:nvPr/>
        </p:nvCxnSpPr>
        <p:spPr>
          <a:xfrm flipV="1">
            <a:off x="7406640" y="3666744"/>
            <a:ext cx="777239" cy="557784"/>
          </a:xfrm>
          <a:prstGeom prst="line">
            <a:avLst/>
          </a:prstGeom>
          <a:ln w="22225">
            <a:solidFill>
              <a:srgbClr val="235868"/>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8183879" y="3456432"/>
            <a:ext cx="3474720" cy="420624"/>
          </a:xfrm>
          <a:prstGeom prst="roundRect">
            <a:avLst>
              <a:gd name="adj" fmla="val 50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300" b="1" i="0" u="none" strike="noStrike" kern="0" cap="none" spc="0" normalizeH="0" baseline="0" noProof="0">
                <a:ln>
                  <a:noFill/>
                </a:ln>
                <a:solidFill>
                  <a:srgbClr val="FFFFFF"/>
                </a:solidFill>
                <a:effectLst/>
                <a:uLnTx/>
                <a:uFillTx/>
                <a:latin typeface="Arial"/>
                <a:ea typeface="+mn-ea"/>
                <a:cs typeface="+mn-cs"/>
                <a:sym typeface="Arial"/>
              </a:rPr>
              <a:t>Malpractice: today</a:t>
            </a:r>
          </a:p>
        </p:txBody>
      </p:sp>
      <p:cxnSp>
        <p:nvCxnSpPr>
          <p:cNvPr id="14" name="Connector 13"/>
          <p:cNvCxnSpPr/>
          <p:nvPr/>
        </p:nvCxnSpPr>
        <p:spPr>
          <a:xfrm>
            <a:off x="7406640" y="4224528"/>
            <a:ext cx="777239" cy="9144"/>
          </a:xfrm>
          <a:prstGeom prst="line">
            <a:avLst/>
          </a:prstGeom>
          <a:ln w="22225">
            <a:solidFill>
              <a:srgbClr val="235868"/>
            </a:solidFill>
            <a:prstDash val="dash"/>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8183879" y="4023360"/>
            <a:ext cx="3474720" cy="420624"/>
          </a:xfrm>
          <a:prstGeom prst="roundRect">
            <a:avLst>
              <a:gd name="adj" fmla="val 50000"/>
            </a:avLst>
          </a:prstGeom>
          <a:noFill/>
          <a:ln w="19050">
            <a:solidFill>
              <a:srgbClr val="235868"/>
            </a:solidFill>
            <a:prstDash val="dash"/>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35868"/>
                </a:solidFill>
                <a:effectLst/>
                <a:uLnTx/>
                <a:uFillTx/>
                <a:latin typeface="Arial"/>
                <a:ea typeface="+mn-ea"/>
                <a:cs typeface="+mn-cs"/>
                <a:sym typeface="Arial"/>
              </a:rPr>
              <a:t>The next line of business</a:t>
            </a:r>
          </a:p>
        </p:txBody>
      </p:sp>
      <p:cxnSp>
        <p:nvCxnSpPr>
          <p:cNvPr id="16" name="Connector 15"/>
          <p:cNvCxnSpPr/>
          <p:nvPr/>
        </p:nvCxnSpPr>
        <p:spPr>
          <a:xfrm>
            <a:off x="7406640" y="4224528"/>
            <a:ext cx="777239" cy="576072"/>
          </a:xfrm>
          <a:prstGeom prst="line">
            <a:avLst/>
          </a:prstGeom>
          <a:ln w="22225">
            <a:solidFill>
              <a:srgbClr val="235868"/>
            </a:solidFill>
            <a:prstDash val="dash"/>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8183879" y="4590288"/>
            <a:ext cx="3474720" cy="420624"/>
          </a:xfrm>
          <a:prstGeom prst="roundRect">
            <a:avLst>
              <a:gd name="adj" fmla="val 50000"/>
            </a:avLst>
          </a:prstGeom>
          <a:noFill/>
          <a:ln w="19050">
            <a:solidFill>
              <a:srgbClr val="235868"/>
            </a:solidFill>
            <a:prstDash val="dash"/>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35868"/>
                </a:solidFill>
                <a:effectLst/>
                <a:uLnTx/>
                <a:uFillTx/>
                <a:latin typeface="Arial"/>
                <a:ea typeface="+mn-ea"/>
                <a:cs typeface="+mn-cs"/>
                <a:sym typeface="Arial"/>
              </a:rPr>
              <a:t>And the one after that</a:t>
            </a:r>
          </a:p>
        </p:txBody>
      </p:sp>
      <p:sp>
        <p:nvSpPr>
          <p:cNvPr id="18" name="TextBox 17"/>
          <p:cNvSpPr txBox="1"/>
          <p:nvPr/>
        </p:nvSpPr>
        <p:spPr>
          <a:xfrm>
            <a:off x="6263640" y="5230368"/>
            <a:ext cx="5486400" cy="3657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1" u="none" strike="noStrike" kern="0" cap="none" spc="0" normalizeH="0" baseline="0" noProof="0">
                <a:ln>
                  <a:noFill/>
                </a:ln>
                <a:solidFill>
                  <a:srgbClr val="235868"/>
                </a:solidFill>
                <a:effectLst/>
                <a:uLnTx/>
                <a:uFillTx/>
                <a:latin typeface="Arial"/>
                <a:cs typeface="Arial"/>
                <a:sym typeface="Arial"/>
              </a:rPr>
              <a:t>Not there yet. Built for it.</a:t>
            </a:r>
          </a:p>
        </p:txBody>
      </p:sp>
      <p:sp>
        <p:nvSpPr>
          <p:cNvPr id="19" name="Rounded Rectangle 18"/>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20" name="TextBox 19"/>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Risk ownership: </a:t>
            </a:r>
            <a:r>
              <a:rPr kumimoji="0" sz="1500" b="0" i="0" u="none" strike="noStrike" kern="0" cap="none" spc="0" normalizeH="0" baseline="0" noProof="0">
                <a:ln>
                  <a:noFill/>
                </a:ln>
                <a:solidFill>
                  <a:srgbClr val="235868"/>
                </a:solidFill>
                <a:effectLst/>
                <a:uLnTx/>
                <a:uFillTx/>
                <a:latin typeface="Arial"/>
                <a:cs typeface="Arial"/>
                <a:sym typeface="Arial"/>
              </a:rPr>
              <a:t>keep the premium, the data, and the profit inside a company you 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7"/>
        <p:cNvGrpSpPr/>
        <p:nvPr/>
      </p:nvGrpSpPr>
      <p:grpSpPr>
        <a:xfrm>
          <a:off x="0" y="0"/>
          <a:ext cx="0" cy="0"/>
          <a:chOff x="0" y="0"/>
          <a:chExt cx="0" cy="0"/>
        </a:xfrm>
      </p:grpSpPr>
      <p:sp>
        <p:nvSpPr>
          <p:cNvPr id="2" name="TextBox 1"/>
          <p:cNvSpPr txBox="1"/>
          <p:nvPr/>
        </p:nvSpPr>
        <p:spPr>
          <a:xfrm>
            <a:off x="1005840" y="822960"/>
            <a:ext cx="100584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1" i="0" u="none" strike="noStrike" kern="0" cap="none" spc="0" normalizeH="0" baseline="0" noProof="0">
                <a:ln>
                  <a:noFill/>
                </a:ln>
                <a:solidFill>
                  <a:srgbClr val="235868"/>
                </a:solidFill>
                <a:effectLst/>
                <a:uLnTx/>
                <a:uFillTx/>
                <a:latin typeface="Arial"/>
                <a:cs typeface="Arial"/>
                <a:sym typeface="Arial"/>
              </a:rPr>
              <a:t>WHAT WE'RE EXPLORING NEXT</a:t>
            </a:r>
          </a:p>
        </p:txBody>
      </p:sp>
      <p:sp>
        <p:nvSpPr>
          <p:cNvPr id="3" name="TextBox 2"/>
          <p:cNvSpPr txBox="1"/>
          <p:nvPr/>
        </p:nvSpPr>
        <p:spPr>
          <a:xfrm>
            <a:off x="1005840" y="1188720"/>
            <a:ext cx="1005840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600" b="1" i="0" u="none" strike="noStrike" kern="0" cap="none" spc="0" normalizeH="0" baseline="0" noProof="0">
                <a:ln>
                  <a:noFill/>
                </a:ln>
                <a:solidFill>
                  <a:srgbClr val="004250"/>
                </a:solidFill>
                <a:effectLst/>
                <a:uLnTx/>
                <a:uFillTx/>
                <a:latin typeface="Arial"/>
                <a:cs typeface="Arial"/>
                <a:sym typeface="Arial"/>
              </a:rPr>
              <a:t>The whiteboard</a:t>
            </a:r>
          </a:p>
        </p:txBody>
      </p:sp>
      <p:sp>
        <p:nvSpPr>
          <p:cNvPr id="4" name="Rounded Rectangle 3"/>
          <p:cNvSpPr/>
          <p:nvPr/>
        </p:nvSpPr>
        <p:spPr>
          <a:xfrm>
            <a:off x="1005840" y="2057400"/>
            <a:ext cx="3246120" cy="1572768"/>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1207008" y="2194560"/>
            <a:ext cx="24688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A physician-owned MSO</a:t>
            </a:r>
          </a:p>
        </p:txBody>
      </p:sp>
      <p:sp>
        <p:nvSpPr>
          <p:cNvPr id="6" name="TextBox 5"/>
          <p:cNvSpPr txBox="1"/>
          <p:nvPr/>
        </p:nvSpPr>
        <p:spPr>
          <a:xfrm>
            <a:off x="1207008" y="2734056"/>
            <a:ext cx="2880360" cy="8686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22B2E"/>
                </a:solidFill>
                <a:effectLst/>
                <a:uLnTx/>
                <a:uFillTx/>
                <a:latin typeface="Arial"/>
                <a:cs typeface="Arial"/>
                <a:sym typeface="Arial"/>
              </a:rPr>
              <a:t>Shared services for the five-doctor practice that refuses to sell.</a:t>
            </a:r>
          </a:p>
        </p:txBody>
      </p:sp>
      <p:sp>
        <p:nvSpPr>
          <p:cNvPr id="7" name="Rounded Rectangle 6"/>
          <p:cNvSpPr/>
          <p:nvPr/>
        </p:nvSpPr>
        <p:spPr>
          <a:xfrm>
            <a:off x="4434840" y="2057400"/>
            <a:ext cx="3246120" cy="1572768"/>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TextBox 7"/>
          <p:cNvSpPr txBox="1"/>
          <p:nvPr/>
        </p:nvSpPr>
        <p:spPr>
          <a:xfrm>
            <a:off x="4636007" y="2194560"/>
            <a:ext cx="24688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Near-site employer clinics</a:t>
            </a:r>
          </a:p>
        </p:txBody>
      </p:sp>
      <p:sp>
        <p:nvSpPr>
          <p:cNvPr id="9" name="TextBox 8"/>
          <p:cNvSpPr txBox="1"/>
          <p:nvPr/>
        </p:nvSpPr>
        <p:spPr>
          <a:xfrm>
            <a:off x="4636007" y="2734056"/>
            <a:ext cx="2880360" cy="8686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22B2E"/>
                </a:solidFill>
                <a:effectLst/>
                <a:uLnTx/>
                <a:uFillTx/>
                <a:latin typeface="Arial"/>
                <a:cs typeface="Arial"/>
                <a:sym typeface="Arial"/>
              </a:rPr>
              <a:t>One clinic, three employers, none big enough to do it alone.</a:t>
            </a:r>
          </a:p>
        </p:txBody>
      </p:sp>
      <p:sp>
        <p:nvSpPr>
          <p:cNvPr id="10" name="Rounded Rectangle 9"/>
          <p:cNvSpPr/>
          <p:nvPr/>
        </p:nvSpPr>
        <p:spPr>
          <a:xfrm>
            <a:off x="7863840" y="2057400"/>
            <a:ext cx="3246120" cy="1572768"/>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TextBox 10"/>
          <p:cNvSpPr txBox="1"/>
          <p:nvPr/>
        </p:nvSpPr>
        <p:spPr>
          <a:xfrm>
            <a:off x="8065008" y="2194560"/>
            <a:ext cx="24688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Subscription care at the pharmacy counter</a:t>
            </a:r>
          </a:p>
        </p:txBody>
      </p:sp>
      <p:sp>
        <p:nvSpPr>
          <p:cNvPr id="12" name="TextBox 11"/>
          <p:cNvSpPr txBox="1"/>
          <p:nvPr/>
        </p:nvSpPr>
        <p:spPr>
          <a:xfrm>
            <a:off x="8065008" y="2734056"/>
            <a:ext cx="2880360" cy="8686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22B2E"/>
                </a:solidFill>
                <a:effectLst/>
                <a:uLnTx/>
                <a:uFillTx/>
                <a:latin typeface="Arial"/>
                <a:cs typeface="Arial"/>
                <a:sym typeface="Arial"/>
              </a:rPr>
              <a:t>Sell access where people already stand in line.</a:t>
            </a:r>
          </a:p>
        </p:txBody>
      </p:sp>
      <p:sp>
        <p:nvSpPr>
          <p:cNvPr id="13" name="Rounded Rectangle 12"/>
          <p:cNvSpPr/>
          <p:nvPr/>
        </p:nvSpPr>
        <p:spPr>
          <a:xfrm>
            <a:off x="1005840" y="3749039"/>
            <a:ext cx="3246120" cy="1572768"/>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TextBox 13"/>
          <p:cNvSpPr txBox="1"/>
          <p:nvPr/>
        </p:nvSpPr>
        <p:spPr>
          <a:xfrm>
            <a:off x="1207008" y="3886200"/>
            <a:ext cx="24688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Rural specialty outreach</a:t>
            </a:r>
          </a:p>
        </p:txBody>
      </p:sp>
      <p:sp>
        <p:nvSpPr>
          <p:cNvPr id="15" name="TextBox 14"/>
          <p:cNvSpPr txBox="1"/>
          <p:nvPr/>
        </p:nvSpPr>
        <p:spPr>
          <a:xfrm>
            <a:off x="1207008" y="4425696"/>
            <a:ext cx="2880360" cy="4001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dirty="0">
                <a:ln>
                  <a:noFill/>
                </a:ln>
                <a:solidFill>
                  <a:srgbClr val="222B2E"/>
                </a:solidFill>
                <a:effectLst/>
                <a:uLnTx/>
                <a:uFillTx/>
                <a:latin typeface="Arial"/>
                <a:cs typeface="Arial"/>
                <a:sym typeface="Arial"/>
              </a:rPr>
              <a:t>Your specialists, their hospital, one day a week.</a:t>
            </a:r>
          </a:p>
        </p:txBody>
      </p:sp>
      <p:sp>
        <p:nvSpPr>
          <p:cNvPr id="16" name="Rounded Rectangle 15"/>
          <p:cNvSpPr/>
          <p:nvPr/>
        </p:nvSpPr>
        <p:spPr>
          <a:xfrm>
            <a:off x="4434840" y="3749039"/>
            <a:ext cx="3246120" cy="1572768"/>
          </a:xfrm>
          <a:prstGeom prst="roundRect">
            <a:avLst>
              <a:gd name="adj" fmla="val 5000"/>
            </a:avLst>
          </a:prstGeom>
          <a:solidFill>
            <a:srgbClr val="DCEA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TextBox 16"/>
          <p:cNvSpPr txBox="1"/>
          <p:nvPr/>
        </p:nvSpPr>
        <p:spPr>
          <a:xfrm>
            <a:off x="4636007" y="3886200"/>
            <a:ext cx="24688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A buy-in ladder</a:t>
            </a:r>
          </a:p>
        </p:txBody>
      </p:sp>
      <p:sp>
        <p:nvSpPr>
          <p:cNvPr id="18" name="TextBox 17"/>
          <p:cNvSpPr txBox="1"/>
          <p:nvPr/>
        </p:nvSpPr>
        <p:spPr>
          <a:xfrm>
            <a:off x="4636007" y="4425696"/>
            <a:ext cx="2880360" cy="8686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22B2E"/>
                </a:solidFill>
                <a:effectLst/>
                <a:uLnTx/>
                <a:uFillTx/>
                <a:latin typeface="Arial"/>
                <a:cs typeface="Arial"/>
                <a:sym typeface="Arial"/>
              </a:rPr>
              <a:t>If ownership only works for people who already have money, the system buys the ones who don't.</a:t>
            </a:r>
          </a:p>
        </p:txBody>
      </p:sp>
      <p:sp>
        <p:nvSpPr>
          <p:cNvPr id="19" name="Rounded Rectangle 18"/>
          <p:cNvSpPr/>
          <p:nvPr/>
        </p:nvSpPr>
        <p:spPr>
          <a:xfrm>
            <a:off x="7863840" y="3749039"/>
            <a:ext cx="3246120" cy="1572768"/>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TextBox 19"/>
          <p:cNvSpPr txBox="1"/>
          <p:nvPr/>
        </p:nvSpPr>
        <p:spPr>
          <a:xfrm>
            <a:off x="8065008" y="3886200"/>
            <a:ext cx="246888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A seat at the statehouse</a:t>
            </a:r>
          </a:p>
        </p:txBody>
      </p:sp>
      <p:sp>
        <p:nvSpPr>
          <p:cNvPr id="21" name="TextBox 20"/>
          <p:cNvSpPr txBox="1"/>
          <p:nvPr/>
        </p:nvSpPr>
        <p:spPr>
          <a:xfrm>
            <a:off x="8065008" y="4425696"/>
            <a:ext cx="2880360" cy="8686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300" b="0" i="0" u="none" strike="noStrike" kern="0" cap="none" spc="0" normalizeH="0" baseline="0" noProof="0">
                <a:ln>
                  <a:noFill/>
                </a:ln>
                <a:solidFill>
                  <a:srgbClr val="222B2E"/>
                </a:solidFill>
                <a:effectLst/>
                <a:uLnTx/>
                <a:uFillTx/>
                <a:latin typeface="Arial"/>
                <a:cs typeface="Arial"/>
                <a:sym typeface="Arial"/>
              </a:rPr>
              <a:t>Site-neutral payment and ownership transparency are revenue strategy.</a:t>
            </a:r>
          </a:p>
        </p:txBody>
      </p:sp>
      <p:sp>
        <p:nvSpPr>
          <p:cNvPr id="22" name="TextBox 21"/>
          <p:cNvSpPr txBox="1"/>
          <p:nvPr/>
        </p:nvSpPr>
        <p:spPr>
          <a:xfrm>
            <a:off x="1005840" y="5486400"/>
            <a:ext cx="685800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150" b="0" i="1" u="none" strike="noStrike" kern="0" cap="none" spc="0" normalizeH="0" baseline="0" noProof="0">
                <a:ln>
                  <a:noFill/>
                </a:ln>
                <a:solidFill>
                  <a:srgbClr val="5A666B"/>
                </a:solidFill>
                <a:effectLst/>
                <a:uLnTx/>
                <a:uFillTx/>
                <a:latin typeface="Arial"/>
                <a:cs typeface="Arial"/>
                <a:sym typeface="Arial"/>
              </a:rPr>
              <a:t>A new one most weeks in The Independence Playbook at independentdoc.org</a:t>
            </a:r>
          </a:p>
        </p:txBody>
      </p:sp>
      <p:pic>
        <p:nvPicPr>
          <p:cNvPr id="23" name="Picture 22" descr="FaUsers_mid.png"/>
          <p:cNvPicPr>
            <a:picLocks noChangeAspect="1"/>
          </p:cNvPicPr>
          <p:nvPr/>
        </p:nvPicPr>
        <p:blipFill>
          <a:blip r:embed="rId4"/>
          <a:stretch>
            <a:fillRect/>
          </a:stretch>
        </p:blipFill>
        <p:spPr>
          <a:xfrm>
            <a:off x="3767328" y="2212848"/>
            <a:ext cx="329184" cy="329184"/>
          </a:xfrm>
          <a:prstGeom prst="rect">
            <a:avLst/>
          </a:prstGeom>
        </p:spPr>
      </p:pic>
      <p:pic>
        <p:nvPicPr>
          <p:cNvPr id="24" name="Picture 23" descr="FaClinicMedical_mid.png"/>
          <p:cNvPicPr>
            <a:picLocks noChangeAspect="1"/>
          </p:cNvPicPr>
          <p:nvPr/>
        </p:nvPicPr>
        <p:blipFill>
          <a:blip r:embed="rId5"/>
          <a:stretch>
            <a:fillRect/>
          </a:stretch>
        </p:blipFill>
        <p:spPr>
          <a:xfrm>
            <a:off x="7196327" y="2212848"/>
            <a:ext cx="329184" cy="329184"/>
          </a:xfrm>
          <a:prstGeom prst="rect">
            <a:avLst/>
          </a:prstGeom>
        </p:spPr>
      </p:pic>
      <p:pic>
        <p:nvPicPr>
          <p:cNvPr id="25" name="Picture 24" descr="FaPrescriptionBottleAlt_mid.png"/>
          <p:cNvPicPr>
            <a:picLocks noChangeAspect="1"/>
          </p:cNvPicPr>
          <p:nvPr/>
        </p:nvPicPr>
        <p:blipFill>
          <a:blip r:embed="rId6"/>
          <a:stretch>
            <a:fillRect/>
          </a:stretch>
        </p:blipFill>
        <p:spPr>
          <a:xfrm>
            <a:off x="10625328" y="2212848"/>
            <a:ext cx="329184" cy="329184"/>
          </a:xfrm>
          <a:prstGeom prst="rect">
            <a:avLst/>
          </a:prstGeom>
        </p:spPr>
      </p:pic>
      <p:pic>
        <p:nvPicPr>
          <p:cNvPr id="26" name="Picture 25" descr="FaMountain_mid.png"/>
          <p:cNvPicPr>
            <a:picLocks noChangeAspect="1"/>
          </p:cNvPicPr>
          <p:nvPr/>
        </p:nvPicPr>
        <p:blipFill>
          <a:blip r:embed="rId7"/>
          <a:stretch>
            <a:fillRect/>
          </a:stretch>
        </p:blipFill>
        <p:spPr>
          <a:xfrm>
            <a:off x="3767328" y="3904487"/>
            <a:ext cx="329184" cy="329184"/>
          </a:xfrm>
          <a:prstGeom prst="rect">
            <a:avLst/>
          </a:prstGeom>
        </p:spPr>
      </p:pic>
      <p:pic>
        <p:nvPicPr>
          <p:cNvPr id="27" name="Picture 26" descr="FaLevelUpAlt_mid.png"/>
          <p:cNvPicPr>
            <a:picLocks noChangeAspect="1"/>
          </p:cNvPicPr>
          <p:nvPr/>
        </p:nvPicPr>
        <p:blipFill>
          <a:blip r:embed="rId8"/>
          <a:stretch>
            <a:fillRect/>
          </a:stretch>
        </p:blipFill>
        <p:spPr>
          <a:xfrm>
            <a:off x="7196327" y="3904487"/>
            <a:ext cx="329184" cy="329184"/>
          </a:xfrm>
          <a:prstGeom prst="rect">
            <a:avLst/>
          </a:prstGeom>
        </p:spPr>
      </p:pic>
      <p:pic>
        <p:nvPicPr>
          <p:cNvPr id="28" name="Picture 27" descr="FaLandmark_mid.png"/>
          <p:cNvPicPr>
            <a:picLocks noChangeAspect="1"/>
          </p:cNvPicPr>
          <p:nvPr/>
        </p:nvPicPr>
        <p:blipFill>
          <a:blip r:embed="rId9"/>
          <a:stretch>
            <a:fillRect/>
          </a:stretch>
        </p:blipFill>
        <p:spPr>
          <a:xfrm>
            <a:off x="10625328" y="3904487"/>
            <a:ext cx="329184" cy="329184"/>
          </a:xfrm>
          <a:prstGeom prst="rect">
            <a:avLst/>
          </a:prstGeom>
        </p:spPr>
      </p:pic>
      <p:sp>
        <p:nvSpPr>
          <p:cNvPr id="29" name="Rounded Rectangle 28"/>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30" name="TextBox 29"/>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The pipeline: </a:t>
            </a:r>
            <a:r>
              <a:rPr kumimoji="0" sz="1500" b="0" i="0" u="none" strike="noStrike" kern="0" cap="none" spc="0" normalizeH="0" baseline="0" noProof="0">
                <a:ln>
                  <a:noFill/>
                </a:ln>
                <a:solidFill>
                  <a:srgbClr val="235868"/>
                </a:solidFill>
                <a:effectLst/>
                <a:uLnTx/>
                <a:uFillTx/>
                <a:latin typeface="Arial"/>
                <a:cs typeface="Arial"/>
                <a:sym typeface="Arial"/>
              </a:rPr>
              <a:t>always have the next three ideas on the board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2" name="TextBox 1"/>
          <p:cNvSpPr txBox="1"/>
          <p:nvPr/>
        </p:nvSpPr>
        <p:spPr>
          <a:xfrm>
            <a:off x="1420977" y="685800"/>
            <a:ext cx="9418320" cy="7315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400" b="1" i="0" u="none" strike="noStrike" kern="0" cap="none" spc="0" normalizeH="0" baseline="0" noProof="0" dirty="0">
                <a:ln>
                  <a:noFill/>
                </a:ln>
                <a:solidFill>
                  <a:srgbClr val="004250"/>
                </a:solidFill>
                <a:effectLst/>
                <a:uLnTx/>
                <a:uFillTx/>
                <a:latin typeface="Arial"/>
                <a:cs typeface="Arial"/>
                <a:sym typeface="Arial"/>
              </a:rPr>
              <a:t>Scale is helpful. Mindset is required.</a:t>
            </a:r>
          </a:p>
        </p:txBody>
      </p:sp>
      <p:sp>
        <p:nvSpPr>
          <p:cNvPr id="3" name="TextBox 2"/>
          <p:cNvSpPr txBox="1"/>
          <p:nvPr/>
        </p:nvSpPr>
        <p:spPr>
          <a:xfrm>
            <a:off x="1420977" y="1371600"/>
            <a:ext cx="94183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700" b="0" i="1" u="none" strike="noStrike" kern="0" cap="none" spc="0" normalizeH="0" baseline="0" noProof="0">
                <a:ln>
                  <a:noFill/>
                </a:ln>
                <a:solidFill>
                  <a:srgbClr val="5A666B"/>
                </a:solidFill>
                <a:effectLst/>
                <a:uLnTx/>
                <a:uFillTx/>
                <a:latin typeface="Arial"/>
                <a:cs typeface="Arial"/>
                <a:sym typeface="Arial"/>
              </a:rPr>
              <a:t>What's actually replicable</a:t>
            </a:r>
          </a:p>
        </p:txBody>
      </p:sp>
      <p:sp>
        <p:nvSpPr>
          <p:cNvPr id="4" name="Rounded Rectangle 3"/>
          <p:cNvSpPr/>
          <p:nvPr/>
        </p:nvSpPr>
        <p:spPr>
          <a:xfrm>
            <a:off x="640080" y="1828800"/>
            <a:ext cx="5257800" cy="3931920"/>
          </a:xfrm>
          <a:prstGeom prst="roundRect">
            <a:avLst>
              <a:gd name="adj" fmla="val 5000"/>
            </a:avLst>
          </a:prstGeom>
          <a:solidFill>
            <a:srgbClr val="E7E7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1005840" y="2057400"/>
            <a:ext cx="45720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000" b="1" i="0" u="none" strike="noStrike" kern="0" cap="none" spc="0" normalizeH="0" baseline="0" noProof="0">
                <a:ln>
                  <a:noFill/>
                </a:ln>
                <a:solidFill>
                  <a:srgbClr val="004250"/>
                </a:solidFill>
                <a:effectLst/>
                <a:uLnTx/>
                <a:uFillTx/>
                <a:latin typeface="Arial"/>
                <a:cs typeface="Arial"/>
                <a:sym typeface="Arial"/>
              </a:rPr>
              <a:t>Any size, starting Monday</a:t>
            </a:r>
          </a:p>
        </p:txBody>
      </p:sp>
      <p:sp>
        <p:nvSpPr>
          <p:cNvPr id="6" name="TextBox 5"/>
          <p:cNvSpPr txBox="1"/>
          <p:nvPr/>
        </p:nvSpPr>
        <p:spPr>
          <a:xfrm>
            <a:off x="1005840" y="2697480"/>
            <a:ext cx="4572000" cy="2926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222B2E"/>
                </a:solidFill>
                <a:effectLst/>
                <a:uLnTx/>
                <a:uFillTx/>
                <a:latin typeface="Arial"/>
                <a:cs typeface="Arial"/>
                <a:sym typeface="Arial"/>
              </a:rPr>
              <a:t>Direct-to-employer. </a:t>
            </a:r>
            <a:r>
              <a:rPr kumimoji="0" sz="1650" b="0" i="0" u="none" strike="noStrike" kern="0" cap="none" spc="0" normalizeH="0" baseline="0" noProof="0">
                <a:ln>
                  <a:noFill/>
                </a:ln>
                <a:solidFill>
                  <a:srgbClr val="222B2E"/>
                </a:solidFill>
                <a:effectLst/>
                <a:uLnTx/>
                <a:uFillTx/>
                <a:latin typeface="Arial"/>
                <a:cs typeface="Arial"/>
                <a:sym typeface="Arial"/>
              </a:rPr>
              <a:t>You can decide faster than I can.</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222B2E"/>
                </a:solidFill>
                <a:effectLst/>
                <a:uLnTx/>
                <a:uFillTx/>
                <a:latin typeface="Arial"/>
                <a:cs typeface="Arial"/>
                <a:sym typeface="Arial"/>
              </a:rPr>
              <a:t>Subscription primary care. </a:t>
            </a:r>
            <a:r>
              <a:rPr kumimoji="0" sz="1650" b="0" i="0" u="none" strike="noStrike" kern="0" cap="none" spc="0" normalizeH="0" baseline="0" noProof="0">
                <a:ln>
                  <a:noFill/>
                </a:ln>
                <a:solidFill>
                  <a:srgbClr val="222B2E"/>
                </a:solidFill>
                <a:effectLst/>
                <a:uLnTx/>
                <a:uFillTx/>
                <a:latin typeface="Arial"/>
                <a:cs typeface="Arial"/>
                <a:sym typeface="Arial"/>
              </a:rPr>
              <a:t>Access is the product.</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222B2E"/>
                </a:solidFill>
                <a:effectLst/>
                <a:uLnTx/>
                <a:uFillTx/>
                <a:latin typeface="Arial"/>
                <a:cs typeface="Arial"/>
                <a:sym typeface="Arial"/>
              </a:rPr>
              <a:t>Your own health plan. </a:t>
            </a:r>
            <a:r>
              <a:rPr kumimoji="0" sz="1650" b="0" i="0" u="none" strike="noStrike" kern="0" cap="none" spc="0" normalizeH="0" baseline="0" noProof="0">
                <a:ln>
                  <a:noFill/>
                </a:ln>
                <a:solidFill>
                  <a:srgbClr val="222B2E"/>
                </a:solidFill>
                <a:effectLst/>
                <a:uLnTx/>
                <a:uFillTx/>
                <a:latin typeface="Arial"/>
                <a:cs typeface="Arial"/>
                <a:sym typeface="Arial"/>
              </a:rPr>
              <a:t>You already have one employer customer. It's you.</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222B2E"/>
                </a:solidFill>
                <a:effectLst/>
                <a:uLnTx/>
                <a:uFillTx/>
                <a:latin typeface="Arial"/>
                <a:cs typeface="Arial"/>
                <a:sym typeface="Arial"/>
              </a:rPr>
              <a:t>The five singles. </a:t>
            </a:r>
            <a:r>
              <a:rPr kumimoji="0" sz="1650" b="0" i="0" u="none" strike="noStrike" kern="0" cap="none" spc="0" normalizeH="0" baseline="0" noProof="0">
                <a:ln>
                  <a:noFill/>
                </a:ln>
                <a:solidFill>
                  <a:srgbClr val="222B2E"/>
                </a:solidFill>
                <a:effectLst/>
                <a:uLnTx/>
                <a:uFillTx/>
                <a:latin typeface="Arial"/>
                <a:cs typeface="Arial"/>
                <a:sym typeface="Arial"/>
              </a:rPr>
              <a:t>All of them.</a:t>
            </a:r>
          </a:p>
        </p:txBody>
      </p:sp>
      <p:sp>
        <p:nvSpPr>
          <p:cNvPr id="7" name="Rounded Rectangle 6"/>
          <p:cNvSpPr/>
          <p:nvPr/>
        </p:nvSpPr>
        <p:spPr>
          <a:xfrm>
            <a:off x="6309360" y="1828800"/>
            <a:ext cx="5257800" cy="3931920"/>
          </a:xfrm>
          <a:prstGeom prst="roundRect">
            <a:avLst>
              <a:gd name="adj" fmla="val 5000"/>
            </a:avLst>
          </a:prstGeom>
          <a:solidFill>
            <a:srgbClr val="0042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TextBox 7"/>
          <p:cNvSpPr txBox="1"/>
          <p:nvPr/>
        </p:nvSpPr>
        <p:spPr>
          <a:xfrm>
            <a:off x="6675120" y="2057400"/>
            <a:ext cx="457200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000" b="1" i="0" u="none" strike="noStrike" kern="0" cap="none" spc="0" normalizeH="0" baseline="0" noProof="0">
                <a:ln>
                  <a:noFill/>
                </a:ln>
                <a:solidFill>
                  <a:srgbClr val="F7C85C"/>
                </a:solidFill>
                <a:effectLst/>
                <a:uLnTx/>
                <a:uFillTx/>
                <a:latin typeface="Arial"/>
                <a:cs typeface="Arial"/>
                <a:sym typeface="Arial"/>
              </a:rPr>
              <a:t>Needs scale, partners, or nerve</a:t>
            </a:r>
          </a:p>
        </p:txBody>
      </p:sp>
      <p:sp>
        <p:nvSpPr>
          <p:cNvPr id="9" name="TextBox 8"/>
          <p:cNvSpPr txBox="1"/>
          <p:nvPr/>
        </p:nvSpPr>
        <p:spPr>
          <a:xfrm>
            <a:off x="6675120" y="2697480"/>
            <a:ext cx="4572000" cy="29260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FFFFFF"/>
                </a:solidFill>
                <a:effectLst/>
                <a:uLnTx/>
                <a:uFillTx/>
                <a:latin typeface="Arial"/>
                <a:cs typeface="Arial"/>
                <a:sym typeface="Arial"/>
              </a:rPr>
              <a:t>A captive. </a:t>
            </a:r>
            <a:r>
              <a:rPr kumimoji="0" sz="1650" b="0" i="0" u="none" strike="noStrike" kern="0" cap="none" spc="0" normalizeH="0" baseline="0" noProof="0">
                <a:ln>
                  <a:noFill/>
                </a:ln>
                <a:solidFill>
                  <a:srgbClr val="FFFFFF"/>
                </a:solidFill>
                <a:effectLst/>
                <a:uLnTx/>
                <a:uFillTx/>
                <a:latin typeface="Arial"/>
                <a:cs typeface="Arial"/>
                <a:sym typeface="Arial"/>
              </a:rPr>
              <a:t>Some size and a lot of nerve.</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FFFFFF"/>
                </a:solidFill>
                <a:effectLst/>
                <a:uLnTx/>
                <a:uFillTx/>
                <a:latin typeface="Arial"/>
                <a:cs typeface="Arial"/>
                <a:sym typeface="Arial"/>
              </a:rPr>
              <a:t>A network. </a:t>
            </a:r>
            <a:r>
              <a:rPr kumimoji="0" sz="1650" b="0" i="0" u="none" strike="noStrike" kern="0" cap="none" spc="0" normalizeH="0" baseline="0" noProof="0">
                <a:ln>
                  <a:noFill/>
                </a:ln>
                <a:solidFill>
                  <a:srgbClr val="FFFFFF"/>
                </a:solidFill>
                <a:effectLst/>
                <a:uLnTx/>
                <a:uFillTx/>
                <a:latin typeface="Arial"/>
                <a:cs typeface="Arial"/>
                <a:sym typeface="Arial"/>
              </a:rPr>
              <a:t>Partners, patience, and a lawyer.</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FFFFFF"/>
                </a:solidFill>
                <a:effectLst/>
                <a:uLnTx/>
                <a:uFillTx/>
                <a:latin typeface="Arial"/>
                <a:cs typeface="Arial"/>
                <a:sym typeface="Arial"/>
              </a:rPr>
              <a:t>Your own insurance product. </a:t>
            </a:r>
            <a:r>
              <a:rPr kumimoji="0" sz="1650" b="0" i="0" u="none" strike="noStrike" kern="0" cap="none" spc="0" normalizeH="0" baseline="0" noProof="0">
                <a:ln>
                  <a:noFill/>
                </a:ln>
                <a:solidFill>
                  <a:srgbClr val="FFFFFF"/>
                </a:solidFill>
                <a:effectLst/>
                <a:uLnTx/>
                <a:uFillTx/>
                <a:latin typeface="Arial"/>
                <a:cs typeface="Arial"/>
                <a:sym typeface="Arial"/>
              </a:rPr>
              <a:t>Ask Rebecca.</a:t>
            </a:r>
          </a:p>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sz="1650" b="1" i="0" u="none" strike="noStrike" kern="0" cap="none" spc="0" normalizeH="0" baseline="0" noProof="0">
                <a:ln>
                  <a:noFill/>
                </a:ln>
                <a:solidFill>
                  <a:srgbClr val="FFFFFF"/>
                </a:solidFill>
                <a:effectLst/>
                <a:uLnTx/>
                <a:uFillTx/>
                <a:latin typeface="Arial"/>
                <a:cs typeface="Arial"/>
                <a:sym typeface="Arial"/>
              </a:rPr>
              <a:t>Every one of these </a:t>
            </a:r>
            <a:r>
              <a:rPr kumimoji="0" sz="1650" b="0" i="0" u="none" strike="noStrike" kern="0" cap="none" spc="0" normalizeH="0" baseline="0" noProof="0">
                <a:ln>
                  <a:noFill/>
                </a:ln>
                <a:solidFill>
                  <a:srgbClr val="FFFFFF"/>
                </a:solidFill>
                <a:effectLst/>
                <a:uLnTx/>
                <a:uFillTx/>
                <a:latin typeface="Arial"/>
                <a:cs typeface="Arial"/>
                <a:sym typeface="Arial"/>
              </a:rPr>
              <a:t>was first done by a group smaller than the one you're in.</a:t>
            </a:r>
          </a:p>
        </p:txBody>
      </p:sp>
      <p:sp>
        <p:nvSpPr>
          <p:cNvPr id="10" name="Diamond 9"/>
          <p:cNvSpPr/>
          <p:nvPr/>
        </p:nvSpPr>
        <p:spPr>
          <a:xfrm>
            <a:off x="5093207" y="2029967"/>
            <a:ext cx="512064" cy="512064"/>
          </a:xfrm>
          <a:prstGeom prst="diamond">
            <a:avLst/>
          </a:prstGeom>
          <a:no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Diamond 10"/>
          <p:cNvSpPr/>
          <p:nvPr/>
        </p:nvSpPr>
        <p:spPr>
          <a:xfrm>
            <a:off x="5528462" y="2209190"/>
            <a:ext cx="153619" cy="153619"/>
          </a:xfrm>
          <a:prstGeom prst="diamond">
            <a:avLst/>
          </a:prstGeom>
          <a:solidFill>
            <a:srgbClr val="004250"/>
          </a:solidFill>
          <a:ln w="19050">
            <a:solidFill>
              <a:srgbClr val="0042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Diamond 11"/>
          <p:cNvSpPr/>
          <p:nvPr/>
        </p:nvSpPr>
        <p:spPr>
          <a:xfrm>
            <a:off x="5272430" y="1953158"/>
            <a:ext cx="153619" cy="153619"/>
          </a:xfrm>
          <a:prstGeom prst="diamond">
            <a:avLst/>
          </a:prstGeom>
          <a:solidFill>
            <a:srgbClr val="E7E7E7"/>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Diamond 12"/>
          <p:cNvSpPr/>
          <p:nvPr/>
        </p:nvSpPr>
        <p:spPr>
          <a:xfrm>
            <a:off x="5016398" y="2209190"/>
            <a:ext cx="153619" cy="153619"/>
          </a:xfrm>
          <a:prstGeom prst="diamond">
            <a:avLst/>
          </a:prstGeom>
          <a:solidFill>
            <a:srgbClr val="E7E7E7"/>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Diamond 13"/>
          <p:cNvSpPr/>
          <p:nvPr/>
        </p:nvSpPr>
        <p:spPr>
          <a:xfrm>
            <a:off x="5272430" y="2465222"/>
            <a:ext cx="153619" cy="153619"/>
          </a:xfrm>
          <a:prstGeom prst="diamond">
            <a:avLst/>
          </a:prstGeom>
          <a:solidFill>
            <a:srgbClr val="E7E7E7"/>
          </a:solidFill>
          <a:ln w="19050">
            <a:solidFill>
              <a:srgbClr val="2358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Diamond 14"/>
          <p:cNvSpPr/>
          <p:nvPr/>
        </p:nvSpPr>
        <p:spPr>
          <a:xfrm>
            <a:off x="10762488" y="2029967"/>
            <a:ext cx="512064" cy="512064"/>
          </a:xfrm>
          <a:prstGeom prst="diamond">
            <a:avLst/>
          </a:prstGeom>
          <a:noFill/>
          <a:ln w="19050">
            <a:solidFill>
              <a:srgbClr val="93B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Diamond 15"/>
          <p:cNvSpPr/>
          <p:nvPr/>
        </p:nvSpPr>
        <p:spPr>
          <a:xfrm>
            <a:off x="11197742" y="2209190"/>
            <a:ext cx="153619" cy="153619"/>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Diamond 16"/>
          <p:cNvSpPr/>
          <p:nvPr/>
        </p:nvSpPr>
        <p:spPr>
          <a:xfrm>
            <a:off x="10941710" y="1953158"/>
            <a:ext cx="153619" cy="153619"/>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Diamond 17"/>
          <p:cNvSpPr/>
          <p:nvPr/>
        </p:nvSpPr>
        <p:spPr>
          <a:xfrm>
            <a:off x="10685678" y="2209190"/>
            <a:ext cx="153619" cy="153619"/>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Diamond 18"/>
          <p:cNvSpPr/>
          <p:nvPr/>
        </p:nvSpPr>
        <p:spPr>
          <a:xfrm>
            <a:off x="10941710" y="2465222"/>
            <a:ext cx="153619" cy="153619"/>
          </a:xfrm>
          <a:prstGeom prst="diamond">
            <a:avLst/>
          </a:prstGeom>
          <a:solidFill>
            <a:srgbClr val="F7C85C"/>
          </a:solidFill>
          <a:ln w="19050">
            <a:solidFill>
              <a:srgbClr val="F7C85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ounded Rectangle 19"/>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21" name="TextBox 20"/>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4250"/>
                </a:solidFill>
                <a:effectLst/>
                <a:uLnTx/>
                <a:uFillTx/>
                <a:latin typeface="Arial"/>
                <a:cs typeface="Arial"/>
                <a:sym typeface="Arial"/>
              </a:rPr>
              <a:t>Replicability: </a:t>
            </a:r>
            <a:r>
              <a:rPr kumimoji="0" sz="1500" b="0" i="0" u="none" strike="noStrike" kern="0" cap="none" spc="0" normalizeH="0" baseline="0" noProof="0">
                <a:ln>
                  <a:noFill/>
                </a:ln>
                <a:solidFill>
                  <a:srgbClr val="235868"/>
                </a:solidFill>
                <a:effectLst/>
                <a:uLnTx/>
                <a:uFillTx/>
                <a:latin typeface="Arial"/>
                <a:cs typeface="Arial"/>
                <a:sym typeface="Arial"/>
              </a:rPr>
              <a:t>most of this needs nerve before it needs size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
        <p:cNvGrpSpPr/>
        <p:nvPr/>
      </p:nvGrpSpPr>
      <p:grpSpPr>
        <a:xfrm>
          <a:off x="0" y="0"/>
          <a:ext cx="0" cy="0"/>
          <a:chOff x="0" y="0"/>
          <a:chExt cx="0" cy="0"/>
        </a:xfrm>
      </p:grpSpPr>
      <p:sp>
        <p:nvSpPr>
          <p:cNvPr id="2" name="TextBox 1"/>
          <p:cNvSpPr txBox="1"/>
          <p:nvPr/>
        </p:nvSpPr>
        <p:spPr>
          <a:xfrm>
            <a:off x="914400" y="1371600"/>
            <a:ext cx="103327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7C85C"/>
                </a:solidFill>
                <a:effectLst/>
                <a:uLnTx/>
                <a:uFillTx/>
                <a:latin typeface="Arial"/>
                <a:cs typeface="Arial"/>
                <a:sym typeface="Arial"/>
              </a:rPr>
              <a:t>ONE MORE THING</a:t>
            </a:r>
          </a:p>
        </p:txBody>
      </p:sp>
      <p:sp>
        <p:nvSpPr>
          <p:cNvPr id="3" name="TextBox 2"/>
          <p:cNvSpPr txBox="1"/>
          <p:nvPr/>
        </p:nvSpPr>
        <p:spPr>
          <a:xfrm>
            <a:off x="914400" y="1828800"/>
            <a:ext cx="10332720" cy="1737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200" b="1" i="0" u="none" strike="noStrike" kern="0" cap="none" spc="0" normalizeH="0" baseline="0" noProof="0">
                <a:ln>
                  <a:noFill/>
                </a:ln>
                <a:solidFill>
                  <a:srgbClr val="FFFFFF"/>
                </a:solidFill>
                <a:effectLst/>
                <a:uLnTx/>
                <a:uFillTx/>
                <a:latin typeface="Arial"/>
                <a:cs typeface="Arial"/>
                <a:sym typeface="Arial"/>
              </a:rPr>
              <a:t>The practice across the street is not your competition.</a:t>
            </a:r>
          </a:p>
        </p:txBody>
      </p:sp>
      <p:sp>
        <p:nvSpPr>
          <p:cNvPr id="4" name="TextBox 3"/>
          <p:cNvSpPr txBox="1"/>
          <p:nvPr/>
        </p:nvSpPr>
        <p:spPr>
          <a:xfrm>
            <a:off x="914400" y="3566160"/>
            <a:ext cx="10332720" cy="9144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5600" b="1" i="0" u="none" strike="noStrike" kern="0" cap="none" spc="0" normalizeH="0" baseline="0" noProof="0">
                <a:ln>
                  <a:noFill/>
                </a:ln>
                <a:solidFill>
                  <a:srgbClr val="F7C85C"/>
                </a:solidFill>
                <a:effectLst/>
                <a:uLnTx/>
                <a:uFillTx/>
                <a:latin typeface="Arial"/>
                <a:cs typeface="Arial"/>
                <a:sym typeface="Arial"/>
              </a:rPr>
              <a:t>The system is.</a:t>
            </a:r>
          </a:p>
        </p:txBody>
      </p:sp>
      <p:sp>
        <p:nvSpPr>
          <p:cNvPr id="5" name="TextBox 4"/>
          <p:cNvSpPr txBox="1"/>
          <p:nvPr/>
        </p:nvSpPr>
        <p:spPr>
          <a:xfrm>
            <a:off x="914400" y="4709160"/>
            <a:ext cx="969264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800" b="0" i="0" u="none" strike="noStrike" kern="0" cap="none" spc="0" normalizeH="0" baseline="0" noProof="0">
                <a:ln>
                  <a:noFill/>
                </a:ln>
                <a:solidFill>
                  <a:srgbClr val="93BCD0"/>
                </a:solidFill>
                <a:effectLst/>
                <a:uLnTx/>
                <a:uFillTx/>
                <a:latin typeface="Arial"/>
                <a:cs typeface="Arial"/>
                <a:sym typeface="Arial"/>
              </a:rPr>
              <a:t>Share the playbook. Build the network. Refer to each other. Every independent group that makes it makes the next one more likely.</a:t>
            </a:r>
          </a:p>
        </p:txBody>
      </p:sp>
      <p:cxnSp>
        <p:nvCxnSpPr>
          <p:cNvPr id="6" name="Connector 5"/>
          <p:cNvCxnSpPr/>
          <p:nvPr/>
        </p:nvCxnSpPr>
        <p:spPr>
          <a:xfrm flipV="1">
            <a:off x="7772400" y="3474720"/>
            <a:ext cx="594360" cy="22860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772400" y="3703320"/>
            <a:ext cx="457200" cy="45720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366760" y="3474720"/>
            <a:ext cx="548640" cy="41148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flipV="1">
            <a:off x="8229600" y="3886200"/>
            <a:ext cx="685800" cy="27432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flipH="1">
            <a:off x="7726679" y="4160520"/>
            <a:ext cx="502921" cy="22860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8778240" y="3886200"/>
            <a:ext cx="137160" cy="59436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V="1">
            <a:off x="8915400" y="3520440"/>
            <a:ext cx="502920" cy="36576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8915400" y="3886200"/>
            <a:ext cx="548640" cy="41148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7726679" y="4389120"/>
            <a:ext cx="1051561" cy="9144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8778240" y="4297680"/>
            <a:ext cx="685800" cy="18288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9418320" y="3520440"/>
            <a:ext cx="45720" cy="77724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8366760" y="3474720"/>
            <a:ext cx="1051560" cy="45720"/>
          </a:xfrm>
          <a:prstGeom prst="line">
            <a:avLst/>
          </a:prstGeom>
          <a:ln w="19050">
            <a:solidFill>
              <a:srgbClr val="F7C85C"/>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7653527" y="358444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Oval 18"/>
          <p:cNvSpPr/>
          <p:nvPr/>
        </p:nvSpPr>
        <p:spPr>
          <a:xfrm>
            <a:off x="8247888" y="335584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Oval 19"/>
          <p:cNvSpPr/>
          <p:nvPr/>
        </p:nvSpPr>
        <p:spPr>
          <a:xfrm>
            <a:off x="8110727" y="404164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Oval 20"/>
          <p:cNvSpPr/>
          <p:nvPr/>
        </p:nvSpPr>
        <p:spPr>
          <a:xfrm>
            <a:off x="8796528" y="376732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Oval 21"/>
          <p:cNvSpPr/>
          <p:nvPr/>
        </p:nvSpPr>
        <p:spPr>
          <a:xfrm>
            <a:off x="7607807" y="427024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Oval 22"/>
          <p:cNvSpPr/>
          <p:nvPr/>
        </p:nvSpPr>
        <p:spPr>
          <a:xfrm>
            <a:off x="8659367" y="436168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4" name="Oval 23"/>
          <p:cNvSpPr/>
          <p:nvPr/>
        </p:nvSpPr>
        <p:spPr>
          <a:xfrm>
            <a:off x="9299448" y="340156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Oval 24"/>
          <p:cNvSpPr/>
          <p:nvPr/>
        </p:nvSpPr>
        <p:spPr>
          <a:xfrm>
            <a:off x="9345167" y="4178808"/>
            <a:ext cx="237744" cy="237744"/>
          </a:xfrm>
          <a:prstGeom prst="ellipse">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Rounded Rectangle 25"/>
          <p:cNvSpPr/>
          <p:nvPr/>
        </p:nvSpPr>
        <p:spPr>
          <a:xfrm>
            <a:off x="10195560" y="3429000"/>
            <a:ext cx="1097280" cy="1097280"/>
          </a:xfrm>
          <a:prstGeom prst="roundRect">
            <a:avLst>
              <a:gd name="adj" fmla="val 12000"/>
            </a:avLst>
          </a:prstGeom>
          <a:solidFill>
            <a:srgbClr val="235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7" name="Picture 26" descr="FaHospital_lb.png"/>
          <p:cNvPicPr>
            <a:picLocks noChangeAspect="1"/>
          </p:cNvPicPr>
          <p:nvPr/>
        </p:nvPicPr>
        <p:blipFill>
          <a:blip r:embed="rId4"/>
          <a:stretch>
            <a:fillRect/>
          </a:stretch>
        </p:blipFill>
        <p:spPr>
          <a:xfrm>
            <a:off x="10469880" y="3703320"/>
            <a:ext cx="548640" cy="548640"/>
          </a:xfrm>
          <a:prstGeom prst="rect">
            <a:avLst/>
          </a:prstGeom>
        </p:spPr>
      </p:pic>
      <p:sp>
        <p:nvSpPr>
          <p:cNvPr id="28" name="Rounded Rectangle 27"/>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29" name="TextBox 28"/>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Coopetition: </a:t>
            </a:r>
            <a:r>
              <a:rPr kumimoji="0" sz="1500" b="0" i="0" u="none" strike="noStrike" kern="0" cap="none" spc="0" normalizeH="0" baseline="0" noProof="0">
                <a:ln>
                  <a:noFill/>
                </a:ln>
                <a:solidFill>
                  <a:srgbClr val="93BCD0"/>
                </a:solidFill>
                <a:effectLst/>
                <a:uLnTx/>
                <a:uFillTx/>
                <a:latin typeface="Arial"/>
                <a:cs typeface="Arial"/>
                <a:sym typeface="Arial"/>
              </a:rPr>
              <a:t>independents win as a network. The rival is consolidation, not each 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2" name="TextBox 1"/>
          <p:cNvSpPr txBox="1"/>
          <p:nvPr/>
        </p:nvSpPr>
        <p:spPr>
          <a:xfrm>
            <a:off x="914400" y="1097280"/>
            <a:ext cx="10332720" cy="4572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7C85C"/>
                </a:solidFill>
                <a:effectLst/>
                <a:uLnTx/>
                <a:uFillTx/>
                <a:latin typeface="Arial"/>
                <a:cs typeface="Arial"/>
                <a:sym typeface="Arial"/>
              </a:rPr>
              <a:t>BEFORE YOU LEAVE THIS ROOM</a:t>
            </a:r>
          </a:p>
        </p:txBody>
      </p:sp>
      <p:sp>
        <p:nvSpPr>
          <p:cNvPr id="3" name="TextBox 2"/>
          <p:cNvSpPr txBox="1"/>
          <p:nvPr/>
        </p:nvSpPr>
        <p:spPr>
          <a:xfrm>
            <a:off x="914400" y="1645920"/>
            <a:ext cx="10332720" cy="21945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4600" b="1" i="0" u="none" strike="noStrike" kern="0" cap="none" spc="0" normalizeH="0" baseline="0" noProof="0">
                <a:ln>
                  <a:noFill/>
                </a:ln>
                <a:solidFill>
                  <a:srgbClr val="FFFFFF"/>
                </a:solidFill>
                <a:effectLst/>
                <a:uLnTx/>
                <a:uFillTx/>
                <a:latin typeface="Arial"/>
                <a:cs typeface="Arial"/>
                <a:sym typeface="Arial"/>
              </a:rPr>
              <a:t>Write one employer's name on your notepad. Call them Monday.</a:t>
            </a:r>
          </a:p>
        </p:txBody>
      </p:sp>
      <p:sp>
        <p:nvSpPr>
          <p:cNvPr id="4" name="TextBox 3"/>
          <p:cNvSpPr txBox="1"/>
          <p:nvPr/>
        </p:nvSpPr>
        <p:spPr>
          <a:xfrm>
            <a:off x="914400" y="3977639"/>
            <a:ext cx="10332720" cy="5486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400" b="0" i="1" u="none" strike="noStrike" kern="0" cap="none" spc="0" normalizeH="0" baseline="0" noProof="0">
                <a:ln>
                  <a:noFill/>
                </a:ln>
                <a:solidFill>
                  <a:srgbClr val="93BCD0"/>
                </a:solidFill>
                <a:effectLst/>
                <a:uLnTx/>
                <a:uFillTx/>
                <a:latin typeface="Arial"/>
                <a:cs typeface="Arial"/>
                <a:sym typeface="Arial"/>
              </a:rPr>
              <a:t>That's the whole strategy.</a:t>
            </a:r>
          </a:p>
        </p:txBody>
      </p:sp>
      <p:sp>
        <p:nvSpPr>
          <p:cNvPr id="5" name="TextBox 4"/>
          <p:cNvSpPr txBox="1"/>
          <p:nvPr/>
        </p:nvSpPr>
        <p:spPr>
          <a:xfrm>
            <a:off x="914400" y="4983480"/>
            <a:ext cx="1033272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20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Arial"/>
                <a:cs typeface="Arial"/>
                <a:sym typeface="Arial"/>
              </a:rPr>
              <a:t>Charles J. Lathram, III, FACMPE, CCP</a:t>
            </a:r>
          </a:p>
          <a:p>
            <a:pPr marL="0" marR="0" lvl="0" indent="0" algn="l" defTabSz="914400" rtl="0" eaLnBrk="1" fontAlgn="auto" latinLnBrk="0" hangingPunct="1">
              <a:lnSpc>
                <a:spcPct val="100000"/>
              </a:lnSpc>
              <a:spcBef>
                <a:spcPts val="0"/>
              </a:spcBef>
              <a:spcAft>
                <a:spcPts val="200"/>
              </a:spcAft>
              <a:buClr>
                <a:srgbClr val="000000"/>
              </a:buClr>
              <a:buSzTx/>
              <a:buFont typeface="Arial"/>
              <a:buNone/>
              <a:tabLst/>
              <a:defRPr/>
            </a:pPr>
            <a:r>
              <a:rPr kumimoji="0" sz="1200" b="0" i="0" u="none" strike="noStrike" kern="0" cap="none" spc="0" normalizeH="0" baseline="0" noProof="0">
                <a:ln>
                  <a:noFill/>
                </a:ln>
                <a:solidFill>
                  <a:srgbClr val="93BCD0"/>
                </a:solidFill>
                <a:effectLst/>
                <a:uLnTx/>
                <a:uFillTx/>
                <a:latin typeface="Arial"/>
                <a:cs typeface="Arial"/>
                <a:sym typeface="Arial"/>
              </a:rPr>
              <a:t>The Independence Playbook at independentdoc.org  |  linkedin.com/in/cjlathramiii</a:t>
            </a:r>
          </a:p>
        </p:txBody>
      </p:sp>
      <p:pic>
        <p:nvPicPr>
          <p:cNvPr id="6" name="Picture 5" descr="FaClipboardList_gold.png"/>
          <p:cNvPicPr>
            <a:picLocks noChangeAspect="1"/>
          </p:cNvPicPr>
          <p:nvPr/>
        </p:nvPicPr>
        <p:blipFill>
          <a:blip r:embed="rId4"/>
          <a:stretch>
            <a:fillRect/>
          </a:stretch>
        </p:blipFill>
        <p:spPr>
          <a:xfrm>
            <a:off x="9966960" y="3520440"/>
            <a:ext cx="1234440" cy="1234440"/>
          </a:xfrm>
          <a:prstGeom prst="rect">
            <a:avLst/>
          </a:prstGeom>
        </p:spPr>
      </p:pic>
      <p:sp>
        <p:nvSpPr>
          <p:cNvPr id="7" name="Rounded Rectangle 6"/>
          <p:cNvSpPr/>
          <p:nvPr/>
        </p:nvSpPr>
        <p:spPr>
          <a:xfrm>
            <a:off x="640080" y="118872"/>
            <a:ext cx="1234440" cy="347472"/>
          </a:xfrm>
          <a:prstGeom prst="roundRect">
            <a:avLst>
              <a:gd name="adj" fmla="val 50000"/>
            </a:avLst>
          </a:prstGeom>
          <a:solidFill>
            <a:srgbClr val="F7C8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200" b="1" i="0" u="none" strike="noStrike" kern="0" cap="none" spc="0" normalizeH="0" baseline="0" noProof="0">
                <a:ln>
                  <a:noFill/>
                </a:ln>
                <a:solidFill>
                  <a:srgbClr val="004250"/>
                </a:solidFill>
                <a:effectLst/>
                <a:uLnTx/>
                <a:uFillTx/>
                <a:latin typeface="Arial"/>
                <a:ea typeface="+mn-ea"/>
                <a:cs typeface="+mn-cs"/>
                <a:sym typeface="Arial"/>
              </a:rPr>
              <a:t>CONCEPT</a:t>
            </a:r>
          </a:p>
        </p:txBody>
      </p:sp>
      <p:sp>
        <p:nvSpPr>
          <p:cNvPr id="8" name="TextBox 7"/>
          <p:cNvSpPr txBox="1"/>
          <p:nvPr/>
        </p:nvSpPr>
        <p:spPr>
          <a:xfrm>
            <a:off x="2011680" y="118872"/>
            <a:ext cx="9784080" cy="347472"/>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Arial"/>
                <a:cs typeface="Arial"/>
                <a:sym typeface="Arial"/>
              </a:rPr>
              <a:t>One next action: </a:t>
            </a:r>
            <a:r>
              <a:rPr kumimoji="0" sz="1500" b="0" i="0" u="none" strike="noStrike" kern="0" cap="none" spc="0" normalizeH="0" baseline="0" noProof="0">
                <a:ln>
                  <a:noFill/>
                </a:ln>
                <a:solidFill>
                  <a:srgbClr val="93BCD0"/>
                </a:solidFill>
                <a:effectLst/>
                <a:uLnTx/>
                <a:uFillTx/>
                <a:latin typeface="Arial"/>
                <a:cs typeface="Arial"/>
                <a:sym typeface="Arial"/>
              </a:rPr>
              <a:t>strategy is the first phone call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3730</Words>
  <Application>Microsoft Office PowerPoint</Application>
  <PresentationFormat>Widescreen</PresentationFormat>
  <Paragraphs>349</Paragraphs>
  <Slides>29</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Aptos</vt:lpstr>
      <vt:lpstr>Aptos Display</vt:lpstr>
      <vt:lpstr>Arial</vt:lpstr>
      <vt:lpstr>Play</vt:lpstr>
      <vt:lpstr>Office Theme</vt:lpstr>
      <vt:lpstr>1_Office Theme</vt:lpstr>
      <vt:lpstr>PowerPoint Presentation</vt:lpstr>
      <vt:lpstr>PowerPoint Presentation</vt:lpstr>
      <vt:lpstr>PowerPoint Presentation</vt:lpstr>
      <vt:lpstr>Northwest Primary Care</vt:lpstr>
      <vt:lpstr>PowerPoint Presentation</vt:lpstr>
      <vt:lpstr>Why Groups are Looking Beyond Traditional Reimbursement?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 1</dc:creator>
  <cp:lastModifiedBy>ol 1</cp:lastModifiedBy>
  <cp:revision>5</cp:revision>
  <dcterms:created xsi:type="dcterms:W3CDTF">2026-09-18T16:44:20Z</dcterms:created>
  <dcterms:modified xsi:type="dcterms:W3CDTF">2026-09-22T12:40:36Z</dcterms:modified>
</cp:coreProperties>
</file>