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6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24523-0E38-4ADE-AAA5-F084E89C112B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92A0F6-5A13-4BD1-8A8D-E1B4B1A113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91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4D4C97-6958-4FDB-B83B-21769009C1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4403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4D4C97-6958-4FDB-B83B-21769009C1A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124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1032-2D15-3652-DBE7-741BB9F5C1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109BBD-210E-3ABA-9FD9-45AE5CCB0C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663B2-5C6F-9C12-6318-8A1E103F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59914-813B-A411-21E6-6890AAB03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E6E1F-B980-B702-B15B-16933698D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22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7585-3F49-12BC-4295-D758EBC9F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286B8-3FF7-C908-6835-8B794D664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ADC95-4A77-A83D-9199-0702051FA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80C5D-1FD9-A783-9AC9-9FDD762F7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60D6C-9EED-991D-05D3-C5D64D5A7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5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D552-ADAF-2959-F620-BA5B32EF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5ECB3-7DA8-6909-1589-D3DE781FD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EE561-D955-A1E7-6BF4-F5F3DA52C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6E02B-CB3E-5B4D-C289-C9B4B7A4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62703-959C-03BC-9C4F-AF969E17A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6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A7BD-852A-AB2B-318D-ECFC4608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EFD1B-85CC-45F7-57C3-102D981B9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C5656-C1EF-6E37-7521-428DDA744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853FEE-2905-8DE8-FAAF-3A1683785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99A7EF-77EE-23E9-51B8-1E8FF0F06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D4C48B-2BA3-9B16-FCC4-1642D0DB5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01423-F98D-5F1B-BE78-C5F7FC830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3236D5-B4D9-259A-F75F-A4AF80E79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260EA-3127-C60B-BD4F-BD117D9C5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678E7-2676-B274-909E-CD875D875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79D14B-A842-A3FC-2E80-F453E5B5F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4B159E-3A61-B9B1-061F-514BB9E5D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41C884-1FC6-72F7-EFB7-4EDE0BCD4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C45198-97C9-BA4F-9152-F24007A4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10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A3E8-9B2C-2F69-6743-89B7F0B7D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10914E-0DAE-5B38-4AEF-C50F0430D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329B0-0E44-49C5-8E0F-3638B0E36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0A1F6B-882B-E0A9-9C72-6B1F66490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97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64D055-BA83-9135-C8BC-3EAD1C490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979C7D-251A-8364-D979-1B33A2B7D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DFBCA8-746E-66EE-48EF-E5562F861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2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9363-1292-5D28-F794-C20761530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42AF4-F4CB-7C63-4E51-85BC80259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06D00-41FB-1905-8109-E5EDC5A14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A3E0C-EFB8-DA59-AA67-207F4B1A7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24A95-E5B7-CD3D-A9BD-355205EE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9B9CF-FFBE-0929-5F68-503A82842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8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71778-7D5D-7F11-4600-C954F7E28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C0446D-87B7-CF4B-6A29-5F88E2E450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999B8-C746-9BCA-9B1A-EBBBDE704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94AAC-3D4E-53AF-63C6-09AA2DE4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6B130C-B96B-6444-A39B-BCBF114A7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79D461-CC46-1712-BB75-3381A074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523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00D46-8FE5-B7F1-3A7F-8E1982E7B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E0E81-361C-5A91-7F1C-158144E7E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1DB71-5678-824F-7F71-22FF85DEB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52B1A-8F08-1342-BC3C-226045386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03667-C699-B517-19D9-26AC8FC34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36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F6C31-594D-B0CB-060A-2582E0D192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CBE765-B388-9ADF-CCE9-28590D38CD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176EF-37D8-85FC-E303-10B2A54CD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9B2D8-0B03-2F1A-4847-FDA090E38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2145F-6B72-8B1E-E9D7-6BC16584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25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1E6827-2433-E6F7-20B3-4D06DD8AB868}"/>
              </a:ext>
            </a:extLst>
          </p:cNvPr>
          <p:cNvSpPr txBox="1"/>
          <p:nvPr userDrawn="1"/>
        </p:nvSpPr>
        <p:spPr>
          <a:xfrm>
            <a:off x="9335386" y="4306185"/>
            <a:ext cx="2647507" cy="238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226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81CF-E402-05D9-D745-A48385CA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319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3CC72-5017-D477-AE28-5D44E0A9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644AD-ACA3-98AC-EA03-E08BC6C86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571E6-0385-5CCD-AE8C-AD7FC2B32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1FAFA-7529-988B-E304-0D95548C8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C57F3-B44A-535B-08E1-0EF99F130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0913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03B83-46B2-B2AD-C46C-5F4F7DC91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79775-75DB-DA44-BFEE-BAFEEA8C4D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6A65F-46CC-9775-6729-083385D9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89E49-2AA0-4B27-CCC7-B0DFEB1B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FBA81-856B-90A3-91B2-545F1058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8437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01AE1-3D7A-B12E-337B-50BB70657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60B07-0F4A-80DD-CD15-21B296F007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DEC0D1-7163-FC97-B92F-866DEEAD9D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69D53-B157-EB5F-EE5E-1930246413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DF0B0-0130-89AF-1604-823761B2C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1D603-2352-6B53-0DCA-F9681E295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9797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F4C2C-06D4-9B1E-5ADC-A222728C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9139B-0782-4369-75FE-0F854C0EA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4D995C-AA50-AFBA-CD7F-3DCB075B0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403815-34C5-0A52-2452-AA579D764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28C97F-B0A4-D39B-AE04-F086A14DC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FAA303-B27D-6222-41DC-30CF17A4B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257C02-05F0-7B18-A8A0-67B0DF3E1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407DE9-3CAF-3A72-4F1C-B27298CB4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919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70C82-97E7-0804-3403-74BC52E0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71FA5A-66CF-4480-62A5-A338F21E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F1AC61-F712-16F9-1F57-FC7ACC86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A5D272-143F-6429-7D8E-EA637DDD5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590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4FD921-CDBE-74A3-585E-CDCA9E2D89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DF3D1-4261-09EB-F8DC-16968F8C4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0CBBD-6AFD-328E-917E-F914060FC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1087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D0925-9511-5408-AAC7-0DCB37C8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12343-458C-5D19-1463-81311030B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24F24-2740-F732-7CBD-9BA32D61E6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99FD39-B061-C38E-C195-D3C563A317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74A05-AE5E-590C-E556-DE251D7D8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22C352-DBB7-7631-0436-AD1B6C497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162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D8742-40D6-585C-C7D2-B3AB9EDA3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0D3348-29E5-890A-5435-22133CC561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0A8DA-CF4D-31D4-5C89-C80B97724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B9DA4-611A-1D8D-A898-0BE1EA85B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188B9-5526-A78F-5FB6-2656F5F5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91C85-18AF-B6CC-7E2A-392F61AE3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86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84E43-1184-F4E5-593E-B2D44633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B69037-A365-40D2-305D-1204889A6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42681-0B55-B799-B5E2-A4D581C2F4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74526-BDD8-D73D-9D32-8DAE26BE8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90A3E-B180-509E-E0CE-71F29081C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2957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285F5D-A119-BD54-07F9-1E26DF37A5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C9F678-BB5F-A0DD-CAD4-2C5D8FA140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4C5CD-2268-7C62-F149-FF19D1D6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EC1E4-6694-3742-B225-33FD3633B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253D7-B1D7-B36F-4832-567570002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215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6AD72-D207-094A-E797-9C2419E31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5AC633-2DAE-8C34-9E7C-0DDC8DBFA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BB98F7-BA1D-CD4E-85CA-1CDFFBC5464F}" type="datetimeFigureOut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D7702C-D509-84AE-62AD-8445A8866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590E67-C014-AFA8-AE67-1467A126A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1F6AEE-C044-B243-BEB9-CCC3E141873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4931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3BC6-1F90-6505-0ED4-A4AED3A28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907051-234F-81B0-2D1D-95A1641BD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AE53B-4617-FAED-2BF4-8A9DD87F4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89F7C-38DC-2F77-9DBC-91654774F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E8586-8104-CE83-38FB-9D77F5A9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5931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DEECF-2E70-7B4B-0947-67DA1F22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2B287-8565-0E70-9D12-F85D8E51F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B4CEB-6B88-916B-1867-2C2CB0550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34A07-0370-0630-AC85-CC0D986D7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1F9BC-0646-8D73-C3AF-688D2DDB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06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BA2CC-C02B-12FE-3F0C-39EB00D37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9B3CB-5604-0635-7C70-BE35C35E3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1BD88-FEA2-DB52-7781-A5971C900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F46F4-849A-50E1-A007-9F9324FF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CEAB7-336E-19EE-94C0-D267E833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32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C67B3-3FCF-C0B6-F6B1-BBD81413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7E66D-2CE6-7FF5-D290-2AB3B2897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0396E-D298-EEE1-B9C1-A1B57FDCD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8E0318-6D82-87E1-5E00-A582C34DE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78287-D39C-D48A-2D3D-DB5865A86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0D44B-0ED3-1AEF-8A4A-E643AC2D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582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2881D-50FD-39A0-951C-BE58FDD63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3E1B8-E77A-784A-B53A-403D16C3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A299DE-E51F-65AB-6842-945381AEB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F7ACFA-AD3F-A2CC-EA35-B1355856E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C8661-FD20-8543-41FF-280C9F7F41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5F4A17-307B-1CC2-75BE-79070CA70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2E4534-90E9-AC34-A08A-90DD85397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9FBE96-6AE1-7DD6-E4A8-D6C044A98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325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8CFC5-27BD-0CFA-C16A-1094A5EA4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9BE9B1-35B4-0454-89A9-81A856B2C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522AF9-B598-C366-0EFB-7E77FF95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F423D5-2F75-9008-9A1A-FF8E96EDF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0963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172FF2-D5AE-EC41-1944-EB7D29579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1A10B1-BFB0-9EEC-ED13-3F9ED0C1E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84AEC-FAF6-16CF-4787-9097C6191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867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CA806-3473-4174-8EC0-98D3B535E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6A5D7-2827-E6FC-FF7D-F4BA212DB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F4A4F-7CD0-CEAB-BF12-600768E30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E8C76-A439-EAB9-6632-28DF9483C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0C1D9-DB21-77E9-8011-B6CFAD9C8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90BCEA-5945-CFFA-F68D-6DFEA078D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932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77AB0-CCB2-2CC3-3CFF-8017E1ECC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933C7C-0EB1-82C9-DCE5-8ECCC0BDB8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01DB1-C034-E753-4037-BD0F6ACC7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F1785-F2F7-D73C-825E-87E2A92C8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C31FDB-EB7D-193A-F79C-9BF8080A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6B873-DE98-95DB-C8EF-6891241CA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092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8F28E-29D4-F74B-F413-5D37359E1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5411E-C379-340A-DC79-319E51670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51973-882D-D583-8763-F88F5CE63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9ECB2-7153-7B73-ADE6-6D127F61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D33DA-159D-F9F6-3553-96043CD9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29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B20B4F-92C6-7FAF-0655-611622867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7100D-35DE-DB04-26C9-F0ECD5673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A8B351-8694-2A15-3C80-C5E19801E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D76E8-C4A5-9034-E47D-241717209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3BB2E-6A1C-6D05-CBC2-BEA81B4C8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089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58FB5-5FFE-22D7-1FDB-369344511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7E07FE-0A87-7B22-382E-2AC18C2C10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7470-30C3-411E-822B-444B306E3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1F57B-FD32-54B2-BA69-CC609A9E7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7F620-214B-7CBB-2B5B-97ACFEEE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860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493A2-81D9-0D25-7402-F2D49DCEB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57044-28DD-B869-E9D5-92CBF62AB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69590-154D-1F76-210C-5460D3C5F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1002-6653-BF02-DD4F-E73E841A5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D1133-4E46-F13A-CDD3-10B836F38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7932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2D912-F0C7-8251-8637-3CBD5348D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380BD-6508-6AA9-9B79-4CD1E7E500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48870-16F8-4F42-60A5-DD62B2C9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4AFA0-9A80-29F2-E01A-7BCD0A696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621A7-D42D-ACE8-ED52-916A8859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36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88E33-6981-0124-3C85-9BC7B05BA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5C375-8CAC-64A8-F896-0616229A6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E4BCB-272D-1586-6779-DB483D272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DA820-13B8-4898-2CD4-DF27D3F0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016863-27A7-55D4-7DCF-A006B47D4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BC245-87EE-42FE-BCC6-46A0E8C45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935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903B0-46D9-E19A-95B0-B32C13C4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1D5C9-6A76-A2EA-AFF5-9109FAB9A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5EC62-D216-5228-B309-5AD7A2FAC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14DA4E-8CE4-911E-45FC-68971603B1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49EC1A-2B9E-9F35-1821-5EEA5CB4A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4753BA-B133-A9A8-AAC7-38396E671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5D697-4609-7B32-8322-E78C3B443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A8A50F-A916-E87A-9288-FF004A060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676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2FE4F-26CC-0488-6857-4870219D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15CD26-6F71-95B9-DD16-93B003B4E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185562-6BE3-30E4-CB68-D9ADC054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2CB18A-454B-BF7B-CFD0-31A0126D3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9044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966135-0A0D-C21B-FDAC-A7EBFB497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534BD9-E0E8-808A-7E41-4EDAB5DA1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A110B-8E50-B98D-3BC3-707D7C5D5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1215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AF34D-CE21-4481-4603-258A1671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22F20-ED48-AA36-F6BA-72A060FC8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580ED-3D35-22C3-A99A-A576F1146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1D1F5-2E36-168A-4840-7956CF77D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88421-F7B1-51B1-FE3D-F40C6AE92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21EF43-C293-0123-D873-DA683AB9A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14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F774A-9218-7AFE-D496-066212845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BAB11-EE01-D444-7FBF-206763D67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5DD5B-88D0-4459-56E9-95182CD7E6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06459-23EA-EE40-A1A8-7FE2B934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A32BE-265F-AC8D-0F6C-5C426B1D7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389DDE-0174-AA48-212B-4DC08ACC3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609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BD57-E954-1101-9EF5-E1E308C36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8A79ED-8F4D-1799-8294-0498BE1EF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C1D8A-41E8-114D-0783-B3FD98F66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7270C-4E94-9F50-A3FE-743E8B7E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1DC24-93C3-ECB9-15EE-F290B9050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66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EF3925-3E18-C32E-0DB4-F0D7FDCDC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1F2AE-F5D8-8201-1A06-A985E20088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FE36D-A0F9-7282-DF2D-C301599D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CD12C-0944-6ECA-1746-238C72F10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94C90-9F2B-C5BC-63C0-3159B3993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87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060688-C192-E9E0-4455-B46661991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0F63E-547D-2B52-C344-53AE16A9C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C9007-C2A1-3CD5-416B-4810535F0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676EB3-62F6-4AFC-BBE4-8A1A55B4E12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1B86F-2874-99DF-7D31-57E35F61C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342FC7-6DE7-48C0-036B-5BCDDCCF5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761DEE-6375-4C78-BC60-A8CA67F58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79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500">
              <a:schemeClr val="accent4">
                <a:lumMod val="40000"/>
                <a:lumOff val="60000"/>
              </a:schemeClr>
            </a:gs>
            <a:gs pos="31000">
              <a:schemeClr val="accent4">
                <a:alpha val="99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89D6A00-4D9E-2D4A-A9B7-935DC6493D3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F4C5B5-60C8-92E8-6C08-AF22DB249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7D7178-7868-71CE-F052-431DD1BAA004}"/>
              </a:ext>
            </a:extLst>
          </p:cNvPr>
          <p:cNvSpPr txBox="1"/>
          <p:nvPr userDrawn="1"/>
        </p:nvSpPr>
        <p:spPr>
          <a:xfrm>
            <a:off x="9420447" y="4231758"/>
            <a:ext cx="2190306" cy="24135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0A5FBB-DF60-9071-CECC-37BE8200498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178933" y="4916476"/>
            <a:ext cx="4701949" cy="117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59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500">
              <a:schemeClr val="accent4">
                <a:lumMod val="40000"/>
                <a:lumOff val="60000"/>
              </a:schemeClr>
            </a:gs>
            <a:gs pos="31000">
              <a:schemeClr val="accent4">
                <a:alpha val="99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B22FD1E-0CB7-595D-BBAA-B15E5A0912B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654975-1BAA-BA3A-41BF-705BDFDFB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F0ACDA-122D-741D-2032-466EC0A9A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AA58-AA2B-7623-2970-45B50E91AB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5DD94-6F3E-F042-A82C-9147E5E764F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0B726-532F-79CC-3866-03C3BBE9F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D3709-916A-31C3-E6A6-54DA63346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C7464-1283-6648-8FFD-3DC843B70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57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500">
              <a:schemeClr val="accent4">
                <a:lumMod val="40000"/>
                <a:lumOff val="60000"/>
              </a:schemeClr>
            </a:gs>
            <a:gs pos="31000">
              <a:schemeClr val="accent4">
                <a:alpha val="99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C6790C-3292-7BA9-3865-3ABF2A3C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E3A12-FA1B-9D68-80F2-F55A2ED07A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8FEE5-0575-039B-3A02-1D725ABAF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AE58B-E26E-6247-90E4-83588C6B991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F5FBD-199F-88EB-71B2-8A7778487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67465-373C-40DD-4B9B-2795B7CDE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31D89-BE06-2448-8010-06415D923AB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FD2B64C-C557-D6F3-BA5A-DF25501A8DD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24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E324D62-60EB-EDF3-7623-09BFF88C8B37}"/>
              </a:ext>
            </a:extLst>
          </p:cNvPr>
          <p:cNvSpPr txBox="1">
            <a:spLocks/>
          </p:cNvSpPr>
          <p:nvPr/>
        </p:nvSpPr>
        <p:spPr>
          <a:xfrm>
            <a:off x="3956826" y="1555012"/>
            <a:ext cx="7774926" cy="892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004250"/>
                </a:solidFill>
              </a:rPr>
              <a:t>How Independent Groups Compete For Talent – And Keep It</a:t>
            </a:r>
            <a:endParaRPr lang="en-US" sz="4000" dirty="0">
              <a:solidFill>
                <a:srgbClr val="0042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BA5CC9-64E8-E55A-A835-571A92D0D6F5}"/>
              </a:ext>
            </a:extLst>
          </p:cNvPr>
          <p:cNvSpPr txBox="1"/>
          <p:nvPr/>
        </p:nvSpPr>
        <p:spPr>
          <a:xfrm>
            <a:off x="4125126" y="3567065"/>
            <a:ext cx="7707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004250"/>
                </a:solidFill>
              </a:rPr>
              <a:t>Presented by</a:t>
            </a:r>
          </a:p>
          <a:p>
            <a:r>
              <a:rPr lang="en-US" dirty="0">
                <a:solidFill>
                  <a:srgbClr val="004250"/>
                </a:solidFill>
              </a:rPr>
              <a:t>Joey Peay, CPA, CEO, Murfreesboro Medical Clinic &amp; </a:t>
            </a:r>
            <a:r>
              <a:rPr lang="en-US" dirty="0" err="1">
                <a:solidFill>
                  <a:srgbClr val="004250"/>
                </a:solidFill>
              </a:rPr>
              <a:t>Surgicenter</a:t>
            </a:r>
            <a:r>
              <a:rPr lang="en-US" dirty="0">
                <a:solidFill>
                  <a:srgbClr val="004250"/>
                </a:solidFill>
              </a:rPr>
              <a:t> - </a:t>
            </a:r>
            <a:r>
              <a:rPr lang="en-US" b="1" dirty="0">
                <a:solidFill>
                  <a:srgbClr val="004250"/>
                </a:solidFill>
              </a:rPr>
              <a:t>Moderator</a:t>
            </a:r>
          </a:p>
          <a:p>
            <a:r>
              <a:rPr lang="en-US" dirty="0">
                <a:solidFill>
                  <a:srgbClr val="004250"/>
                </a:solidFill>
              </a:rPr>
              <a:t>David Russo, DO, Columbia Pain Management</a:t>
            </a:r>
          </a:p>
          <a:p>
            <a:r>
              <a:rPr lang="en-US" dirty="0">
                <a:solidFill>
                  <a:srgbClr val="004250"/>
                </a:solidFill>
              </a:rPr>
              <a:t>Ed Silvey, CEO, The Baton Rouge Clinic</a:t>
            </a:r>
          </a:p>
          <a:p>
            <a:r>
              <a:rPr lang="en-US" dirty="0">
                <a:solidFill>
                  <a:srgbClr val="004250"/>
                </a:solidFill>
              </a:rPr>
              <a:t>Lindy Williams, Executive Administrator, Boice-Willis Clinic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C29D67-0AEC-6F08-9841-D757F0A45BCA}"/>
              </a:ext>
            </a:extLst>
          </p:cNvPr>
          <p:cNvSpPr txBox="1"/>
          <p:nvPr/>
        </p:nvSpPr>
        <p:spPr>
          <a:xfrm>
            <a:off x="951289" y="1216607"/>
            <a:ext cx="15028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114686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0586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2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55F065-B061-EC0B-0C69-9037B85E6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702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4B8441-FFF6-3E28-26C4-F11B7D32D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790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616FD-18EA-BAB9-BEAA-AD6185D0B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99798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latin typeface="Amasis MT Pro Medium" panose="02040604050005020304" pitchFamily="18" charset="0"/>
              </a:rPr>
              <a:t>Provider Onboarding</a:t>
            </a:r>
            <a:endParaRPr lang="en-US" sz="6600" dirty="0">
              <a:latin typeface="Amasis MT Pro Medium" panose="020406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922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BA7646-D8FE-5D4C-8ED2-A9A3201A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4374"/>
            <a:ext cx="10515600" cy="2852737"/>
          </a:xfrm>
        </p:spPr>
        <p:txBody>
          <a:bodyPr/>
          <a:lstStyle/>
          <a:p>
            <a:r>
              <a:rPr lang="en-US" i="1" dirty="0">
                <a:latin typeface="Abadi" panose="020B0604020104020204" pitchFamily="34" charset="0"/>
              </a:rPr>
              <a:t>What got us here? 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31384-AA3B-CD7A-B7AC-ACFBB3FEF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9821" y="4170589"/>
            <a:ext cx="10515600" cy="15001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819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C4B2A3-A820-7D5C-CD46-C742D8E33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Recognized significant changes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BFC2B1-ABE8-D423-B2E3-45CB92BA3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03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Ways in which new generation interact has changed (</a:t>
            </a:r>
            <a:r>
              <a:rPr lang="en-US" dirty="0" err="1"/>
              <a:t>emr</a:t>
            </a:r>
            <a:r>
              <a:rPr lang="en-US" dirty="0"/>
              <a:t>, social media, texting, doc halo,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Residencies are within hospital systems therefore extremely limited exposure (if any) to private practices</a:t>
            </a:r>
          </a:p>
          <a:p>
            <a:r>
              <a:rPr lang="en-US" dirty="0"/>
              <a:t>More physicians were out of the hospital therefore no “doctors lounge” to get to know one another</a:t>
            </a:r>
          </a:p>
          <a:p>
            <a:r>
              <a:rPr lang="en-US" dirty="0"/>
              <a:t>Specific to APP’s</a:t>
            </a:r>
          </a:p>
          <a:p>
            <a:pPr lvl="1"/>
            <a:r>
              <a:rPr lang="en-US" dirty="0"/>
              <a:t>NP moved quickly from RN training to NP training with little real clinical experience</a:t>
            </a:r>
          </a:p>
          <a:p>
            <a:pPr lvl="1"/>
            <a:r>
              <a:rPr lang="en-US" dirty="0"/>
              <a:t>Many schools are online with limited true clinical experience</a:t>
            </a:r>
          </a:p>
          <a:p>
            <a:pPr lvl="1"/>
            <a:r>
              <a:rPr lang="en-US" dirty="0"/>
              <a:t>Frequently asked – what support do we provide to ensure their success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B678-426A-EFC2-6AFF-969A0615F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– Provider Onboarding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BB810-5B1B-3D63-B985-D6165C147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Purpose:</a:t>
            </a:r>
          </a:p>
          <a:p>
            <a:pPr lvl="1"/>
            <a:r>
              <a:rPr lang="en-US" dirty="0"/>
              <a:t>To ensure understanding of the 4 pillars for success</a:t>
            </a:r>
          </a:p>
          <a:p>
            <a:pPr lvl="1"/>
            <a:r>
              <a:rPr lang="en-US" dirty="0"/>
              <a:t>To introduce and ensure mentoring program is in place and functioning</a:t>
            </a:r>
          </a:p>
          <a:p>
            <a:pPr lvl="1"/>
            <a:r>
              <a:rPr lang="en-US" dirty="0"/>
              <a:t>To provide 3 levels of onboarding across as 2 year period</a:t>
            </a:r>
          </a:p>
          <a:p>
            <a:pPr lvl="1"/>
            <a:r>
              <a:rPr lang="en-US" dirty="0"/>
              <a:t>To ensure understanding of private practice </a:t>
            </a:r>
          </a:p>
        </p:txBody>
      </p:sp>
    </p:spTree>
    <p:extLst>
      <p:ext uri="{BB962C8B-B14F-4D97-AF65-F5344CB8AC3E}">
        <p14:creationId xmlns:p14="http://schemas.microsoft.com/office/powerpoint/2010/main" val="97829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32E6E-3B6E-2BDE-D649-1389669E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Pillars for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C95CB-6887-1710-0CDC-CFE2F1BC5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Care &amp; Patient Experience</a:t>
            </a:r>
          </a:p>
          <a:p>
            <a:r>
              <a:rPr lang="en-US" dirty="0"/>
              <a:t>Operational Efficiency</a:t>
            </a:r>
          </a:p>
          <a:p>
            <a:r>
              <a:rPr lang="en-US" dirty="0"/>
              <a:t>Financial Success</a:t>
            </a:r>
          </a:p>
          <a:p>
            <a:r>
              <a:rPr lang="en-US" dirty="0"/>
              <a:t>Citizenship</a:t>
            </a:r>
          </a:p>
        </p:txBody>
      </p:sp>
    </p:spTree>
    <p:extLst>
      <p:ext uri="{BB962C8B-B14F-4D97-AF65-F5344CB8AC3E}">
        <p14:creationId xmlns:p14="http://schemas.microsoft.com/office/powerpoint/2010/main" val="100161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B8263-DBB1-FD5A-D767-009B7DD7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C500D-1E46-D2FB-F370-B6C03A7B7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physician is partnered with a mentor in the same specialty and same location</a:t>
            </a:r>
          </a:p>
          <a:p>
            <a:r>
              <a:rPr lang="en-US" dirty="0"/>
              <a:t>Requires regular touchpoints with mentor</a:t>
            </a:r>
          </a:p>
          <a:p>
            <a:r>
              <a:rPr lang="en-US" dirty="0"/>
              <a:t>In place for one year</a:t>
            </a:r>
          </a:p>
          <a:p>
            <a:r>
              <a:rPr lang="en-US" dirty="0"/>
              <a:t>Mentor agreement is required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273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2AD65-C68E-8BF4-3688-3BF331CF9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Levels of onboarding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BD1C5-AB03-7806-7246-153DA9F17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248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New provider orientation first 2 weeks</a:t>
            </a:r>
          </a:p>
          <a:p>
            <a:pPr lvl="1"/>
            <a:r>
              <a:rPr lang="en-US" dirty="0"/>
              <a:t>All systems training</a:t>
            </a:r>
          </a:p>
          <a:p>
            <a:pPr lvl="1"/>
            <a:r>
              <a:rPr lang="en-US" dirty="0"/>
              <a:t>Introductions to staff </a:t>
            </a:r>
          </a:p>
          <a:p>
            <a:pPr lvl="1"/>
            <a:r>
              <a:rPr lang="en-US" dirty="0"/>
              <a:t>Tours of departments</a:t>
            </a:r>
          </a:p>
          <a:p>
            <a:pPr lvl="1"/>
            <a:r>
              <a:rPr lang="en-US" dirty="0"/>
              <a:t>Shadowing provider in their areas of specialty</a:t>
            </a:r>
          </a:p>
          <a:p>
            <a:r>
              <a:rPr lang="en-US" dirty="0"/>
              <a:t>Extended orientation</a:t>
            </a:r>
          </a:p>
          <a:p>
            <a:pPr lvl="1"/>
            <a:r>
              <a:rPr lang="en-US" dirty="0"/>
              <a:t>15 meetings with Directors and other Subject Matter experts for review of content of Provider Reference Manual</a:t>
            </a:r>
          </a:p>
          <a:p>
            <a:r>
              <a:rPr lang="en-US" dirty="0"/>
              <a:t>Onboarding meetings</a:t>
            </a:r>
          </a:p>
          <a:p>
            <a:pPr lvl="1"/>
            <a:r>
              <a:rPr lang="en-US" dirty="0"/>
              <a:t>Associate Physician onboarding – monthly until a full partner</a:t>
            </a:r>
          </a:p>
          <a:p>
            <a:pPr lvl="1"/>
            <a:r>
              <a:rPr lang="en-US" dirty="0"/>
              <a:t>App – monthly for minimum of one year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502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F74E5-54B4-8052-F09F-0B980540B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Onboarding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04D07-8E5D-E84C-653E-B2C8833DA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73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Focus is on:</a:t>
            </a:r>
          </a:p>
          <a:p>
            <a:pPr lvl="1"/>
            <a:r>
              <a:rPr lang="en-US" dirty="0"/>
              <a:t>Operational data and discussion of barriers and potential resolutions</a:t>
            </a:r>
          </a:p>
          <a:p>
            <a:pPr lvl="1"/>
            <a:r>
              <a:rPr lang="en-US" dirty="0"/>
              <a:t>Quality data regarding metrics established for their specialty and patient experience reviews </a:t>
            </a:r>
          </a:p>
          <a:p>
            <a:r>
              <a:rPr lang="en-US" dirty="0"/>
              <a:t>Attendees:</a:t>
            </a:r>
          </a:p>
          <a:p>
            <a:pPr lvl="1"/>
            <a:r>
              <a:rPr lang="en-US" dirty="0"/>
              <a:t>Executive Physician</a:t>
            </a:r>
          </a:p>
          <a:p>
            <a:pPr lvl="1"/>
            <a:r>
              <a:rPr lang="en-US" dirty="0"/>
              <a:t>Executive Administrator</a:t>
            </a:r>
          </a:p>
          <a:p>
            <a:pPr lvl="1"/>
            <a:r>
              <a:rPr lang="en-US" dirty="0"/>
              <a:t>Director of Physician Practices</a:t>
            </a:r>
          </a:p>
          <a:p>
            <a:pPr lvl="1"/>
            <a:r>
              <a:rPr lang="en-US" dirty="0"/>
              <a:t>Director of Population Health</a:t>
            </a:r>
          </a:p>
          <a:p>
            <a:pPr lvl="1"/>
            <a:r>
              <a:rPr lang="en-US" dirty="0"/>
              <a:t>Practice Manager</a:t>
            </a:r>
          </a:p>
          <a:p>
            <a:pPr lvl="1"/>
            <a:r>
              <a:rPr lang="en-US" dirty="0"/>
              <a:t>Other Subject Matter Experts as needed (Coding compliance, Director of Nursing,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706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62F83-1E82-7DF5-9863-D3D17D50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D601F-5582-D147-34C6-D13E84FFAA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9593"/>
            <a:ext cx="10515600" cy="4351338"/>
          </a:xfrm>
        </p:spPr>
        <p:txBody>
          <a:bodyPr/>
          <a:lstStyle/>
          <a:p>
            <a:r>
              <a:rPr lang="en-US" dirty="0"/>
              <a:t>Ramp up </a:t>
            </a:r>
          </a:p>
          <a:p>
            <a:pPr lvl="1"/>
            <a:r>
              <a:rPr lang="en-US" dirty="0"/>
              <a:t>Associate Physicians:</a:t>
            </a:r>
          </a:p>
          <a:p>
            <a:pPr lvl="2"/>
            <a:r>
              <a:rPr lang="en-US" dirty="0"/>
              <a:t>No patients for week one</a:t>
            </a:r>
          </a:p>
          <a:p>
            <a:pPr lvl="2"/>
            <a:r>
              <a:rPr lang="en-US" dirty="0"/>
              <a:t>Prescribed format for schedule with ramp up to full schedule over 3 to 6 months </a:t>
            </a:r>
          </a:p>
          <a:p>
            <a:pPr lvl="1"/>
            <a:r>
              <a:rPr lang="en-US" dirty="0"/>
              <a:t>APP’s:</a:t>
            </a:r>
          </a:p>
          <a:p>
            <a:pPr lvl="2"/>
            <a:r>
              <a:rPr lang="en-US" dirty="0"/>
              <a:t>No patients for week one</a:t>
            </a:r>
          </a:p>
          <a:p>
            <a:pPr lvl="2"/>
            <a:r>
              <a:rPr lang="en-US" dirty="0"/>
              <a:t>Operates as a scribe for their supervising physician week two</a:t>
            </a:r>
          </a:p>
          <a:p>
            <a:pPr lvl="2"/>
            <a:r>
              <a:rPr lang="en-US" dirty="0"/>
              <a:t>Prescribed format for schedule with ramp up to full schedule over 3 to 6 months</a:t>
            </a:r>
          </a:p>
          <a:p>
            <a:r>
              <a:rPr lang="en-US" dirty="0"/>
              <a:t>Specific to APP’s</a:t>
            </a:r>
          </a:p>
          <a:p>
            <a:pPr lvl="1"/>
            <a:r>
              <a:rPr lang="en-US" dirty="0"/>
              <a:t>White paper sessions</a:t>
            </a:r>
          </a:p>
          <a:p>
            <a:pPr lvl="1"/>
            <a:r>
              <a:rPr lang="en-US" dirty="0"/>
              <a:t>Chart audits for each monthly meeting initially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175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EC50-5571-1466-C819-07300B377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and Outcomes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9ACD7-122A-91A3-AF84-2DD62CBAA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Level of support varies greatly between providers</a:t>
            </a:r>
          </a:p>
          <a:p>
            <a:r>
              <a:rPr lang="en-US" dirty="0"/>
              <a:t>Allows for identification of barriers earlier in the journey</a:t>
            </a:r>
          </a:p>
          <a:p>
            <a:r>
              <a:rPr lang="en-US" dirty="0"/>
              <a:t>Promotes teamwork in removing barriers and resolving issues</a:t>
            </a:r>
          </a:p>
          <a:p>
            <a:r>
              <a:rPr lang="en-US" dirty="0"/>
              <a:t>Supports pillars of success in every discussion</a:t>
            </a:r>
          </a:p>
        </p:txBody>
      </p:sp>
    </p:spTree>
    <p:extLst>
      <p:ext uri="{BB962C8B-B14F-4D97-AF65-F5344CB8AC3E}">
        <p14:creationId xmlns:p14="http://schemas.microsoft.com/office/powerpoint/2010/main" val="3226359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lh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ice-Willis PowerPoint Template_Updated 7.5.23" id="{FD2F06B0-A308-404D-A609-1377021B599D}" vid="{CE35851D-2A3A-F34F-B57D-6F49618D3038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ice-Willis PowerPoint Template_Updated 7.5.23" id="{FD2F06B0-A308-404D-A609-1377021B599D}" vid="{8E38CDBE-FA7F-6048-BCC9-B90C9A79A824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ice-Willis PowerPoint Template_Updated 7.5.23" id="{FD2F06B0-A308-404D-A609-1377021B599D}" vid="{15E0F162-8806-264D-A2E7-17429D12295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476</Words>
  <Application>Microsoft Office PowerPoint</Application>
  <PresentationFormat>Widescreen</PresentationFormat>
  <Paragraphs>75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Abadi</vt:lpstr>
      <vt:lpstr>Amasis MT Pro Medium</vt:lpstr>
      <vt:lpstr>Aptos</vt:lpstr>
      <vt:lpstr>Aptos Display</vt:lpstr>
      <vt:lpstr>Arial</vt:lpstr>
      <vt:lpstr>Calibri</vt:lpstr>
      <vt:lpstr>Calibri Light</vt:lpstr>
      <vt:lpstr>Office Theme</vt:lpstr>
      <vt:lpstr>lhdesign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Provider Onboarding</vt:lpstr>
      <vt:lpstr>What got us here?  </vt:lpstr>
      <vt:lpstr>Recognized significant changes</vt:lpstr>
      <vt:lpstr>Solution – Provider Onboarding program</vt:lpstr>
      <vt:lpstr>Pillars for success</vt:lpstr>
      <vt:lpstr>Mentoring Program</vt:lpstr>
      <vt:lpstr>3 Levels of onboarding </vt:lpstr>
      <vt:lpstr>Onboarding Meetings</vt:lpstr>
      <vt:lpstr>Other components</vt:lpstr>
      <vt:lpstr>Lessons and Outcomes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 1</dc:creator>
  <cp:lastModifiedBy>ol 1</cp:lastModifiedBy>
  <cp:revision>4</cp:revision>
  <dcterms:created xsi:type="dcterms:W3CDTF">2026-09-18T16:44:20Z</dcterms:created>
  <dcterms:modified xsi:type="dcterms:W3CDTF">2026-09-25T05:19:24Z</dcterms:modified>
</cp:coreProperties>
</file>