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4" r:id="rId1"/>
    <p:sldMasterId id="2147483738" r:id="rId2"/>
    <p:sldMasterId id="2147483815" r:id="rId3"/>
    <p:sldMasterId id="2147483829" r:id="rId4"/>
  </p:sldMasterIdLst>
  <p:notesMasterIdLst>
    <p:notesMasterId r:id="rId27"/>
  </p:notesMasterIdLst>
  <p:sldIdLst>
    <p:sldId id="256" r:id="rId5"/>
    <p:sldId id="2145707175" r:id="rId6"/>
    <p:sldId id="2145706348" r:id="rId7"/>
    <p:sldId id="2145707139" r:id="rId8"/>
    <p:sldId id="2145707140" r:id="rId9"/>
    <p:sldId id="2145707171" r:id="rId10"/>
    <p:sldId id="2145707168" r:id="rId11"/>
    <p:sldId id="2145707157" r:id="rId12"/>
    <p:sldId id="2145707160" r:id="rId13"/>
    <p:sldId id="2145707170" r:id="rId14"/>
    <p:sldId id="2145707143" r:id="rId15"/>
    <p:sldId id="2145707159" r:id="rId16"/>
    <p:sldId id="2145707169" r:id="rId17"/>
    <p:sldId id="2145707161" r:id="rId18"/>
    <p:sldId id="2145707174" r:id="rId19"/>
    <p:sldId id="2145707162" r:id="rId20"/>
    <p:sldId id="2145707163" r:id="rId21"/>
    <p:sldId id="2145707165" r:id="rId22"/>
    <p:sldId id="2145707166" r:id="rId23"/>
    <p:sldId id="2145707167" r:id="rId24"/>
    <p:sldId id="2145707172" r:id="rId25"/>
    <p:sldId id="2145707152"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1" d="100"/>
          <a:sy n="111" d="100"/>
        </p:scale>
        <p:origin x="53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6E88A37-46CA-463A-97E4-95D2CF9C4E10}" type="datetimeFigureOut">
              <a:rPr lang="en-US" smtClean="0"/>
              <a:t>9/24/2026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414F5BA-B58A-4F6B-A0F8-7AD1AED8C0C4}" type="slidenum">
              <a:rPr lang="en-US" smtClean="0"/>
              <a:t>‹#›</a:t>
            </a:fld>
            <a:endParaRPr lang="en-US"/>
          </a:p>
        </p:txBody>
      </p:sp>
    </p:spTree>
    <p:extLst>
      <p:ext uri="{BB962C8B-B14F-4D97-AF65-F5344CB8AC3E}">
        <p14:creationId xmlns:p14="http://schemas.microsoft.com/office/powerpoint/2010/main" val="7814266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4BC87B-961C-4CCF-3DB3-90A43CF6FC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41F57A-9B2C-DDE0-5BC1-5556375320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1730AC-2831-CC9C-A253-009AAB481F8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E0803B1-E5DE-E252-A628-761BB9A6E21D}"/>
              </a:ext>
            </a:extLst>
          </p:cNvPr>
          <p:cNvSpPr>
            <a:spLocks noGrp="1"/>
          </p:cNvSpPr>
          <p:nvPr>
            <p:ph type="sldNum" sz="quarter" idx="5"/>
          </p:nvPr>
        </p:nvSpPr>
        <p:spPr/>
        <p:txBody>
          <a:bodyPr/>
          <a:lstStyle/>
          <a:p>
            <a:pPr marL="0" marR="0" lvl="0" indent="0" algn="r" defTabSz="924916" rtl="0" eaLnBrk="1" fontAlgn="auto" latinLnBrk="0" hangingPunct="1">
              <a:lnSpc>
                <a:spcPct val="100000"/>
              </a:lnSpc>
              <a:spcBef>
                <a:spcPts val="0"/>
              </a:spcBef>
              <a:spcAft>
                <a:spcPts val="0"/>
              </a:spcAft>
              <a:buClrTx/>
              <a:buSzTx/>
              <a:buFontTx/>
              <a:buNone/>
              <a:tabLst/>
              <a:defRPr/>
            </a:pPr>
            <a:fld id="{ACB89174-0908-964F-85B8-505ADB24D413}"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24916"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160571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5C5C02-506F-EFFA-5070-EDDD62845A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903E92-2EB2-5A7A-C642-47C5B7FA0C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A90FB6-A41B-D396-5E5D-946E8C46F54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B5FB009-160F-B8BA-A80D-E37E6E404A10}"/>
              </a:ext>
            </a:extLst>
          </p:cNvPr>
          <p:cNvSpPr>
            <a:spLocks noGrp="1"/>
          </p:cNvSpPr>
          <p:nvPr>
            <p:ph type="sldNum" sz="quarter" idx="5"/>
          </p:nvPr>
        </p:nvSpPr>
        <p:spPr/>
        <p:txBody>
          <a:bodyPr/>
          <a:lstStyle/>
          <a:p>
            <a:pPr marL="0" marR="0" lvl="0" indent="0" algn="r" defTabSz="924916" rtl="0" eaLnBrk="1" fontAlgn="auto" latinLnBrk="0" hangingPunct="1">
              <a:lnSpc>
                <a:spcPct val="100000"/>
              </a:lnSpc>
              <a:spcBef>
                <a:spcPts val="0"/>
              </a:spcBef>
              <a:spcAft>
                <a:spcPts val="0"/>
              </a:spcAft>
              <a:buClrTx/>
              <a:buSzTx/>
              <a:buFontTx/>
              <a:buNone/>
              <a:tabLst/>
              <a:defRPr/>
            </a:pPr>
            <a:fld id="{ACB89174-0908-964F-85B8-505ADB24D413}"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24916"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306897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4E9F93-0F26-CE52-C581-1B277C5CD4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916AE7-F7E2-279C-AAFC-B293D10F62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74E04E2-F5DE-9F2E-D3EF-D7A1B3781A1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8088500-E35B-4AFB-FE6B-2818D2CE0CB3}"/>
              </a:ext>
            </a:extLst>
          </p:cNvPr>
          <p:cNvSpPr>
            <a:spLocks noGrp="1"/>
          </p:cNvSpPr>
          <p:nvPr>
            <p:ph type="sldNum" sz="quarter" idx="5"/>
          </p:nvPr>
        </p:nvSpPr>
        <p:spPr/>
        <p:txBody>
          <a:bodyPr/>
          <a:lstStyle/>
          <a:p>
            <a:pPr marL="0" marR="0" lvl="0" indent="0" algn="r" defTabSz="924916" rtl="0" eaLnBrk="1" fontAlgn="auto" latinLnBrk="0" hangingPunct="1">
              <a:lnSpc>
                <a:spcPct val="100000"/>
              </a:lnSpc>
              <a:spcBef>
                <a:spcPts val="0"/>
              </a:spcBef>
              <a:spcAft>
                <a:spcPts val="0"/>
              </a:spcAft>
              <a:buClrTx/>
              <a:buSzTx/>
              <a:buFontTx/>
              <a:buNone/>
              <a:tabLst/>
              <a:defRPr/>
            </a:pPr>
            <a:fld id="{ACB89174-0908-964F-85B8-505ADB24D413}"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24916"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49992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0B07A3-A04F-8B98-7DE8-0FFDF3D304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E36713-8EDD-7F13-EB23-3F8E3979DE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CCF374-6FDF-8D29-269B-0D5F5774FA2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B06E9B7-FFAE-EB72-5E57-B27621B81E51}"/>
              </a:ext>
            </a:extLst>
          </p:cNvPr>
          <p:cNvSpPr>
            <a:spLocks noGrp="1"/>
          </p:cNvSpPr>
          <p:nvPr>
            <p:ph type="sldNum" sz="quarter" idx="5"/>
          </p:nvPr>
        </p:nvSpPr>
        <p:spPr/>
        <p:txBody>
          <a:bodyPr/>
          <a:lstStyle/>
          <a:p>
            <a:pPr marL="0" marR="0" lvl="0" indent="0" algn="r" defTabSz="924916" rtl="0" eaLnBrk="1" fontAlgn="auto" latinLnBrk="0" hangingPunct="1">
              <a:lnSpc>
                <a:spcPct val="100000"/>
              </a:lnSpc>
              <a:spcBef>
                <a:spcPts val="0"/>
              </a:spcBef>
              <a:spcAft>
                <a:spcPts val="0"/>
              </a:spcAft>
              <a:buClrTx/>
              <a:buSzTx/>
              <a:buFontTx/>
              <a:buNone/>
              <a:tabLst/>
              <a:defRPr/>
            </a:pPr>
            <a:fld id="{ACB89174-0908-964F-85B8-505ADB24D413}"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24916"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854909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1FE59A-A863-E33F-91DE-A0EBA2FC07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C38BE8-25AC-C572-5195-3F338DF226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AB6370-424B-AC9B-3F22-F71D8F2A5B5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2CE90AC-D7D9-8FDB-0B7C-D454DFFB545D}"/>
              </a:ext>
            </a:extLst>
          </p:cNvPr>
          <p:cNvSpPr>
            <a:spLocks noGrp="1"/>
          </p:cNvSpPr>
          <p:nvPr>
            <p:ph type="sldNum" sz="quarter" idx="5"/>
          </p:nvPr>
        </p:nvSpPr>
        <p:spPr/>
        <p:txBody>
          <a:bodyPr/>
          <a:lstStyle/>
          <a:p>
            <a:pPr marL="0" marR="0" lvl="0" indent="0" algn="r" defTabSz="924916" rtl="0" eaLnBrk="1" fontAlgn="auto" latinLnBrk="0" hangingPunct="1">
              <a:lnSpc>
                <a:spcPct val="100000"/>
              </a:lnSpc>
              <a:spcBef>
                <a:spcPts val="0"/>
              </a:spcBef>
              <a:spcAft>
                <a:spcPts val="0"/>
              </a:spcAft>
              <a:buClrTx/>
              <a:buSzTx/>
              <a:buFontTx/>
              <a:buNone/>
              <a:tabLst/>
              <a:defRPr/>
            </a:pPr>
            <a:fld id="{ACB89174-0908-964F-85B8-505ADB24D413}"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24916"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947814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C3BC12-4ABF-D955-9720-9E4E479F84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09D330-A9E1-B12C-BC53-9E38287086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86ED25-8996-E24F-FFC1-4B59F0E9735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48A8C39-4014-C19F-F37C-4FEBE51EF8B6}"/>
              </a:ext>
            </a:extLst>
          </p:cNvPr>
          <p:cNvSpPr>
            <a:spLocks noGrp="1"/>
          </p:cNvSpPr>
          <p:nvPr>
            <p:ph type="sldNum" sz="quarter" idx="5"/>
          </p:nvPr>
        </p:nvSpPr>
        <p:spPr/>
        <p:txBody>
          <a:bodyPr/>
          <a:lstStyle/>
          <a:p>
            <a:pPr marL="0" marR="0" lvl="0" indent="0" algn="r" defTabSz="924916" rtl="0" eaLnBrk="1" fontAlgn="auto" latinLnBrk="0" hangingPunct="1">
              <a:lnSpc>
                <a:spcPct val="100000"/>
              </a:lnSpc>
              <a:spcBef>
                <a:spcPts val="0"/>
              </a:spcBef>
              <a:spcAft>
                <a:spcPts val="0"/>
              </a:spcAft>
              <a:buClrTx/>
              <a:buSzTx/>
              <a:buFontTx/>
              <a:buNone/>
              <a:tabLst/>
              <a:defRPr/>
            </a:pPr>
            <a:fld id="{ACB89174-0908-964F-85B8-505ADB24D413}"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24916"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069070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BA170F-F8A1-A29A-802A-B33FA71635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9AEF52-8C27-7381-3E14-754D27480B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928E6B-CCF5-A21C-7217-F8EEAEE4C81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7BCF093-A050-DDCF-B092-757721572300}"/>
              </a:ext>
            </a:extLst>
          </p:cNvPr>
          <p:cNvSpPr>
            <a:spLocks noGrp="1"/>
          </p:cNvSpPr>
          <p:nvPr>
            <p:ph type="sldNum" sz="quarter" idx="5"/>
          </p:nvPr>
        </p:nvSpPr>
        <p:spPr/>
        <p:txBody>
          <a:bodyPr/>
          <a:lstStyle/>
          <a:p>
            <a:pPr marL="0" marR="0" lvl="0" indent="0" algn="r" defTabSz="924916" rtl="0" eaLnBrk="1" fontAlgn="auto" latinLnBrk="0" hangingPunct="1">
              <a:lnSpc>
                <a:spcPct val="100000"/>
              </a:lnSpc>
              <a:spcBef>
                <a:spcPts val="0"/>
              </a:spcBef>
              <a:spcAft>
                <a:spcPts val="0"/>
              </a:spcAft>
              <a:buClrTx/>
              <a:buSzTx/>
              <a:buFontTx/>
              <a:buNone/>
              <a:tabLst/>
              <a:defRPr/>
            </a:pPr>
            <a:fld id="{ACB89174-0908-964F-85B8-505ADB24D413}"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24916"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782971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D8CEDE-0C3F-9D9B-F0A1-8A4C7854E3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13313F-9455-9308-D101-6B50D3A8AD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4C99A9-40C8-1CCA-F59E-E243CA67FAF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7C25647-5695-C882-5CF9-D14A4158459F}"/>
              </a:ext>
            </a:extLst>
          </p:cNvPr>
          <p:cNvSpPr>
            <a:spLocks noGrp="1"/>
          </p:cNvSpPr>
          <p:nvPr>
            <p:ph type="sldNum" sz="quarter" idx="5"/>
          </p:nvPr>
        </p:nvSpPr>
        <p:spPr/>
        <p:txBody>
          <a:bodyPr/>
          <a:lstStyle/>
          <a:p>
            <a:pPr marL="0" marR="0" lvl="0" indent="0" algn="r" defTabSz="924916" rtl="0" eaLnBrk="1" fontAlgn="auto" latinLnBrk="0" hangingPunct="1">
              <a:lnSpc>
                <a:spcPct val="100000"/>
              </a:lnSpc>
              <a:spcBef>
                <a:spcPts val="0"/>
              </a:spcBef>
              <a:spcAft>
                <a:spcPts val="0"/>
              </a:spcAft>
              <a:buClrTx/>
              <a:buSzTx/>
              <a:buFontTx/>
              <a:buNone/>
              <a:tabLst/>
              <a:defRPr/>
            </a:pPr>
            <a:fld id="{ACB89174-0908-964F-85B8-505ADB24D413}"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24916"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22094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E75983-D9BA-E3EF-2060-128E3EE567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D8C7B6-6AF2-F257-46BC-40EE8CFBE8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7FA74B-EEC1-7552-ECE1-25F90A1BBA6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C595317-575C-0074-BEB8-B279B1657804}"/>
              </a:ext>
            </a:extLst>
          </p:cNvPr>
          <p:cNvSpPr>
            <a:spLocks noGrp="1"/>
          </p:cNvSpPr>
          <p:nvPr>
            <p:ph type="sldNum" sz="quarter" idx="5"/>
          </p:nvPr>
        </p:nvSpPr>
        <p:spPr/>
        <p:txBody>
          <a:bodyPr/>
          <a:lstStyle/>
          <a:p>
            <a:pPr marL="0" marR="0" lvl="0" indent="0" algn="r" defTabSz="924916" rtl="0" eaLnBrk="1" fontAlgn="auto" latinLnBrk="0" hangingPunct="1">
              <a:lnSpc>
                <a:spcPct val="100000"/>
              </a:lnSpc>
              <a:spcBef>
                <a:spcPts val="0"/>
              </a:spcBef>
              <a:spcAft>
                <a:spcPts val="0"/>
              </a:spcAft>
              <a:buClrTx/>
              <a:buSzTx/>
              <a:buFontTx/>
              <a:buNone/>
              <a:tabLst/>
              <a:defRPr/>
            </a:pPr>
            <a:fld id="{ACB89174-0908-964F-85B8-505ADB24D413}"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24916"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76519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9332EC-15AE-7769-510F-DB431F0F7A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006953-A1BF-2E30-D36A-BE41740856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F73F4F-72AF-5581-8CE8-4869D77652B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F51A897-B916-3656-3CF1-D82DBE017125}"/>
              </a:ext>
            </a:extLst>
          </p:cNvPr>
          <p:cNvSpPr>
            <a:spLocks noGrp="1"/>
          </p:cNvSpPr>
          <p:nvPr>
            <p:ph type="sldNum" sz="quarter" idx="5"/>
          </p:nvPr>
        </p:nvSpPr>
        <p:spPr/>
        <p:txBody>
          <a:bodyPr/>
          <a:lstStyle/>
          <a:p>
            <a:pPr marL="0" marR="0" lvl="0" indent="0" algn="r" defTabSz="924916" rtl="0" eaLnBrk="1" fontAlgn="auto" latinLnBrk="0" hangingPunct="1">
              <a:lnSpc>
                <a:spcPct val="100000"/>
              </a:lnSpc>
              <a:spcBef>
                <a:spcPts val="0"/>
              </a:spcBef>
              <a:spcAft>
                <a:spcPts val="0"/>
              </a:spcAft>
              <a:buClrTx/>
              <a:buSzTx/>
              <a:buFontTx/>
              <a:buNone/>
              <a:tabLst/>
              <a:defRPr/>
            </a:pPr>
            <a:fld id="{ACB89174-0908-964F-85B8-505ADB24D413}"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24916"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06978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A62F3D-8D75-BC19-55DE-E077C5C501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F7CE4D-C97F-BE2F-01CD-F52CFDB514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C4A222-6F6B-0E2D-68B6-1F9C260499A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58E2F00-AF0D-CBC0-48A8-EC8211E656CE}"/>
              </a:ext>
            </a:extLst>
          </p:cNvPr>
          <p:cNvSpPr>
            <a:spLocks noGrp="1"/>
          </p:cNvSpPr>
          <p:nvPr>
            <p:ph type="sldNum" sz="quarter" idx="5"/>
          </p:nvPr>
        </p:nvSpPr>
        <p:spPr/>
        <p:txBody>
          <a:bodyPr/>
          <a:lstStyle/>
          <a:p>
            <a:pPr marL="0" marR="0" lvl="0" indent="0" algn="r" defTabSz="924916" rtl="0" eaLnBrk="1" fontAlgn="auto" latinLnBrk="0" hangingPunct="1">
              <a:lnSpc>
                <a:spcPct val="100000"/>
              </a:lnSpc>
              <a:spcBef>
                <a:spcPts val="0"/>
              </a:spcBef>
              <a:spcAft>
                <a:spcPts val="0"/>
              </a:spcAft>
              <a:buClrTx/>
              <a:buSzTx/>
              <a:buFontTx/>
              <a:buNone/>
              <a:tabLst/>
              <a:defRPr/>
            </a:pPr>
            <a:fld id="{ACB89174-0908-964F-85B8-505ADB24D413}"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24916"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050942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895928-7ABB-0DF6-984A-80D67591A8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2FDF44-6D9A-EFC3-8AA8-35EC2490A4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61F399-D319-02EA-05B3-F4C477DBAD2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B26AA75-7C69-CABD-358B-B2289D719920}"/>
              </a:ext>
            </a:extLst>
          </p:cNvPr>
          <p:cNvSpPr>
            <a:spLocks noGrp="1"/>
          </p:cNvSpPr>
          <p:nvPr>
            <p:ph type="sldNum" sz="quarter" idx="5"/>
          </p:nvPr>
        </p:nvSpPr>
        <p:spPr/>
        <p:txBody>
          <a:bodyPr/>
          <a:lstStyle/>
          <a:p>
            <a:pPr marL="0" marR="0" lvl="0" indent="0" algn="r" defTabSz="924916" rtl="0" eaLnBrk="1" fontAlgn="auto" latinLnBrk="0" hangingPunct="1">
              <a:lnSpc>
                <a:spcPct val="100000"/>
              </a:lnSpc>
              <a:spcBef>
                <a:spcPts val="0"/>
              </a:spcBef>
              <a:spcAft>
                <a:spcPts val="0"/>
              </a:spcAft>
              <a:buClrTx/>
              <a:buSzTx/>
              <a:buFontTx/>
              <a:buNone/>
              <a:tabLst/>
              <a:defRPr/>
            </a:pPr>
            <a:fld id="{ACB89174-0908-964F-85B8-505ADB24D413}"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24916"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024181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DD9324-D9CF-E951-D6B6-7210F0798A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6570C4-1126-3B31-10F1-449E6E8625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E4A64F-A046-7466-61E9-79BFF596DB0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CDC2BBE-5F27-FFE0-0BA9-2B9649676FB8}"/>
              </a:ext>
            </a:extLst>
          </p:cNvPr>
          <p:cNvSpPr>
            <a:spLocks noGrp="1"/>
          </p:cNvSpPr>
          <p:nvPr>
            <p:ph type="sldNum" sz="quarter" idx="5"/>
          </p:nvPr>
        </p:nvSpPr>
        <p:spPr/>
        <p:txBody>
          <a:bodyPr/>
          <a:lstStyle/>
          <a:p>
            <a:pPr marL="0" marR="0" lvl="0" indent="0" algn="r" defTabSz="924916" rtl="0" eaLnBrk="1" fontAlgn="auto" latinLnBrk="0" hangingPunct="1">
              <a:lnSpc>
                <a:spcPct val="100000"/>
              </a:lnSpc>
              <a:spcBef>
                <a:spcPts val="0"/>
              </a:spcBef>
              <a:spcAft>
                <a:spcPts val="0"/>
              </a:spcAft>
              <a:buClrTx/>
              <a:buSzTx/>
              <a:buFontTx/>
              <a:buNone/>
              <a:tabLst/>
              <a:defRPr/>
            </a:pPr>
            <a:fld id="{ACB89174-0908-964F-85B8-505ADB24D413}"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24916"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47508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8CA697-BE67-3416-9E43-A948606AA3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1D48F2-B5A2-72A6-2E37-5AC9D656F9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22540B-D35E-00AD-D5C2-68BC8CE80CC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B602225-52EA-0933-4AB5-97434640D553}"/>
              </a:ext>
            </a:extLst>
          </p:cNvPr>
          <p:cNvSpPr>
            <a:spLocks noGrp="1"/>
          </p:cNvSpPr>
          <p:nvPr>
            <p:ph type="sldNum" sz="quarter" idx="5"/>
          </p:nvPr>
        </p:nvSpPr>
        <p:spPr/>
        <p:txBody>
          <a:bodyPr/>
          <a:lstStyle/>
          <a:p>
            <a:pPr marL="0" marR="0" lvl="0" indent="0" algn="r" defTabSz="924916" rtl="0" eaLnBrk="1" fontAlgn="auto" latinLnBrk="0" hangingPunct="1">
              <a:lnSpc>
                <a:spcPct val="100000"/>
              </a:lnSpc>
              <a:spcBef>
                <a:spcPts val="0"/>
              </a:spcBef>
              <a:spcAft>
                <a:spcPts val="0"/>
              </a:spcAft>
              <a:buClrTx/>
              <a:buSzTx/>
              <a:buFontTx/>
              <a:buNone/>
              <a:tabLst/>
              <a:defRPr/>
            </a:pPr>
            <a:fld id="{ACB89174-0908-964F-85B8-505ADB24D413}"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24916"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05174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BC9478-81A3-B65F-FCFF-DA2535A576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BDA07A-1A3A-67FF-727E-7332A2E2E4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270279-9583-75BD-3DBA-54216E6E806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F7EC0F1-AB4B-537E-00CB-4CB0FA72B7F0}"/>
              </a:ext>
            </a:extLst>
          </p:cNvPr>
          <p:cNvSpPr>
            <a:spLocks noGrp="1"/>
          </p:cNvSpPr>
          <p:nvPr>
            <p:ph type="sldNum" sz="quarter" idx="5"/>
          </p:nvPr>
        </p:nvSpPr>
        <p:spPr/>
        <p:txBody>
          <a:bodyPr/>
          <a:lstStyle/>
          <a:p>
            <a:pPr marL="0" marR="0" lvl="0" indent="0" algn="r" defTabSz="924916" rtl="0" eaLnBrk="1" fontAlgn="auto" latinLnBrk="0" hangingPunct="1">
              <a:lnSpc>
                <a:spcPct val="100000"/>
              </a:lnSpc>
              <a:spcBef>
                <a:spcPts val="0"/>
              </a:spcBef>
              <a:spcAft>
                <a:spcPts val="0"/>
              </a:spcAft>
              <a:buClrTx/>
              <a:buSzTx/>
              <a:buFontTx/>
              <a:buNone/>
              <a:tabLst/>
              <a:defRPr/>
            </a:pPr>
            <a:fld id="{ACB89174-0908-964F-85B8-505ADB24D413}"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24916"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711906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AF383E-1E8C-41DB-CDD2-14A9E3792D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0278AA-4841-6AB8-47AE-4524D3E46B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DED591-7AAB-6A53-1708-755037F6232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F601FAA-A876-6DDD-6476-D8AA16A460F0}"/>
              </a:ext>
            </a:extLst>
          </p:cNvPr>
          <p:cNvSpPr>
            <a:spLocks noGrp="1"/>
          </p:cNvSpPr>
          <p:nvPr>
            <p:ph type="sldNum" sz="quarter" idx="5"/>
          </p:nvPr>
        </p:nvSpPr>
        <p:spPr/>
        <p:txBody>
          <a:bodyPr/>
          <a:lstStyle/>
          <a:p>
            <a:pPr marL="0" marR="0" lvl="0" indent="0" algn="r" defTabSz="924916" rtl="0" eaLnBrk="1" fontAlgn="auto" latinLnBrk="0" hangingPunct="1">
              <a:lnSpc>
                <a:spcPct val="100000"/>
              </a:lnSpc>
              <a:spcBef>
                <a:spcPts val="0"/>
              </a:spcBef>
              <a:spcAft>
                <a:spcPts val="0"/>
              </a:spcAft>
              <a:buClrTx/>
              <a:buSzTx/>
              <a:buFontTx/>
              <a:buNone/>
              <a:tabLst/>
              <a:defRPr/>
            </a:pPr>
            <a:fld id="{ACB89174-0908-964F-85B8-505ADB24D413}"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24916"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61033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BB9A56-5F97-EF10-29D6-C55EB9F279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DE7CDF-B83E-55DE-8A7E-937B19926B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3E6F1D-40B7-3B8B-9F27-96CA8A4E208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56C4028-265A-DAA3-9133-CCED15C7CD4B}"/>
              </a:ext>
            </a:extLst>
          </p:cNvPr>
          <p:cNvSpPr>
            <a:spLocks noGrp="1"/>
          </p:cNvSpPr>
          <p:nvPr>
            <p:ph type="sldNum" sz="quarter" idx="5"/>
          </p:nvPr>
        </p:nvSpPr>
        <p:spPr/>
        <p:txBody>
          <a:bodyPr/>
          <a:lstStyle/>
          <a:p>
            <a:pPr marL="0" marR="0" lvl="0" indent="0" algn="r" defTabSz="924916" rtl="0" eaLnBrk="1" fontAlgn="auto" latinLnBrk="0" hangingPunct="1">
              <a:lnSpc>
                <a:spcPct val="100000"/>
              </a:lnSpc>
              <a:spcBef>
                <a:spcPts val="0"/>
              </a:spcBef>
              <a:spcAft>
                <a:spcPts val="0"/>
              </a:spcAft>
              <a:buClrTx/>
              <a:buSzTx/>
              <a:buFontTx/>
              <a:buNone/>
              <a:tabLst/>
              <a:defRPr/>
            </a:pPr>
            <a:fld id="{ACB89174-0908-964F-85B8-505ADB24D413}"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24916"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2073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4A5C3C-7503-9497-4018-B631963A1B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74C7DA-26C5-92A0-1608-9604AFD55F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79ADB7-52BE-7520-56FB-96442681DBB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33A36D6-9F34-A58D-D6CE-374E5F4CC348}"/>
              </a:ext>
            </a:extLst>
          </p:cNvPr>
          <p:cNvSpPr>
            <a:spLocks noGrp="1"/>
          </p:cNvSpPr>
          <p:nvPr>
            <p:ph type="sldNum" sz="quarter" idx="5"/>
          </p:nvPr>
        </p:nvSpPr>
        <p:spPr/>
        <p:txBody>
          <a:bodyPr/>
          <a:lstStyle/>
          <a:p>
            <a:pPr marL="0" marR="0" lvl="0" indent="0" algn="r" defTabSz="924916" rtl="0" eaLnBrk="1" fontAlgn="auto" latinLnBrk="0" hangingPunct="1">
              <a:lnSpc>
                <a:spcPct val="100000"/>
              </a:lnSpc>
              <a:spcBef>
                <a:spcPts val="0"/>
              </a:spcBef>
              <a:spcAft>
                <a:spcPts val="0"/>
              </a:spcAft>
              <a:buClrTx/>
              <a:buSzTx/>
              <a:buFontTx/>
              <a:buNone/>
              <a:tabLst/>
              <a:defRPr/>
            </a:pPr>
            <a:fld id="{ACB89174-0908-964F-85B8-505ADB24D413}"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24916"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140872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5DF1FF-E20E-4E44-7032-15B638D45C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DF4140-FBAF-2AFB-64C8-ED4621A7B5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05EDC4-A345-C9DA-64EF-D67C81D8EDC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1BA24B3-0D4C-8436-5915-A9EA3FF85331}"/>
              </a:ext>
            </a:extLst>
          </p:cNvPr>
          <p:cNvSpPr>
            <a:spLocks noGrp="1"/>
          </p:cNvSpPr>
          <p:nvPr>
            <p:ph type="sldNum" sz="quarter" idx="5"/>
          </p:nvPr>
        </p:nvSpPr>
        <p:spPr/>
        <p:txBody>
          <a:bodyPr/>
          <a:lstStyle/>
          <a:p>
            <a:pPr marL="0" marR="0" lvl="0" indent="0" algn="r" defTabSz="924916" rtl="0" eaLnBrk="1" fontAlgn="auto" latinLnBrk="0" hangingPunct="1">
              <a:lnSpc>
                <a:spcPct val="100000"/>
              </a:lnSpc>
              <a:spcBef>
                <a:spcPts val="0"/>
              </a:spcBef>
              <a:spcAft>
                <a:spcPts val="0"/>
              </a:spcAft>
              <a:buClrTx/>
              <a:buSzTx/>
              <a:buFontTx/>
              <a:buNone/>
              <a:tabLst/>
              <a:defRPr/>
            </a:pPr>
            <a:fld id="{ACB89174-0908-964F-85B8-505ADB24D413}"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24916"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146029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sv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wmf"/><Relationship Id="rId1" Type="http://schemas.openxmlformats.org/officeDocument/2006/relationships/slideMaster" Target="../slideMasters/slideMaster2.xml"/><Relationship Id="rId5" Type="http://schemas.openxmlformats.org/officeDocument/2006/relationships/image" Target="../media/image9.jpeg"/><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wmf"/><Relationship Id="rId1" Type="http://schemas.openxmlformats.org/officeDocument/2006/relationships/slideMaster" Target="../slideMasters/slideMaster2.xml"/><Relationship Id="rId5" Type="http://schemas.openxmlformats.org/officeDocument/2006/relationships/image" Target="../media/image10.jpeg"/><Relationship Id="rId4"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Reset Slide - Use this first!">
    <p:spTree>
      <p:nvGrpSpPr>
        <p:cNvPr id="1" name=""/>
        <p:cNvGrpSpPr/>
        <p:nvPr/>
      </p:nvGrpSpPr>
      <p:grpSpPr>
        <a:xfrm>
          <a:off x="0" y="0"/>
          <a:ext cx="0" cy="0"/>
          <a:chOff x="0" y="0"/>
          <a:chExt cx="0" cy="0"/>
        </a:xfrm>
      </p:grpSpPr>
      <p:sp>
        <p:nvSpPr>
          <p:cNvPr id="5" name="Footer Placeholder 17">
            <a:extLst>
              <a:ext uri="{FF2B5EF4-FFF2-40B4-BE49-F238E27FC236}">
                <a16:creationId xmlns:a16="http://schemas.microsoft.com/office/drawing/2014/main" id="{1E18AEC4-D240-8BAB-9420-84BD54D0E3A5}"/>
              </a:ext>
            </a:extLst>
          </p:cNvPr>
          <p:cNvSpPr txBox="1">
            <a:spLocks/>
          </p:cNvSpPr>
          <p:nvPr userDrawn="1"/>
        </p:nvSpPr>
        <p:spPr>
          <a:xfrm>
            <a:off x="788324" y="6322544"/>
            <a:ext cx="3400312" cy="365125"/>
          </a:xfrm>
          <a:prstGeom prst="rect">
            <a:avLst/>
          </a:prstGeom>
        </p:spPr>
        <p:txBody>
          <a:bodyPr vert="horz" lIns="121920" tIns="60960" rIns="121920" bIns="60960" rtlCol="0" anchor="ctr"/>
          <a:lstStyle>
            <a:defPPr>
              <a:defRPr lang="en-US"/>
            </a:defPPr>
            <a:lvl1pPr marL="0" marR="0" indent="0" algn="l" defTabSz="685800" rtl="0" eaLnBrk="1" fontAlgn="auto" latinLnBrk="0" hangingPunct="1">
              <a:lnSpc>
                <a:spcPct val="100000"/>
              </a:lnSpc>
              <a:spcBef>
                <a:spcPts val="0"/>
              </a:spcBef>
              <a:spcAft>
                <a:spcPts val="0"/>
              </a:spcAft>
              <a:buClrTx/>
              <a:buSzTx/>
              <a:buFontTx/>
              <a:buNone/>
              <a:tabLst/>
              <a:defRPr sz="600" kern="1200">
                <a:solidFill>
                  <a:schemeClr val="tx2">
                    <a:lumMod val="60000"/>
                    <a:lumOff val="40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800" b="0" i="0" dirty="0">
                <a:solidFill>
                  <a:schemeClr val="bg2"/>
                </a:solidFill>
                <a:latin typeface="Verdana" panose="020B0604030504040204" pitchFamily="34" charset="0"/>
                <a:ea typeface="Verdana" panose="020B0604030504040204" pitchFamily="34" charset="0"/>
                <a:cs typeface="Verdana" panose="020B0604030504040204" pitchFamily="34" charset="0"/>
              </a:rPr>
              <a:t>©2024 MGMA. All rights reserved.</a:t>
            </a:r>
          </a:p>
        </p:txBody>
      </p:sp>
      <p:sp>
        <p:nvSpPr>
          <p:cNvPr id="6" name="Slide Number Placeholder 15">
            <a:extLst>
              <a:ext uri="{FF2B5EF4-FFF2-40B4-BE49-F238E27FC236}">
                <a16:creationId xmlns:a16="http://schemas.microsoft.com/office/drawing/2014/main" id="{0C366E13-2E82-3059-0116-69ABCF7AE8E2}"/>
              </a:ext>
            </a:extLst>
          </p:cNvPr>
          <p:cNvSpPr txBox="1">
            <a:spLocks/>
          </p:cNvSpPr>
          <p:nvPr userDrawn="1"/>
        </p:nvSpPr>
        <p:spPr>
          <a:xfrm>
            <a:off x="368800" y="6322544"/>
            <a:ext cx="450832" cy="365125"/>
          </a:xfrm>
          <a:prstGeom prst="rect">
            <a:avLst/>
          </a:prstGeom>
        </p:spPr>
        <p:txBody>
          <a:bodyPr vert="horz" lIns="121920" tIns="60960" rIns="121920" bIns="60960" rtlCol="0" anchor="ctr"/>
          <a:lstStyle>
            <a:defPPr>
              <a:defRPr lang="en-US"/>
            </a:defPPr>
            <a:lvl1pPr marL="0" algn="ctr" defTabSz="685800" rtl="0" eaLnBrk="1" latinLnBrk="0" hangingPunct="1">
              <a:defRPr sz="600" kern="1200">
                <a:solidFill>
                  <a:schemeClr val="tx2">
                    <a:lumMod val="60000"/>
                    <a:lumOff val="40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fld id="{97846A9F-D5C5-0F4A-B5A1-0DEEE6F9761B}" type="slidenum">
              <a:rPr lang="en-US" sz="800" b="0" i="0" smtClean="0">
                <a:solidFill>
                  <a:schemeClr val="bg2"/>
                </a:solidFill>
                <a:latin typeface="Verdana" panose="020B0604030504040204" pitchFamily="34" charset="0"/>
                <a:ea typeface="Verdana" panose="020B0604030504040204" pitchFamily="34" charset="0"/>
                <a:cs typeface="Verdana" panose="020B0604030504040204" pitchFamily="34" charset="0"/>
              </a:rPr>
              <a:pPr algn="l"/>
              <a:t>‹#›</a:t>
            </a:fld>
            <a:endParaRPr lang="en-US" sz="800" b="0" i="0" dirty="0">
              <a:solidFill>
                <a:schemeClr val="bg2"/>
              </a:solidFill>
              <a:latin typeface="Verdana" panose="020B0604030504040204" pitchFamily="34" charset="0"/>
              <a:ea typeface="Verdana" panose="020B0604030504040204" pitchFamily="34" charset="0"/>
              <a:cs typeface="Verdana" panose="020B0604030504040204" pitchFamily="34" charset="0"/>
            </a:endParaRPr>
          </a:p>
        </p:txBody>
      </p:sp>
      <p:sp>
        <p:nvSpPr>
          <p:cNvPr id="3" name="Title 6">
            <a:extLst>
              <a:ext uri="{FF2B5EF4-FFF2-40B4-BE49-F238E27FC236}">
                <a16:creationId xmlns:a16="http://schemas.microsoft.com/office/drawing/2014/main" id="{28BA935F-896C-B0B6-BEB3-4E49B7D0DFAE}"/>
              </a:ext>
            </a:extLst>
          </p:cNvPr>
          <p:cNvSpPr>
            <a:spLocks noGrp="1"/>
          </p:cNvSpPr>
          <p:nvPr>
            <p:ph type="title"/>
          </p:nvPr>
        </p:nvSpPr>
        <p:spPr>
          <a:xfrm>
            <a:off x="368799" y="413249"/>
            <a:ext cx="10470812" cy="717585"/>
          </a:xfrm>
          <a:prstGeom prst="rect">
            <a:avLst/>
          </a:prstGeom>
        </p:spPr>
        <p:txBody>
          <a:bodyPr/>
          <a:lstStyle>
            <a:lvl1pPr>
              <a:defRPr sz="3733" b="0" i="0">
                <a:solidFill>
                  <a:schemeClr val="tx2"/>
                </a:solidFill>
                <a:latin typeface="Verdana" panose="020B0604030504040204" pitchFamily="34" charset="0"/>
                <a:ea typeface="Verdana" panose="020B0604030504040204" pitchFamily="34" charset="0"/>
                <a:cs typeface="Verdan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523472582"/>
      </p:ext>
    </p:extLst>
  </p:cSld>
  <p:clrMapOvr>
    <a:masterClrMapping/>
  </p:clrMapOvr>
  <mc:AlternateContent xmlns:mc="http://schemas.openxmlformats.org/markup-compatibility/2006" xmlns:p14="http://schemas.microsoft.com/office/powerpoint/2010/main">
    <mc:Choice Requires="p14">
      <p:transition spd="slow" p14:dur="2000" advTm="30000"/>
    </mc:Choice>
    <mc:Fallback xmlns="">
      <p:transition spd="slow" advTm="30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Reset Slide - Use this firs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661D45-831A-6F25-272F-3D65A5E47A2F}"/>
              </a:ext>
            </a:extLst>
          </p:cNvPr>
          <p:cNvSpPr>
            <a:spLocks noGrp="1"/>
          </p:cNvSpPr>
          <p:nvPr>
            <p:ph sz="quarter" idx="10"/>
          </p:nvPr>
        </p:nvSpPr>
        <p:spPr>
          <a:xfrm>
            <a:off x="477703" y="1239692"/>
            <a:ext cx="11245668" cy="4528457"/>
          </a:xfrm>
          <a:prstGeom prst="rect">
            <a:avLst/>
          </a:prstGeom>
        </p:spPr>
        <p:txBody>
          <a:bodyPr/>
          <a:lstStyle>
            <a:lvl1pPr>
              <a:buClr>
                <a:schemeClr val="tx2"/>
              </a:buClr>
              <a:buSzPct val="110000"/>
              <a:defRPr sz="2133" b="0" i="0">
                <a:latin typeface="Verdana" panose="020B0604030504040204" pitchFamily="34" charset="0"/>
                <a:cs typeface="Verdana" panose="020B0604030504040204" pitchFamily="34" charset="0"/>
              </a:defRPr>
            </a:lvl1pPr>
            <a:lvl2pPr marL="685783" indent="-228594">
              <a:buClr>
                <a:schemeClr val="tx2"/>
              </a:buClr>
              <a:buSzPct val="90000"/>
              <a:buFont typeface="Courier New" panose="02070309020205020404" pitchFamily="49" charset="0"/>
              <a:buChar char="o"/>
              <a:defRPr sz="1867" b="0" i="0">
                <a:latin typeface="Verdana" panose="020B0604030504040204" pitchFamily="34" charset="0"/>
                <a:cs typeface="Verdana" panose="020B0604030504040204" pitchFamily="34" charset="0"/>
              </a:defRPr>
            </a:lvl2pPr>
            <a:lvl3pPr marL="1142971" indent="-228594">
              <a:buClr>
                <a:schemeClr val="tx2"/>
              </a:buClr>
              <a:buSzPct val="90000"/>
              <a:buFont typeface="Courier New" panose="02070309020205020404" pitchFamily="49" charset="0"/>
              <a:buChar char="o"/>
              <a:defRPr sz="1600" b="0" i="0">
                <a:latin typeface="Verdana" panose="020B0604030504040204" pitchFamily="34" charset="0"/>
                <a:cs typeface="Verdana" panose="020B0604030504040204" pitchFamily="34" charset="0"/>
              </a:defRPr>
            </a:lvl3pPr>
            <a:lvl4pPr marL="1600160" indent="-228594">
              <a:buClr>
                <a:schemeClr val="tx2"/>
              </a:buClr>
              <a:buSzPct val="90000"/>
              <a:buFont typeface="Courier New" panose="02070309020205020404" pitchFamily="49" charset="0"/>
              <a:buChar char="o"/>
              <a:defRPr sz="1400" b="0" i="0">
                <a:latin typeface="Verdana" panose="020B0604030504040204" pitchFamily="34" charset="0"/>
                <a:cs typeface="Verdana" panose="020B0604030504040204" pitchFamily="34" charset="0"/>
              </a:defRPr>
            </a:lvl4pPr>
            <a:lvl5pPr marL="2057349" indent="-228594">
              <a:buClr>
                <a:schemeClr val="tx2"/>
              </a:buClr>
              <a:buSzPct val="90000"/>
              <a:buFont typeface="Courier New" panose="02070309020205020404" pitchFamily="49" charset="0"/>
              <a:buChar char="o"/>
              <a:defRPr sz="1200" b="0" i="0">
                <a:latin typeface="Verdana" panose="020B0604030504040204" pitchFamily="34" charset="0"/>
                <a:cs typeface="Verdana" panose="020B060403050404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17">
            <a:extLst>
              <a:ext uri="{FF2B5EF4-FFF2-40B4-BE49-F238E27FC236}">
                <a16:creationId xmlns:a16="http://schemas.microsoft.com/office/drawing/2014/main" id="{C9FD8AD9-A822-2098-5566-0280BBC2F7B7}"/>
              </a:ext>
            </a:extLst>
          </p:cNvPr>
          <p:cNvSpPr txBox="1">
            <a:spLocks/>
          </p:cNvSpPr>
          <p:nvPr userDrawn="1"/>
        </p:nvSpPr>
        <p:spPr>
          <a:xfrm>
            <a:off x="788324" y="6322544"/>
            <a:ext cx="3400312" cy="365125"/>
          </a:xfrm>
          <a:prstGeom prst="rect">
            <a:avLst/>
          </a:prstGeom>
        </p:spPr>
        <p:txBody>
          <a:bodyPr vert="horz" lIns="121920" tIns="60960" rIns="121920" bIns="60960" rtlCol="0" anchor="ctr"/>
          <a:lstStyle>
            <a:defPPr>
              <a:defRPr lang="en-US"/>
            </a:defPPr>
            <a:lvl1pPr marL="0" marR="0" indent="0" algn="l" defTabSz="685800" rtl="0" eaLnBrk="1" fontAlgn="auto" latinLnBrk="0" hangingPunct="1">
              <a:lnSpc>
                <a:spcPct val="100000"/>
              </a:lnSpc>
              <a:spcBef>
                <a:spcPts val="0"/>
              </a:spcBef>
              <a:spcAft>
                <a:spcPts val="0"/>
              </a:spcAft>
              <a:buClrTx/>
              <a:buSzTx/>
              <a:buFontTx/>
              <a:buNone/>
              <a:tabLst/>
              <a:defRPr sz="600" kern="1200">
                <a:solidFill>
                  <a:schemeClr val="tx2">
                    <a:lumMod val="60000"/>
                    <a:lumOff val="40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800" b="0" i="0" dirty="0">
                <a:solidFill>
                  <a:schemeClr val="bg2"/>
                </a:solidFill>
                <a:latin typeface="Verdana" panose="020B0604030504040204" pitchFamily="34" charset="0"/>
                <a:ea typeface="Verdana" panose="020B0604030504040204" pitchFamily="34" charset="0"/>
                <a:cs typeface="Verdana" panose="020B0604030504040204" pitchFamily="34" charset="0"/>
              </a:rPr>
              <a:t>©2024 MGMA. All rights reserved.</a:t>
            </a:r>
          </a:p>
        </p:txBody>
      </p:sp>
      <p:sp>
        <p:nvSpPr>
          <p:cNvPr id="9" name="Slide Number Placeholder 15">
            <a:extLst>
              <a:ext uri="{FF2B5EF4-FFF2-40B4-BE49-F238E27FC236}">
                <a16:creationId xmlns:a16="http://schemas.microsoft.com/office/drawing/2014/main" id="{7E3FA6CE-B732-41AC-D410-869DB8FE657B}"/>
              </a:ext>
            </a:extLst>
          </p:cNvPr>
          <p:cNvSpPr txBox="1">
            <a:spLocks/>
          </p:cNvSpPr>
          <p:nvPr userDrawn="1"/>
        </p:nvSpPr>
        <p:spPr>
          <a:xfrm>
            <a:off x="368800" y="6322544"/>
            <a:ext cx="450832" cy="365125"/>
          </a:xfrm>
          <a:prstGeom prst="rect">
            <a:avLst/>
          </a:prstGeom>
        </p:spPr>
        <p:txBody>
          <a:bodyPr vert="horz" lIns="121920" tIns="60960" rIns="121920" bIns="60960" rtlCol="0" anchor="ctr"/>
          <a:lstStyle>
            <a:defPPr>
              <a:defRPr lang="en-US"/>
            </a:defPPr>
            <a:lvl1pPr marL="0" algn="ctr" defTabSz="685800" rtl="0" eaLnBrk="1" latinLnBrk="0" hangingPunct="1">
              <a:defRPr sz="600" kern="1200">
                <a:solidFill>
                  <a:schemeClr val="tx2">
                    <a:lumMod val="60000"/>
                    <a:lumOff val="40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fld id="{97846A9F-D5C5-0F4A-B5A1-0DEEE6F9761B}" type="slidenum">
              <a:rPr lang="en-US" sz="800" b="0" i="0" smtClean="0">
                <a:solidFill>
                  <a:schemeClr val="bg2"/>
                </a:solidFill>
                <a:latin typeface="Verdana" panose="020B0604030504040204" pitchFamily="34" charset="0"/>
                <a:ea typeface="Verdana" panose="020B0604030504040204" pitchFamily="34" charset="0"/>
                <a:cs typeface="Verdana" panose="020B0604030504040204" pitchFamily="34" charset="0"/>
              </a:rPr>
              <a:pPr algn="l"/>
              <a:t>‹#›</a:t>
            </a:fld>
            <a:endParaRPr lang="en-US" sz="800" b="0" i="0" dirty="0">
              <a:solidFill>
                <a:schemeClr val="bg2"/>
              </a:solidFill>
              <a:latin typeface="Verdana" panose="020B0604030504040204" pitchFamily="34" charset="0"/>
              <a:ea typeface="Verdana" panose="020B0604030504040204" pitchFamily="34" charset="0"/>
              <a:cs typeface="Verdana" panose="020B0604030504040204" pitchFamily="34" charset="0"/>
            </a:endParaRPr>
          </a:p>
        </p:txBody>
      </p:sp>
      <p:sp>
        <p:nvSpPr>
          <p:cNvPr id="4" name="Title 6">
            <a:extLst>
              <a:ext uri="{FF2B5EF4-FFF2-40B4-BE49-F238E27FC236}">
                <a16:creationId xmlns:a16="http://schemas.microsoft.com/office/drawing/2014/main" id="{DE6D4135-5353-3D1E-2923-01B890B02878}"/>
              </a:ext>
            </a:extLst>
          </p:cNvPr>
          <p:cNvSpPr>
            <a:spLocks noGrp="1"/>
          </p:cNvSpPr>
          <p:nvPr>
            <p:ph type="title"/>
          </p:nvPr>
        </p:nvSpPr>
        <p:spPr>
          <a:xfrm>
            <a:off x="368799" y="413249"/>
            <a:ext cx="10470812" cy="717585"/>
          </a:xfrm>
          <a:prstGeom prst="rect">
            <a:avLst/>
          </a:prstGeom>
        </p:spPr>
        <p:txBody>
          <a:bodyPr/>
          <a:lstStyle>
            <a:lvl1pPr>
              <a:defRPr sz="3733" b="0" i="0">
                <a:solidFill>
                  <a:schemeClr val="tx2"/>
                </a:solidFill>
                <a:latin typeface="Verdana" panose="020B0604030504040204" pitchFamily="34" charset="0"/>
                <a:ea typeface="Verdana" panose="020B0604030504040204" pitchFamily="34" charset="0"/>
                <a:cs typeface="Verdan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3594966157"/>
      </p:ext>
    </p:extLst>
  </p:cSld>
  <p:clrMapOvr>
    <a:masterClrMapping/>
  </p:clrMapOvr>
  <mc:AlternateContent xmlns:mc="http://schemas.openxmlformats.org/markup-compatibility/2006" xmlns:p14="http://schemas.microsoft.com/office/powerpoint/2010/main">
    <mc:Choice Requires="p14">
      <p:transition spd="slow" p14:dur="2000" advTm="30000"/>
    </mc:Choice>
    <mc:Fallback xmlns="">
      <p:transition spd="slow" advTm="30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Reset Slide - Use this firs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661D45-831A-6F25-272F-3D65A5E47A2F}"/>
              </a:ext>
            </a:extLst>
          </p:cNvPr>
          <p:cNvSpPr>
            <a:spLocks noGrp="1"/>
          </p:cNvSpPr>
          <p:nvPr>
            <p:ph sz="quarter" idx="10"/>
          </p:nvPr>
        </p:nvSpPr>
        <p:spPr>
          <a:xfrm>
            <a:off x="512234" y="1311408"/>
            <a:ext cx="5399349" cy="3585883"/>
          </a:xfrm>
          <a:prstGeom prst="rect">
            <a:avLst/>
          </a:prstGeom>
        </p:spPr>
        <p:txBody>
          <a:bodyPr/>
          <a:lstStyle>
            <a:lvl1pPr>
              <a:buClr>
                <a:schemeClr val="tx2"/>
              </a:buClr>
              <a:buSzPct val="110000"/>
              <a:defRPr sz="2133" b="0" i="0">
                <a:latin typeface="Verdana" panose="020B0604030504040204" pitchFamily="34" charset="0"/>
              </a:defRPr>
            </a:lvl1pPr>
            <a:lvl2pPr marL="685783" indent="-228594">
              <a:buClr>
                <a:schemeClr val="tx2"/>
              </a:buClr>
              <a:buSzPct val="90000"/>
              <a:buFont typeface="Courier New" panose="02070309020205020404" pitchFamily="49" charset="0"/>
              <a:buChar char="o"/>
              <a:defRPr sz="1867" b="0" i="0">
                <a:latin typeface="Verdana" panose="020B0604030504040204" pitchFamily="34" charset="0"/>
              </a:defRPr>
            </a:lvl2pPr>
            <a:lvl3pPr marL="1142971" indent="-228594">
              <a:buClr>
                <a:schemeClr val="tx2"/>
              </a:buClr>
              <a:buSzPct val="90000"/>
              <a:buFont typeface="Courier New" panose="02070309020205020404" pitchFamily="49" charset="0"/>
              <a:buChar char="o"/>
              <a:defRPr sz="1600" b="0" i="0">
                <a:latin typeface="Verdana" panose="020B0604030504040204" pitchFamily="34" charset="0"/>
              </a:defRPr>
            </a:lvl3pPr>
            <a:lvl4pPr marL="1600160" indent="-228594">
              <a:buClr>
                <a:schemeClr val="tx2"/>
              </a:buClr>
              <a:buSzPct val="90000"/>
              <a:buFont typeface="Courier New" panose="02070309020205020404" pitchFamily="49" charset="0"/>
              <a:buChar char="o"/>
              <a:defRPr sz="1400" b="0" i="0">
                <a:latin typeface="Verdana" panose="020B0604030504040204" pitchFamily="34" charset="0"/>
              </a:defRPr>
            </a:lvl4pPr>
            <a:lvl5pPr marL="2057349" indent="-228594">
              <a:buClr>
                <a:schemeClr val="tx2"/>
              </a:buClr>
              <a:buSzPct val="90000"/>
              <a:buFont typeface="Courier New" panose="02070309020205020404" pitchFamily="49" charset="0"/>
              <a:buChar char="o"/>
              <a:defRPr sz="1200" b="0" i="0">
                <a:latin typeface="Verdana" panose="020B060403050404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2">
            <a:extLst>
              <a:ext uri="{FF2B5EF4-FFF2-40B4-BE49-F238E27FC236}">
                <a16:creationId xmlns:a16="http://schemas.microsoft.com/office/drawing/2014/main" id="{52896D24-A38B-D89C-9E60-678B79A4037E}"/>
              </a:ext>
            </a:extLst>
          </p:cNvPr>
          <p:cNvSpPr>
            <a:spLocks noGrp="1"/>
          </p:cNvSpPr>
          <p:nvPr>
            <p:ph sz="quarter" idx="11"/>
          </p:nvPr>
        </p:nvSpPr>
        <p:spPr>
          <a:xfrm>
            <a:off x="6393082" y="1311408"/>
            <a:ext cx="5399349" cy="3585883"/>
          </a:xfrm>
          <a:prstGeom prst="rect">
            <a:avLst/>
          </a:prstGeom>
        </p:spPr>
        <p:txBody>
          <a:bodyPr/>
          <a:lstStyle>
            <a:lvl1pPr>
              <a:buClr>
                <a:schemeClr val="tx2"/>
              </a:buClr>
              <a:buSzPct val="110000"/>
              <a:defRPr sz="2133" b="0" i="0">
                <a:latin typeface="Verdana" panose="020B0604030504040204" pitchFamily="34" charset="0"/>
              </a:defRPr>
            </a:lvl1pPr>
            <a:lvl2pPr marL="685783" indent="-228594">
              <a:buClr>
                <a:schemeClr val="tx2"/>
              </a:buClr>
              <a:buSzPct val="90000"/>
              <a:buFont typeface="Courier New" panose="02070309020205020404" pitchFamily="49" charset="0"/>
              <a:buChar char="o"/>
              <a:defRPr sz="1867" b="0" i="0">
                <a:latin typeface="Verdana" panose="020B0604030504040204" pitchFamily="34" charset="0"/>
              </a:defRPr>
            </a:lvl2pPr>
            <a:lvl3pPr marL="1142971" indent="-228594">
              <a:buClr>
                <a:schemeClr val="tx2"/>
              </a:buClr>
              <a:buSzPct val="90000"/>
              <a:buFont typeface="Courier New" panose="02070309020205020404" pitchFamily="49" charset="0"/>
              <a:buChar char="o"/>
              <a:defRPr sz="1600" b="0" i="0">
                <a:latin typeface="Verdana" panose="020B0604030504040204" pitchFamily="34" charset="0"/>
              </a:defRPr>
            </a:lvl3pPr>
            <a:lvl4pPr marL="1600160" indent="-228594">
              <a:buClr>
                <a:schemeClr val="tx2"/>
              </a:buClr>
              <a:buSzPct val="90000"/>
              <a:buFont typeface="Courier New" panose="02070309020205020404" pitchFamily="49" charset="0"/>
              <a:buChar char="o"/>
              <a:defRPr sz="1400" b="0" i="0">
                <a:latin typeface="Verdana" panose="020B0604030504040204" pitchFamily="34" charset="0"/>
              </a:defRPr>
            </a:lvl4pPr>
            <a:lvl5pPr marL="2057349" indent="-228594">
              <a:buClr>
                <a:schemeClr val="tx2"/>
              </a:buClr>
              <a:buSzPct val="90000"/>
              <a:buFont typeface="Courier New" panose="02070309020205020404" pitchFamily="49" charset="0"/>
              <a:buChar char="o"/>
              <a:defRPr sz="1200" b="0" i="0">
                <a:latin typeface="Verdana" panose="020B060403050404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Footer Placeholder 17">
            <a:extLst>
              <a:ext uri="{FF2B5EF4-FFF2-40B4-BE49-F238E27FC236}">
                <a16:creationId xmlns:a16="http://schemas.microsoft.com/office/drawing/2014/main" id="{45157413-1010-675A-9284-422214A7ED53}"/>
              </a:ext>
            </a:extLst>
          </p:cNvPr>
          <p:cNvSpPr txBox="1">
            <a:spLocks/>
          </p:cNvSpPr>
          <p:nvPr userDrawn="1"/>
        </p:nvSpPr>
        <p:spPr>
          <a:xfrm>
            <a:off x="788324" y="6322544"/>
            <a:ext cx="3400312" cy="365125"/>
          </a:xfrm>
          <a:prstGeom prst="rect">
            <a:avLst/>
          </a:prstGeom>
        </p:spPr>
        <p:txBody>
          <a:bodyPr vert="horz" lIns="121920" tIns="60960" rIns="121920" bIns="60960" rtlCol="0" anchor="ctr"/>
          <a:lstStyle>
            <a:defPPr>
              <a:defRPr lang="en-US"/>
            </a:defPPr>
            <a:lvl1pPr marL="0" marR="0" indent="0" algn="l" defTabSz="685800" rtl="0" eaLnBrk="1" fontAlgn="auto" latinLnBrk="0" hangingPunct="1">
              <a:lnSpc>
                <a:spcPct val="100000"/>
              </a:lnSpc>
              <a:spcBef>
                <a:spcPts val="0"/>
              </a:spcBef>
              <a:spcAft>
                <a:spcPts val="0"/>
              </a:spcAft>
              <a:buClrTx/>
              <a:buSzTx/>
              <a:buFontTx/>
              <a:buNone/>
              <a:tabLst/>
              <a:defRPr sz="600" kern="1200">
                <a:solidFill>
                  <a:schemeClr val="tx2">
                    <a:lumMod val="60000"/>
                    <a:lumOff val="40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800" b="0" i="0" dirty="0">
                <a:solidFill>
                  <a:schemeClr val="bg2"/>
                </a:solidFill>
                <a:latin typeface="Verdana" panose="020B0604030504040204" pitchFamily="34" charset="0"/>
                <a:ea typeface="Verdana" panose="020B0604030504040204" pitchFamily="34" charset="0"/>
                <a:cs typeface="Verdana" panose="020B0604030504040204" pitchFamily="34" charset="0"/>
              </a:rPr>
              <a:t>©2024 MGMA. All rights reserved.</a:t>
            </a:r>
          </a:p>
        </p:txBody>
      </p:sp>
      <p:sp>
        <p:nvSpPr>
          <p:cNvPr id="10" name="Slide Number Placeholder 15">
            <a:extLst>
              <a:ext uri="{FF2B5EF4-FFF2-40B4-BE49-F238E27FC236}">
                <a16:creationId xmlns:a16="http://schemas.microsoft.com/office/drawing/2014/main" id="{A371F0F8-B81A-79B7-37F5-9BCC1B546FC7}"/>
              </a:ext>
            </a:extLst>
          </p:cNvPr>
          <p:cNvSpPr txBox="1">
            <a:spLocks/>
          </p:cNvSpPr>
          <p:nvPr userDrawn="1"/>
        </p:nvSpPr>
        <p:spPr>
          <a:xfrm>
            <a:off x="368800" y="6322544"/>
            <a:ext cx="450832" cy="365125"/>
          </a:xfrm>
          <a:prstGeom prst="rect">
            <a:avLst/>
          </a:prstGeom>
        </p:spPr>
        <p:txBody>
          <a:bodyPr vert="horz" lIns="121920" tIns="60960" rIns="121920" bIns="60960" rtlCol="0" anchor="ctr"/>
          <a:lstStyle>
            <a:defPPr>
              <a:defRPr lang="en-US"/>
            </a:defPPr>
            <a:lvl1pPr marL="0" algn="ctr" defTabSz="685800" rtl="0" eaLnBrk="1" latinLnBrk="0" hangingPunct="1">
              <a:defRPr sz="600" kern="1200">
                <a:solidFill>
                  <a:schemeClr val="tx2">
                    <a:lumMod val="60000"/>
                    <a:lumOff val="40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fld id="{97846A9F-D5C5-0F4A-B5A1-0DEEE6F9761B}" type="slidenum">
              <a:rPr lang="en-US" sz="800" b="0" i="0" smtClean="0">
                <a:solidFill>
                  <a:schemeClr val="bg2"/>
                </a:solidFill>
                <a:latin typeface="Verdana" panose="020B0604030504040204" pitchFamily="34" charset="0"/>
                <a:ea typeface="Verdana" panose="020B0604030504040204" pitchFamily="34" charset="0"/>
                <a:cs typeface="Verdana" panose="020B0604030504040204" pitchFamily="34" charset="0"/>
              </a:rPr>
              <a:pPr algn="l"/>
              <a:t>‹#›</a:t>
            </a:fld>
            <a:endParaRPr lang="en-US" sz="800" b="0" i="0" dirty="0">
              <a:solidFill>
                <a:schemeClr val="bg2"/>
              </a:solidFill>
              <a:latin typeface="Verdana" panose="020B0604030504040204" pitchFamily="34" charset="0"/>
              <a:ea typeface="Verdana" panose="020B0604030504040204" pitchFamily="34" charset="0"/>
              <a:cs typeface="Verdana" panose="020B0604030504040204" pitchFamily="34" charset="0"/>
            </a:endParaRPr>
          </a:p>
        </p:txBody>
      </p:sp>
      <p:sp>
        <p:nvSpPr>
          <p:cNvPr id="4" name="Title 6">
            <a:extLst>
              <a:ext uri="{FF2B5EF4-FFF2-40B4-BE49-F238E27FC236}">
                <a16:creationId xmlns:a16="http://schemas.microsoft.com/office/drawing/2014/main" id="{3D5EE8AF-788A-D9AA-666A-0D2C2C59C875}"/>
              </a:ext>
            </a:extLst>
          </p:cNvPr>
          <p:cNvSpPr>
            <a:spLocks noGrp="1"/>
          </p:cNvSpPr>
          <p:nvPr>
            <p:ph type="title"/>
          </p:nvPr>
        </p:nvSpPr>
        <p:spPr>
          <a:xfrm>
            <a:off x="368799" y="413249"/>
            <a:ext cx="10470812" cy="717585"/>
          </a:xfrm>
          <a:prstGeom prst="rect">
            <a:avLst/>
          </a:prstGeom>
        </p:spPr>
        <p:txBody>
          <a:bodyPr/>
          <a:lstStyle>
            <a:lvl1pPr>
              <a:defRPr sz="3733" b="0" i="0">
                <a:solidFill>
                  <a:schemeClr val="tx2"/>
                </a:solidFill>
                <a:latin typeface="Verdana" panose="020B0604030504040204" pitchFamily="34" charset="0"/>
                <a:ea typeface="Verdana" panose="020B0604030504040204" pitchFamily="34" charset="0"/>
                <a:cs typeface="Verdana" panose="020B0604030504040204" pitchFamily="34" charset="0"/>
              </a:defRPr>
            </a:lvl1pPr>
          </a:lstStyle>
          <a:p>
            <a:r>
              <a:rPr lang="en-US" dirty="0"/>
              <a:t>Click to edit Master title style</a:t>
            </a:r>
          </a:p>
        </p:txBody>
      </p:sp>
    </p:spTree>
    <p:extLst>
      <p:ext uri="{BB962C8B-B14F-4D97-AF65-F5344CB8AC3E}">
        <p14:creationId xmlns:p14="http://schemas.microsoft.com/office/powerpoint/2010/main" val="2966841483"/>
      </p:ext>
    </p:extLst>
  </p:cSld>
  <p:clrMapOvr>
    <a:masterClrMapping/>
  </p:clrMapOvr>
  <mc:AlternateContent xmlns:mc="http://schemas.openxmlformats.org/markup-compatibility/2006" xmlns:p14="http://schemas.microsoft.com/office/powerpoint/2010/main">
    <mc:Choice Requires="p14">
      <p:transition spd="slow" p14:dur="2000" advTm="30000"/>
    </mc:Choice>
    <mc:Fallback xmlns="">
      <p:transition spd="slow" advTm="30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2404534"/>
            <a:ext cx="7766936" cy="1646303"/>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34924127"/>
      </p:ext>
    </p:extLst>
  </p:cSld>
  <p:clrMapOvr>
    <a:masterClrMapping/>
  </p:clrMapOvr>
  <mc:AlternateContent xmlns:mc="http://schemas.openxmlformats.org/markup-compatibility/2006" xmlns:p14="http://schemas.microsoft.com/office/powerpoint/2010/main">
    <mc:Choice Requires="p14">
      <p:transition spd="slow" p14:dur="2000" advTm="30000"/>
    </mc:Choice>
    <mc:Fallback xmlns="">
      <p:transition spd="slow" advTm="30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Comparison with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88DD7-6DAF-436D-B04A-EBCCAA36917C}"/>
              </a:ext>
            </a:extLst>
          </p:cNvPr>
          <p:cNvSpPr>
            <a:spLocks noGrp="1"/>
          </p:cNvSpPr>
          <p:nvPr>
            <p:ph type="title" hasCustomPrompt="1"/>
          </p:nvPr>
        </p:nvSpPr>
        <p:spPr>
          <a:xfrm>
            <a:off x="432000" y="432000"/>
            <a:ext cx="11340000" cy="432000"/>
          </a:xfrm>
          <a:prstGeom prst="rect">
            <a:avLst/>
          </a:prstGeom>
        </p:spPr>
        <p:txBody>
          <a:bodyPr/>
          <a:lstStyle>
            <a:lvl1pPr>
              <a:defRPr>
                <a:solidFill>
                  <a:schemeClr val="tx1">
                    <a:lumMod val="75000"/>
                    <a:lumOff val="25000"/>
                  </a:schemeClr>
                </a:solidFill>
              </a:defRPr>
            </a:lvl1pPr>
          </a:lstStyle>
          <a:p>
            <a:r>
              <a:rPr lang="en-US" noProof="0"/>
              <a:t>Click to edit page title</a:t>
            </a:r>
          </a:p>
        </p:txBody>
      </p:sp>
      <p:sp>
        <p:nvSpPr>
          <p:cNvPr id="9" name="Subtitle 2">
            <a:extLst>
              <a:ext uri="{FF2B5EF4-FFF2-40B4-BE49-F238E27FC236}">
                <a16:creationId xmlns:a16="http://schemas.microsoft.com/office/drawing/2014/main" id="{E4633398-8EC3-417B-BEA6-101D8F224678}"/>
              </a:ext>
            </a:extLst>
          </p:cNvPr>
          <p:cNvSpPr>
            <a:spLocks noGrp="1"/>
          </p:cNvSpPr>
          <p:nvPr>
            <p:ph type="body" sz="quarter" idx="32" hasCustomPrompt="1"/>
          </p:nvPr>
        </p:nvSpPr>
        <p:spPr>
          <a:xfrm>
            <a:off x="431801" y="1008000"/>
            <a:ext cx="11339513" cy="360000"/>
          </a:xfrm>
          <a:prstGeom prst="rect">
            <a:avLst/>
          </a:prstGeom>
        </p:spPr>
        <p:txBody>
          <a:bodyPr/>
          <a:lstStyle>
            <a:lvl1pPr marL="0" indent="0">
              <a:buNone/>
              <a:defRPr/>
            </a:lvl1pPr>
            <a:lvl2pPr marL="266693" indent="0">
              <a:buNone/>
              <a:defRPr/>
            </a:lvl2pPr>
            <a:lvl3pPr marL="542912" indent="0">
              <a:buNone/>
              <a:defRPr/>
            </a:lvl3pPr>
            <a:lvl4pPr marL="809605" indent="0">
              <a:buNone/>
              <a:defRPr/>
            </a:lvl4pPr>
            <a:lvl5pPr marL="1076298" indent="0">
              <a:buNone/>
              <a:defRPr/>
            </a:lvl5pPr>
          </a:lstStyle>
          <a:p>
            <a:pPr lvl="0"/>
            <a:r>
              <a:rPr lang="en-US" noProof="0"/>
              <a:t>Subtitle</a:t>
            </a:r>
          </a:p>
        </p:txBody>
      </p:sp>
      <p:sp>
        <p:nvSpPr>
          <p:cNvPr id="3" name="Comparison Left Placeholder 1">
            <a:extLst>
              <a:ext uri="{FF2B5EF4-FFF2-40B4-BE49-F238E27FC236}">
                <a16:creationId xmlns:a16="http://schemas.microsoft.com/office/drawing/2014/main" id="{9322B50D-6A7D-41C6-BA57-613BC231DF36}"/>
              </a:ext>
            </a:extLst>
          </p:cNvPr>
          <p:cNvSpPr>
            <a:spLocks noGrp="1"/>
          </p:cNvSpPr>
          <p:nvPr>
            <p:ph type="body" idx="1"/>
          </p:nvPr>
        </p:nvSpPr>
        <p:spPr>
          <a:xfrm>
            <a:off x="432000" y="2307689"/>
            <a:ext cx="5472000" cy="360000"/>
          </a:xfrm>
          <a:prstGeom prst="rect">
            <a:avLst/>
          </a:prstGeom>
        </p:spPr>
        <p:txBody>
          <a:bodyPr anchor="t"/>
          <a:lstStyle>
            <a:lvl1pPr marL="0" indent="0">
              <a:buNone/>
              <a:defRPr sz="2400" b="1">
                <a:solidFill>
                  <a:schemeClr val="tx1">
                    <a:lumMod val="75000"/>
                    <a:lumOff val="25000"/>
                  </a:schemeClr>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noProof="0"/>
              <a:t>Edit Master text styles</a:t>
            </a:r>
          </a:p>
        </p:txBody>
      </p:sp>
      <p:sp>
        <p:nvSpPr>
          <p:cNvPr id="4" name="Content Placeholder 2">
            <a:extLst>
              <a:ext uri="{FF2B5EF4-FFF2-40B4-BE49-F238E27FC236}">
                <a16:creationId xmlns:a16="http://schemas.microsoft.com/office/drawing/2014/main" id="{9FD584DA-F775-47B8-A1D7-6556AD5FCBD2}"/>
              </a:ext>
            </a:extLst>
          </p:cNvPr>
          <p:cNvSpPr>
            <a:spLocks noGrp="1"/>
          </p:cNvSpPr>
          <p:nvPr>
            <p:ph sz="half" idx="2"/>
          </p:nvPr>
        </p:nvSpPr>
        <p:spPr>
          <a:xfrm>
            <a:off x="432000" y="2815037"/>
            <a:ext cx="5472000" cy="3376963"/>
          </a:xfrm>
          <a:prstGeom prst="rect">
            <a:avLst/>
          </a:prstGeo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 name="Comparison Left Placeholder 2">
            <a:extLst>
              <a:ext uri="{FF2B5EF4-FFF2-40B4-BE49-F238E27FC236}">
                <a16:creationId xmlns:a16="http://schemas.microsoft.com/office/drawing/2014/main" id="{78A963F8-6F6E-440E-B3B3-DDE13C083A36}"/>
              </a:ext>
            </a:extLst>
          </p:cNvPr>
          <p:cNvSpPr>
            <a:spLocks noGrp="1"/>
          </p:cNvSpPr>
          <p:nvPr>
            <p:ph type="body" sz="quarter" idx="13"/>
          </p:nvPr>
        </p:nvSpPr>
        <p:spPr>
          <a:xfrm>
            <a:off x="6300000" y="2308215"/>
            <a:ext cx="5472000" cy="358775"/>
          </a:xfrm>
          <a:prstGeom prst="rect">
            <a:avLst/>
          </a:prstGeom>
        </p:spPr>
        <p:txBody>
          <a:bodyPr/>
          <a:lstStyle>
            <a:lvl1pPr marL="0" indent="0">
              <a:buNone/>
              <a:defRPr sz="2400" b="1"/>
            </a:lvl1pPr>
          </a:lstStyle>
          <a:p>
            <a:pPr lvl="0"/>
            <a:r>
              <a:rPr lang="en-US" noProof="0"/>
              <a:t>Edit Master text styles</a:t>
            </a:r>
          </a:p>
        </p:txBody>
      </p:sp>
      <p:sp>
        <p:nvSpPr>
          <p:cNvPr id="8" name="Text Placeholder 4">
            <a:extLst>
              <a:ext uri="{FF2B5EF4-FFF2-40B4-BE49-F238E27FC236}">
                <a16:creationId xmlns:a16="http://schemas.microsoft.com/office/drawing/2014/main" id="{DF0A5256-B267-47DA-858A-0F3867CB6139}"/>
              </a:ext>
            </a:extLst>
          </p:cNvPr>
          <p:cNvSpPr>
            <a:spLocks noGrp="1"/>
          </p:cNvSpPr>
          <p:nvPr>
            <p:ph type="body" sz="quarter" idx="12"/>
          </p:nvPr>
        </p:nvSpPr>
        <p:spPr>
          <a:xfrm>
            <a:off x="6299889" y="2812215"/>
            <a:ext cx="5472113" cy="3379036"/>
          </a:xfrm>
          <a:prstGeom prst="rect">
            <a:avLst/>
          </a:prstGeo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Footer Placeholder 4">
            <a:extLst>
              <a:ext uri="{FF2B5EF4-FFF2-40B4-BE49-F238E27FC236}">
                <a16:creationId xmlns:a16="http://schemas.microsoft.com/office/drawing/2014/main" id="{646B8F99-FAB0-4B33-87ED-9FF46D11A907}"/>
              </a:ext>
            </a:extLst>
          </p:cNvPr>
          <p:cNvSpPr>
            <a:spLocks noGrp="1"/>
          </p:cNvSpPr>
          <p:nvPr>
            <p:ph type="ftr" sz="quarter" idx="14"/>
          </p:nvPr>
        </p:nvSpPr>
        <p:spPr>
          <a:xfrm>
            <a:off x="432000" y="6439821"/>
            <a:ext cx="5664000" cy="295063"/>
          </a:xfrm>
          <a:prstGeom prst="rect">
            <a:avLst/>
          </a:prstGeom>
        </p:spPr>
        <p:txBody>
          <a:bodyPr/>
          <a:lstStyle/>
          <a:p>
            <a:r>
              <a:rPr lang="en-US" noProof="0" dirty="0"/>
              <a:t>Add a footer</a:t>
            </a:r>
          </a:p>
        </p:txBody>
      </p:sp>
      <p:sp>
        <p:nvSpPr>
          <p:cNvPr id="6" name="Slide Number Placeholder 5">
            <a:extLst>
              <a:ext uri="{FF2B5EF4-FFF2-40B4-BE49-F238E27FC236}">
                <a16:creationId xmlns:a16="http://schemas.microsoft.com/office/drawing/2014/main" id="{18733E7E-50D2-4F6C-9DF2-CF4C98C4B847}"/>
              </a:ext>
            </a:extLst>
          </p:cNvPr>
          <p:cNvSpPr>
            <a:spLocks noGrp="1"/>
          </p:cNvSpPr>
          <p:nvPr>
            <p:ph type="sldNum" sz="quarter" idx="33"/>
          </p:nvPr>
        </p:nvSpPr>
        <p:spPr>
          <a:xfrm>
            <a:off x="11760000" y="6371351"/>
            <a:ext cx="432000" cy="432000"/>
          </a:xfrm>
          <a:prstGeom prst="rect">
            <a:avLst/>
          </a:prstGeom>
        </p:spPr>
        <p:txBody>
          <a:bodyPr/>
          <a:lstStyle/>
          <a:p>
            <a:fld id="{19B51A1E-902D-48AF-9020-955120F399B6}" type="slidenum">
              <a:rPr lang="en-US" noProof="0" smtClean="0"/>
              <a:pPr/>
              <a:t>‹#›</a:t>
            </a:fld>
            <a:endParaRPr lang="en-US" noProof="0" dirty="0"/>
          </a:p>
        </p:txBody>
      </p:sp>
      <p:sp>
        <p:nvSpPr>
          <p:cNvPr id="10" name="Rectangle 9" descr="Accent block left">
            <a:extLst>
              <a:ext uri="{FF2B5EF4-FFF2-40B4-BE49-F238E27FC236}">
                <a16:creationId xmlns:a16="http://schemas.microsoft.com/office/drawing/2014/main" id="{BBC0CAF5-0DE6-4BEA-824E-124A54A76AC6}"/>
              </a:ext>
              <a:ext uri="{C183D7F6-B498-43B3-948B-1728B52AA6E4}">
                <adec:decorative xmlns:adec="http://schemas.microsoft.com/office/drawing/2017/decorative" val="1"/>
              </a:ext>
            </a:extLst>
          </p:cNvPr>
          <p:cNvSpPr/>
          <p:nvPr userDrawn="1"/>
        </p:nvSpPr>
        <p:spPr>
          <a:xfrm>
            <a:off x="6299889" y="2013289"/>
            <a:ext cx="1984175" cy="1148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1800" noProof="0" dirty="0"/>
          </a:p>
        </p:txBody>
      </p:sp>
    </p:spTree>
    <p:extLst>
      <p:ext uri="{BB962C8B-B14F-4D97-AF65-F5344CB8AC3E}">
        <p14:creationId xmlns:p14="http://schemas.microsoft.com/office/powerpoint/2010/main" val="524986007"/>
      </p:ext>
    </p:extLst>
  </p:cSld>
  <p:clrMapOvr>
    <a:masterClrMapping/>
  </p:clrMapOvr>
  <mc:AlternateContent xmlns:mc="http://schemas.openxmlformats.org/markup-compatibility/2006" xmlns:p14="http://schemas.microsoft.com/office/powerpoint/2010/main">
    <mc:Choice Requires="p14">
      <p:transition spd="slow" p14:dur="2000" advTm="30000"/>
    </mc:Choice>
    <mc:Fallback xmlns="">
      <p:transition spd="slow" advTm="30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bg2"/>
        </a:solid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5F35E44-72CB-4AFA-8DA6-C89EBC957A20}"/>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20615" r="19754"/>
          <a:stretch/>
        </p:blipFill>
        <p:spPr>
          <a:xfrm>
            <a:off x="8582082" y="2501220"/>
            <a:ext cx="2919489" cy="2753952"/>
          </a:xfrm>
          <a:prstGeom prst="rect">
            <a:avLst/>
          </a:prstGeom>
        </p:spPr>
      </p:pic>
      <p:sp>
        <p:nvSpPr>
          <p:cNvPr id="18" name="Rectangle 17">
            <a:extLst>
              <a:ext uri="{FF2B5EF4-FFF2-40B4-BE49-F238E27FC236}">
                <a16:creationId xmlns:a16="http://schemas.microsoft.com/office/drawing/2014/main" id="{92B0A619-F6AA-4053-9D4A-55C4BC7B0046}"/>
              </a:ext>
            </a:extLst>
          </p:cNvPr>
          <p:cNvSpPr/>
          <p:nvPr userDrawn="1"/>
        </p:nvSpPr>
        <p:spPr>
          <a:xfrm>
            <a:off x="2" y="1"/>
            <a:ext cx="12192001" cy="1194093"/>
          </a:xfrm>
          <a:prstGeom prst="rect">
            <a:avLst/>
          </a:prstGeom>
          <a:gradFill flip="none" rotWithShape="1">
            <a:gsLst>
              <a:gs pos="0">
                <a:srgbClr val="55BF8B"/>
              </a:gs>
              <a:gs pos="96000">
                <a:srgbClr val="145E71"/>
              </a:gs>
            </a:gsLst>
            <a:lin ang="12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1" name="Title 1"/>
          <p:cNvSpPr>
            <a:spLocks noGrp="1"/>
          </p:cNvSpPr>
          <p:nvPr userDrawn="1">
            <p:ph type="title"/>
          </p:nvPr>
        </p:nvSpPr>
        <p:spPr>
          <a:xfrm>
            <a:off x="696689" y="12130"/>
            <a:ext cx="11495315" cy="1155779"/>
          </a:xfrm>
          <a:prstGeom prst="rect">
            <a:avLst/>
          </a:prstGeom>
        </p:spPr>
        <p:txBody>
          <a:bodyPr anchor="ctr"/>
          <a:lstStyle>
            <a:lvl1pPr algn="l">
              <a:lnSpc>
                <a:spcPts val="4000"/>
              </a:lnSpc>
              <a:defRPr sz="3733" b="1" baseline="0">
                <a:solidFill>
                  <a:schemeClr val="tx2"/>
                </a:solidFill>
                <a:effectLst/>
                <a:latin typeface="Calibri" pitchFamily="34" charset="0"/>
              </a:defRPr>
            </a:lvl1pPr>
          </a:lstStyle>
          <a:p>
            <a:endParaRPr lang="en-US"/>
          </a:p>
        </p:txBody>
      </p:sp>
      <p:sp>
        <p:nvSpPr>
          <p:cNvPr id="5" name="Subtitle 2"/>
          <p:cNvSpPr>
            <a:spLocks noGrp="1"/>
          </p:cNvSpPr>
          <p:nvPr userDrawn="1">
            <p:ph type="subTitle" idx="1"/>
          </p:nvPr>
        </p:nvSpPr>
        <p:spPr>
          <a:xfrm>
            <a:off x="696687" y="1368341"/>
            <a:ext cx="10156192" cy="457200"/>
          </a:xfrm>
          <a:prstGeom prst="rect">
            <a:avLst/>
          </a:prstGeom>
        </p:spPr>
        <p:txBody>
          <a:bodyPr/>
          <a:lstStyle>
            <a:lvl1pPr marL="0" indent="0" algn="l">
              <a:buNone/>
              <a:defRPr sz="2667" b="1" baseline="0">
                <a:solidFill>
                  <a:srgbClr val="2D2D2D"/>
                </a:solidFill>
                <a:effectLst/>
                <a:latin typeface="Calibri" pitchFamily="34"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16740" y="2520848"/>
            <a:ext cx="10156192" cy="1039317"/>
          </a:xfrm>
          <a:prstGeom prst="rect">
            <a:avLst/>
          </a:prstGeom>
        </p:spPr>
        <p:txBody>
          <a:bodyPr/>
          <a:lstStyle>
            <a:lvl1pPr marL="0" indent="0" algn="l">
              <a:lnSpc>
                <a:spcPts val="2667"/>
              </a:lnSpc>
              <a:buNone/>
              <a:defRPr sz="2400" baseline="0">
                <a:solidFill>
                  <a:srgbClr val="2D2D2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pic>
        <p:nvPicPr>
          <p:cNvPr id="17" name="Picture 16" descr="Logos of the U.S. Department of Health and Human Services and Centers for Disease Control and Prevention" title="LOGOS"/>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17921" y="5706815"/>
            <a:ext cx="1672779" cy="959001"/>
          </a:xfrm>
          <a:prstGeom prst="rect">
            <a:avLst/>
          </a:prstGeom>
        </p:spPr>
      </p:pic>
      <p:sp>
        <p:nvSpPr>
          <p:cNvPr id="4" name="TextBox 3">
            <a:extLst>
              <a:ext uri="{FF2B5EF4-FFF2-40B4-BE49-F238E27FC236}">
                <a16:creationId xmlns:a16="http://schemas.microsoft.com/office/drawing/2014/main" id="{954EDCE1-A912-48DB-9E58-051F8752A375}"/>
              </a:ext>
            </a:extLst>
          </p:cNvPr>
          <p:cNvSpPr txBox="1"/>
          <p:nvPr userDrawn="1"/>
        </p:nvSpPr>
        <p:spPr>
          <a:xfrm>
            <a:off x="6616121" y="6203245"/>
            <a:ext cx="5575883" cy="420564"/>
          </a:xfrm>
          <a:prstGeom prst="rect">
            <a:avLst/>
          </a:prstGeom>
          <a:solidFill>
            <a:srgbClr val="FBAB18"/>
          </a:solidFill>
        </p:spPr>
        <p:txBody>
          <a:bodyPr wrap="square" rtlCol="0">
            <a:spAutoFit/>
          </a:bodyPr>
          <a:lstStyle/>
          <a:p>
            <a:pPr marL="380981" marR="0" lvl="0" indent="0" algn="l" defTabSz="1219140" rtl="0" eaLnBrk="0" fontAlgn="base" latinLnBrk="0" hangingPunct="0">
              <a:lnSpc>
                <a:spcPct val="100000"/>
              </a:lnSpc>
              <a:spcBef>
                <a:spcPct val="0"/>
              </a:spcBef>
              <a:spcAft>
                <a:spcPct val="0"/>
              </a:spcAft>
              <a:buClrTx/>
              <a:buSzTx/>
              <a:buFontTx/>
              <a:buNone/>
              <a:tabLst/>
              <a:defRPr/>
            </a:pPr>
            <a:r>
              <a:rPr lang="en-US" sz="2133" b="1" dirty="0" err="1">
                <a:solidFill>
                  <a:srgbClr val="2D2D2D"/>
                </a:solidFill>
                <a:latin typeface="Calibri" panose="020F0502020204030204" pitchFamily="34" charset="0"/>
                <a:cs typeface="Calibri" panose="020F0502020204030204" pitchFamily="34" charset="0"/>
              </a:rPr>
              <a:t>cdc.gov</a:t>
            </a:r>
            <a:r>
              <a:rPr lang="en-US" sz="2133" b="1" dirty="0">
                <a:solidFill>
                  <a:srgbClr val="2D2D2D"/>
                </a:solidFill>
                <a:latin typeface="Calibri" panose="020F0502020204030204" pitchFamily="34" charset="0"/>
                <a:cs typeface="Calibri" panose="020F0502020204030204" pitchFamily="34" charset="0"/>
              </a:rPr>
              <a:t>/coronavirus</a:t>
            </a:r>
          </a:p>
        </p:txBody>
      </p:sp>
      <p:pic>
        <p:nvPicPr>
          <p:cNvPr id="15" name="Picture 14">
            <a:extLst>
              <a:ext uri="{FF2B5EF4-FFF2-40B4-BE49-F238E27FC236}">
                <a16:creationId xmlns:a16="http://schemas.microsoft.com/office/drawing/2014/main" id="{9F114772-0A48-A14F-8311-7F55A82FBB5C}"/>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96687" y="307130"/>
            <a:ext cx="2860920" cy="589199"/>
          </a:xfrm>
          <a:prstGeom prst="rect">
            <a:avLst/>
          </a:prstGeom>
        </p:spPr>
      </p:pic>
    </p:spTree>
    <p:extLst>
      <p:ext uri="{BB962C8B-B14F-4D97-AF65-F5344CB8AC3E}">
        <p14:creationId xmlns:p14="http://schemas.microsoft.com/office/powerpoint/2010/main" val="716195378"/>
      </p:ext>
    </p:extLst>
  </p:cSld>
  <p:clrMapOvr>
    <a:masterClrMapping/>
  </p:clrMapOvr>
  <mc:AlternateContent xmlns:mc="http://schemas.openxmlformats.org/markup-compatibility/2006" xmlns:p14="http://schemas.microsoft.com/office/powerpoint/2010/main">
    <mc:Choice Requires="p14">
      <p:transition spd="slow" p14:dur="2000" advTm="30000"/>
    </mc:Choice>
    <mc:Fallback xmlns="">
      <p:transition spd="slow" advTm="30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92B0A619-F6AA-4053-9D4A-55C4BC7B0046}"/>
              </a:ext>
            </a:extLst>
          </p:cNvPr>
          <p:cNvSpPr/>
          <p:nvPr userDrawn="1"/>
        </p:nvSpPr>
        <p:spPr>
          <a:xfrm>
            <a:off x="0" y="0"/>
            <a:ext cx="12192000" cy="6858000"/>
          </a:xfrm>
          <a:prstGeom prst="rect">
            <a:avLst/>
          </a:prstGeom>
          <a:gradFill flip="none" rotWithShape="1">
            <a:gsLst>
              <a:gs pos="0">
                <a:srgbClr val="55BF8B"/>
              </a:gs>
              <a:gs pos="96000">
                <a:srgbClr val="145E71"/>
              </a:gs>
            </a:gsLst>
            <a:lin ang="12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1" name="Title 1"/>
          <p:cNvSpPr>
            <a:spLocks noGrp="1"/>
          </p:cNvSpPr>
          <p:nvPr userDrawn="1">
            <p:ph type="title"/>
          </p:nvPr>
        </p:nvSpPr>
        <p:spPr>
          <a:xfrm>
            <a:off x="914401" y="12130"/>
            <a:ext cx="11277600" cy="1155779"/>
          </a:xfrm>
          <a:prstGeom prst="rect">
            <a:avLst/>
          </a:prstGeom>
        </p:spPr>
        <p:txBody>
          <a:bodyPr anchor="ctr"/>
          <a:lstStyle>
            <a:lvl1pPr algn="l">
              <a:lnSpc>
                <a:spcPts val="4000"/>
              </a:lnSpc>
              <a:defRPr sz="3733" b="1" baseline="0">
                <a:solidFill>
                  <a:schemeClr val="tx2"/>
                </a:solidFill>
                <a:effectLst/>
                <a:latin typeface="Calibri" pitchFamily="34" charset="0"/>
              </a:defRPr>
            </a:lvl1pPr>
          </a:lstStyle>
          <a:p>
            <a:endParaRPr lang="en-US"/>
          </a:p>
        </p:txBody>
      </p:sp>
      <p:sp>
        <p:nvSpPr>
          <p:cNvPr id="5" name="Subtitle 2"/>
          <p:cNvSpPr>
            <a:spLocks noGrp="1"/>
          </p:cNvSpPr>
          <p:nvPr userDrawn="1">
            <p:ph type="subTitle" idx="1"/>
          </p:nvPr>
        </p:nvSpPr>
        <p:spPr>
          <a:xfrm>
            <a:off x="914404" y="1415968"/>
            <a:ext cx="9938477" cy="457200"/>
          </a:xfrm>
          <a:prstGeom prst="rect">
            <a:avLst/>
          </a:prstGeom>
        </p:spPr>
        <p:txBody>
          <a:bodyPr/>
          <a:lstStyle>
            <a:lvl1pPr marL="0" indent="0" algn="l">
              <a:buNone/>
              <a:defRPr sz="2667" b="1" baseline="0">
                <a:solidFill>
                  <a:schemeClr val="tx2"/>
                </a:solidFill>
                <a:effectLst/>
                <a:latin typeface="Calibri" pitchFamily="34"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914402" y="2520848"/>
            <a:ext cx="9858531" cy="1039317"/>
          </a:xfrm>
          <a:prstGeom prst="rect">
            <a:avLst/>
          </a:prstGeom>
        </p:spPr>
        <p:txBody>
          <a:bodyPr/>
          <a:lstStyle>
            <a:lvl1pPr marL="0" indent="0" algn="l">
              <a:lnSpc>
                <a:spcPts val="2667"/>
              </a:lnSpc>
              <a:buNone/>
              <a:defRPr sz="2400" baseline="0">
                <a:solidFill>
                  <a:schemeClr val="tx2"/>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pic>
        <p:nvPicPr>
          <p:cNvPr id="17" name="Picture 16" descr="Logos of the U.S. Department of Health and Human Services and Centers for Disease Control and Prevention" title="LOGO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7921" y="5706815"/>
            <a:ext cx="1672779" cy="959001"/>
          </a:xfrm>
          <a:prstGeom prst="rect">
            <a:avLst/>
          </a:prstGeom>
        </p:spPr>
      </p:pic>
    </p:spTree>
    <p:extLst>
      <p:ext uri="{BB962C8B-B14F-4D97-AF65-F5344CB8AC3E}">
        <p14:creationId xmlns:p14="http://schemas.microsoft.com/office/powerpoint/2010/main" val="2010007882"/>
      </p:ext>
    </p:extLst>
  </p:cSld>
  <p:clrMapOvr>
    <a:masterClrMapping/>
  </p:clrMapOvr>
  <mc:AlternateContent xmlns:mc="http://schemas.openxmlformats.org/markup-compatibility/2006" xmlns:p14="http://schemas.microsoft.com/office/powerpoint/2010/main">
    <mc:Choice Requires="p14">
      <p:transition spd="slow" p14:dur="2000" advTm="30000"/>
    </mc:Choice>
    <mc:Fallback xmlns="">
      <p:transition spd="slow" advTm="30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ATA SLIDE">
    <p:bg>
      <p:bgPr>
        <a:solidFill>
          <a:schemeClr val="bg2"/>
        </a:solidFill>
        <a:effectLst/>
      </p:bgPr>
    </p:bg>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8110224" y="6727353"/>
            <a:ext cx="804111" cy="121584"/>
          </a:xfrm>
          <a:prstGeom prst="rect">
            <a:avLst/>
          </a:prstGeom>
          <a:solidFill>
            <a:srgbClr val="B01519"/>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9" name="Rectangle 8"/>
          <p:cNvSpPr>
            <a:spLocks noChangeArrowheads="1"/>
          </p:cNvSpPr>
          <p:nvPr userDrawn="1"/>
        </p:nvSpPr>
        <p:spPr bwMode="auto">
          <a:xfrm>
            <a:off x="8903848" y="6727353"/>
            <a:ext cx="804111" cy="121584"/>
          </a:xfrm>
          <a:prstGeom prst="rect">
            <a:avLst/>
          </a:prstGeom>
          <a:solidFill>
            <a:srgbClr val="FBAB18"/>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10" name="Rectangle 9"/>
          <p:cNvSpPr>
            <a:spLocks noChangeArrowheads="1"/>
          </p:cNvSpPr>
          <p:nvPr userDrawn="1"/>
        </p:nvSpPr>
        <p:spPr bwMode="auto">
          <a:xfrm>
            <a:off x="9707957" y="6727353"/>
            <a:ext cx="804765" cy="121584"/>
          </a:xfrm>
          <a:prstGeom prst="rect">
            <a:avLst/>
          </a:prstGeom>
          <a:solidFill>
            <a:srgbClr val="292B6E"/>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11" name="Rectangle 10"/>
          <p:cNvSpPr>
            <a:spLocks noChangeArrowheads="1"/>
          </p:cNvSpPr>
          <p:nvPr userDrawn="1"/>
        </p:nvSpPr>
        <p:spPr bwMode="auto">
          <a:xfrm>
            <a:off x="10494266" y="6727353"/>
            <a:ext cx="1697737" cy="121584"/>
          </a:xfrm>
          <a:prstGeom prst="rect">
            <a:avLst/>
          </a:prstGeom>
          <a:solidFill>
            <a:srgbClr val="4656A6"/>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12" name="Rectangle 20"/>
          <p:cNvSpPr>
            <a:spLocks noChangeArrowheads="1"/>
          </p:cNvSpPr>
          <p:nvPr userDrawn="1"/>
        </p:nvSpPr>
        <p:spPr bwMode="auto">
          <a:xfrm>
            <a:off x="2" y="6727353"/>
            <a:ext cx="7572332" cy="121584"/>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13" name="Rectangle 12"/>
          <p:cNvSpPr>
            <a:spLocks noChangeArrowheads="1"/>
          </p:cNvSpPr>
          <p:nvPr userDrawn="1"/>
        </p:nvSpPr>
        <p:spPr bwMode="auto">
          <a:xfrm>
            <a:off x="7308079" y="6727353"/>
            <a:ext cx="804111" cy="121584"/>
          </a:xfrm>
          <a:prstGeom prst="rect">
            <a:avLst/>
          </a:prstGeom>
          <a:solidFill>
            <a:srgbClr val="55BF8B"/>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2" name="Title 1"/>
          <p:cNvSpPr>
            <a:spLocks noGrp="1"/>
          </p:cNvSpPr>
          <p:nvPr userDrawn="1">
            <p:ph type="title" hasCustomPrompt="1"/>
          </p:nvPr>
        </p:nvSpPr>
        <p:spPr>
          <a:xfrm>
            <a:off x="609600" y="274642"/>
            <a:ext cx="10972800" cy="919455"/>
          </a:xfrm>
          <a:prstGeom prst="rect">
            <a:avLst/>
          </a:prstGeom>
        </p:spPr>
        <p:txBody>
          <a:bodyPr anchor="b" anchorCtr="0"/>
          <a:lstStyle>
            <a:lvl1pPr algn="l">
              <a:lnSpc>
                <a:spcPts val="4000"/>
              </a:lnSpc>
              <a:defRPr sz="3733" b="1" baseline="0">
                <a:solidFill>
                  <a:srgbClr val="006A71"/>
                </a:solidFill>
                <a:effectLst/>
                <a:latin typeface="Calibri" pitchFamily="34" charset="0"/>
              </a:defRPr>
            </a:lvl1pPr>
          </a:lstStyle>
          <a:p>
            <a:r>
              <a:rPr lang="en-US"/>
              <a:t>Heading</a:t>
            </a:r>
          </a:p>
        </p:txBody>
      </p:sp>
      <p:sp>
        <p:nvSpPr>
          <p:cNvPr id="5" name="Text Placeholder 7"/>
          <p:cNvSpPr>
            <a:spLocks noGrp="1"/>
          </p:cNvSpPr>
          <p:nvPr userDrawn="1">
            <p:ph type="body" sz="quarter" idx="10"/>
          </p:nvPr>
        </p:nvSpPr>
        <p:spPr>
          <a:xfrm>
            <a:off x="609600" y="1545167"/>
            <a:ext cx="10972800" cy="4455584"/>
          </a:xfrm>
        </p:spPr>
        <p:txBody>
          <a:bodyPr/>
          <a:lstStyle>
            <a:lvl1pPr marL="306903" indent="-306903">
              <a:buClr>
                <a:srgbClr val="005DAA"/>
              </a:buClr>
              <a:buFont typeface="Wingdings" panose="05000000000000000000" pitchFamily="2" charset="2"/>
              <a:buChar char="§"/>
              <a:defRPr sz="2667">
                <a:solidFill>
                  <a:srgbClr val="2D2D2D"/>
                </a:solidFill>
              </a:defRPr>
            </a:lvl1pPr>
            <a:lvl2pPr>
              <a:buClr>
                <a:srgbClr val="532E63"/>
              </a:buClr>
              <a:defRPr sz="2667">
                <a:solidFill>
                  <a:srgbClr val="2D2D2D"/>
                </a:solidFill>
              </a:defRPr>
            </a:lvl2pPr>
            <a:lvl3pPr>
              <a:buClr>
                <a:srgbClr val="9A3B26"/>
              </a:buClr>
              <a:defRPr sz="2667">
                <a:solidFill>
                  <a:srgbClr val="2D2D2D"/>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pic>
        <p:nvPicPr>
          <p:cNvPr id="21" name="Picture 20" descr="Logos of the U.S. Department of Health and Human Services and Centers for Disease Control and Prevention" title="LOGOS">
            <a:extLst>
              <a:ext uri="{FF2B5EF4-FFF2-40B4-BE49-F238E27FC236}">
                <a16:creationId xmlns:a16="http://schemas.microsoft.com/office/drawing/2014/main" id="{5EB3B0CC-979E-4460-961A-7E5D5213A07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7921" y="6001465"/>
            <a:ext cx="1158819" cy="664349"/>
          </a:xfrm>
          <a:prstGeom prst="rect">
            <a:avLst/>
          </a:prstGeom>
        </p:spPr>
      </p:pic>
      <p:sp>
        <p:nvSpPr>
          <p:cNvPr id="3" name="TextBox 2">
            <a:extLst>
              <a:ext uri="{FF2B5EF4-FFF2-40B4-BE49-F238E27FC236}">
                <a16:creationId xmlns:a16="http://schemas.microsoft.com/office/drawing/2014/main" id="{835CD501-D0B0-47F8-A8C4-F94868195325}"/>
              </a:ext>
            </a:extLst>
          </p:cNvPr>
          <p:cNvSpPr txBox="1"/>
          <p:nvPr userDrawn="1"/>
        </p:nvSpPr>
        <p:spPr>
          <a:xfrm>
            <a:off x="11619348" y="6358023"/>
            <a:ext cx="572655" cy="338554"/>
          </a:xfrm>
          <a:prstGeom prst="rect">
            <a:avLst/>
          </a:prstGeom>
          <a:noFill/>
        </p:spPr>
        <p:txBody>
          <a:bodyPr wrap="square" rtlCol="0">
            <a:spAutoFit/>
          </a:bodyPr>
          <a:lstStyle/>
          <a:p>
            <a:pPr algn="r"/>
            <a:fld id="{AA7D13F0-7773-45D7-B9D5-1E44196E1A29}" type="slidenum">
              <a:rPr lang="en-US" sz="1600" smtClean="0">
                <a:solidFill>
                  <a:srgbClr val="000000"/>
                </a:solidFill>
                <a:latin typeface="Calibri" panose="020F0502020204030204" pitchFamily="34" charset="0"/>
              </a:rPr>
              <a:pPr algn="r"/>
              <a:t>‹#›</a:t>
            </a:fld>
            <a:endParaRPr lang="en-US" sz="1867">
              <a:solidFill>
                <a:srgbClr val="000000"/>
              </a:solidFill>
              <a:latin typeface="Calibri" panose="020F0502020204030204" pitchFamily="34" charset="0"/>
            </a:endParaRPr>
          </a:p>
        </p:txBody>
      </p:sp>
    </p:spTree>
    <p:extLst>
      <p:ext uri="{BB962C8B-B14F-4D97-AF65-F5344CB8AC3E}">
        <p14:creationId xmlns:p14="http://schemas.microsoft.com/office/powerpoint/2010/main" val="1459594253"/>
      </p:ext>
    </p:extLst>
  </p:cSld>
  <p:clrMapOvr>
    <a:masterClrMapping/>
  </p:clrMapOvr>
  <mc:AlternateContent xmlns:mc="http://schemas.openxmlformats.org/markup-compatibility/2006" xmlns:p14="http://schemas.microsoft.com/office/powerpoint/2010/main">
    <mc:Choice Requires="p14">
      <p:transition spd="slow" p14:dur="2000" advTm="30000"/>
    </mc:Choice>
    <mc:Fallback xmlns="">
      <p:transition spd="slow" advTm="30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DATA SLIDE">
    <p:bg>
      <p:bgPr>
        <a:solidFill>
          <a:schemeClr val="bg2"/>
        </a:solidFill>
        <a:effectLst/>
      </p:bgPr>
    </p:bg>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8110224" y="6727353"/>
            <a:ext cx="804111" cy="121584"/>
          </a:xfrm>
          <a:prstGeom prst="rect">
            <a:avLst/>
          </a:prstGeom>
          <a:solidFill>
            <a:srgbClr val="B01519"/>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9" name="Rectangle 8"/>
          <p:cNvSpPr>
            <a:spLocks noChangeArrowheads="1"/>
          </p:cNvSpPr>
          <p:nvPr userDrawn="1"/>
        </p:nvSpPr>
        <p:spPr bwMode="auto">
          <a:xfrm>
            <a:off x="8903848" y="6727353"/>
            <a:ext cx="804111" cy="121584"/>
          </a:xfrm>
          <a:prstGeom prst="rect">
            <a:avLst/>
          </a:prstGeom>
          <a:solidFill>
            <a:srgbClr val="FBAB18"/>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10" name="Rectangle 9"/>
          <p:cNvSpPr>
            <a:spLocks noChangeArrowheads="1"/>
          </p:cNvSpPr>
          <p:nvPr userDrawn="1"/>
        </p:nvSpPr>
        <p:spPr bwMode="auto">
          <a:xfrm>
            <a:off x="9707957" y="6727353"/>
            <a:ext cx="804765" cy="121584"/>
          </a:xfrm>
          <a:prstGeom prst="rect">
            <a:avLst/>
          </a:prstGeom>
          <a:solidFill>
            <a:srgbClr val="292B6E"/>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11" name="Rectangle 10"/>
          <p:cNvSpPr>
            <a:spLocks noChangeArrowheads="1"/>
          </p:cNvSpPr>
          <p:nvPr userDrawn="1"/>
        </p:nvSpPr>
        <p:spPr bwMode="auto">
          <a:xfrm>
            <a:off x="10494266" y="6727353"/>
            <a:ext cx="1697737" cy="121584"/>
          </a:xfrm>
          <a:prstGeom prst="rect">
            <a:avLst/>
          </a:prstGeom>
          <a:solidFill>
            <a:srgbClr val="4656A6"/>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12" name="Rectangle 20"/>
          <p:cNvSpPr>
            <a:spLocks noChangeArrowheads="1"/>
          </p:cNvSpPr>
          <p:nvPr userDrawn="1"/>
        </p:nvSpPr>
        <p:spPr bwMode="auto">
          <a:xfrm>
            <a:off x="2" y="6727353"/>
            <a:ext cx="7572332" cy="121584"/>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13" name="Rectangle 12"/>
          <p:cNvSpPr>
            <a:spLocks noChangeArrowheads="1"/>
          </p:cNvSpPr>
          <p:nvPr userDrawn="1"/>
        </p:nvSpPr>
        <p:spPr bwMode="auto">
          <a:xfrm>
            <a:off x="7308079" y="6727353"/>
            <a:ext cx="804111" cy="121584"/>
          </a:xfrm>
          <a:prstGeom prst="rect">
            <a:avLst/>
          </a:prstGeom>
          <a:solidFill>
            <a:srgbClr val="55BF8B"/>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2" name="Title 1"/>
          <p:cNvSpPr>
            <a:spLocks noGrp="1"/>
          </p:cNvSpPr>
          <p:nvPr userDrawn="1">
            <p:ph type="title" hasCustomPrompt="1"/>
          </p:nvPr>
        </p:nvSpPr>
        <p:spPr>
          <a:xfrm>
            <a:off x="609600" y="274642"/>
            <a:ext cx="10972800" cy="919455"/>
          </a:xfrm>
          <a:prstGeom prst="rect">
            <a:avLst/>
          </a:prstGeom>
        </p:spPr>
        <p:txBody>
          <a:bodyPr anchor="b" anchorCtr="0"/>
          <a:lstStyle>
            <a:lvl1pPr algn="l">
              <a:lnSpc>
                <a:spcPts val="4000"/>
              </a:lnSpc>
              <a:defRPr sz="3733" b="1" baseline="0">
                <a:solidFill>
                  <a:srgbClr val="006A71"/>
                </a:solidFill>
                <a:effectLst/>
                <a:latin typeface="Calibri" pitchFamily="34" charset="0"/>
              </a:defRPr>
            </a:lvl1pPr>
          </a:lstStyle>
          <a:p>
            <a:r>
              <a:rPr lang="en-US"/>
              <a:t>Heading</a:t>
            </a:r>
          </a:p>
        </p:txBody>
      </p:sp>
      <p:sp>
        <p:nvSpPr>
          <p:cNvPr id="5" name="Text Placeholder 7"/>
          <p:cNvSpPr>
            <a:spLocks noGrp="1"/>
          </p:cNvSpPr>
          <p:nvPr userDrawn="1">
            <p:ph type="body" sz="quarter" idx="10"/>
          </p:nvPr>
        </p:nvSpPr>
        <p:spPr>
          <a:xfrm>
            <a:off x="609600" y="1545167"/>
            <a:ext cx="10972800" cy="4455584"/>
          </a:xfrm>
        </p:spPr>
        <p:txBody>
          <a:bodyPr/>
          <a:lstStyle>
            <a:lvl1pPr marL="306903" indent="-306903">
              <a:buClr>
                <a:srgbClr val="005DAA"/>
              </a:buClr>
              <a:buFont typeface="Wingdings" panose="05000000000000000000" pitchFamily="2" charset="2"/>
              <a:buChar char="§"/>
              <a:defRPr sz="2667">
                <a:solidFill>
                  <a:srgbClr val="2D2D2D"/>
                </a:solidFill>
              </a:defRPr>
            </a:lvl1pPr>
            <a:lvl2pPr>
              <a:buClr>
                <a:srgbClr val="532E63"/>
              </a:buClr>
              <a:defRPr sz="2667">
                <a:solidFill>
                  <a:srgbClr val="2D2D2D"/>
                </a:solidFill>
              </a:defRPr>
            </a:lvl2pPr>
            <a:lvl3pPr>
              <a:buClr>
                <a:srgbClr val="9A3B26"/>
              </a:buClr>
              <a:defRPr sz="2667">
                <a:solidFill>
                  <a:srgbClr val="2D2D2D"/>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350748439"/>
      </p:ext>
    </p:extLst>
  </p:cSld>
  <p:clrMapOvr>
    <a:masterClrMapping/>
  </p:clrMapOvr>
  <mc:AlternateContent xmlns:mc="http://schemas.openxmlformats.org/markup-compatibility/2006" xmlns:p14="http://schemas.microsoft.com/office/powerpoint/2010/main">
    <mc:Choice Requires="p14">
      <p:transition spd="slow" p14:dur="2000" advTm="30000"/>
    </mc:Choice>
    <mc:Fallback xmlns="">
      <p:transition spd="slow" advTm="30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ATA SLIDE 2 column">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6A71"/>
                </a:solidFill>
                <a:effectLst/>
                <a:latin typeface="Calibri" pitchFamily="34" charset="0"/>
              </a:defRPr>
            </a:lvl1pPr>
          </a:lstStyle>
          <a:p>
            <a:endParaRPr lang="en-US"/>
          </a:p>
        </p:txBody>
      </p:sp>
      <p:sp>
        <p:nvSpPr>
          <p:cNvPr id="3" name="Content Placeholder 2"/>
          <p:cNvSpPr>
            <a:spLocks noGrp="1"/>
          </p:cNvSpPr>
          <p:nvPr>
            <p:ph idx="1"/>
          </p:nvPr>
        </p:nvSpPr>
        <p:spPr>
          <a:xfrm>
            <a:off x="609602" y="1600201"/>
            <a:ext cx="5172892" cy="4191000"/>
          </a:xfrm>
          <a:prstGeom prst="rect">
            <a:avLst/>
          </a:prstGeom>
        </p:spPr>
        <p:txBody>
          <a:bodyPr/>
          <a:lstStyle>
            <a:lvl1pPr marL="457178" indent="-457178">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50" indent="-380981">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6409510" y="1600201"/>
            <a:ext cx="5172892" cy="4191000"/>
          </a:xfrm>
          <a:prstGeom prst="rect">
            <a:avLst/>
          </a:prstGeom>
        </p:spPr>
        <p:txBody>
          <a:bodyPr/>
          <a:lstStyle>
            <a:lvl1pPr marL="457178" indent="-457178">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50" indent="-380981">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5" name="Rectangle 14">
            <a:extLst>
              <a:ext uri="{FF2B5EF4-FFF2-40B4-BE49-F238E27FC236}">
                <a16:creationId xmlns:a16="http://schemas.microsoft.com/office/drawing/2014/main" id="{9416945D-7463-43F9-B460-2CF43DA20039}"/>
              </a:ext>
            </a:extLst>
          </p:cNvPr>
          <p:cNvSpPr>
            <a:spLocks noChangeArrowheads="1"/>
          </p:cNvSpPr>
          <p:nvPr userDrawn="1"/>
        </p:nvSpPr>
        <p:spPr bwMode="auto">
          <a:xfrm>
            <a:off x="8110224" y="6727353"/>
            <a:ext cx="804111" cy="121584"/>
          </a:xfrm>
          <a:prstGeom prst="rect">
            <a:avLst/>
          </a:prstGeom>
          <a:solidFill>
            <a:srgbClr val="B01519"/>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16" name="Rectangle 15">
            <a:extLst>
              <a:ext uri="{FF2B5EF4-FFF2-40B4-BE49-F238E27FC236}">
                <a16:creationId xmlns:a16="http://schemas.microsoft.com/office/drawing/2014/main" id="{18D9C951-7795-4013-A98F-41CA15626AB5}"/>
              </a:ext>
            </a:extLst>
          </p:cNvPr>
          <p:cNvSpPr>
            <a:spLocks noChangeArrowheads="1"/>
          </p:cNvSpPr>
          <p:nvPr userDrawn="1"/>
        </p:nvSpPr>
        <p:spPr bwMode="auto">
          <a:xfrm>
            <a:off x="8903848" y="6727353"/>
            <a:ext cx="804111" cy="121584"/>
          </a:xfrm>
          <a:prstGeom prst="rect">
            <a:avLst/>
          </a:prstGeom>
          <a:solidFill>
            <a:srgbClr val="FBAB18"/>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17" name="Rectangle 16">
            <a:extLst>
              <a:ext uri="{FF2B5EF4-FFF2-40B4-BE49-F238E27FC236}">
                <a16:creationId xmlns:a16="http://schemas.microsoft.com/office/drawing/2014/main" id="{0E138E91-A144-4218-9895-5E4D3582ADFB}"/>
              </a:ext>
            </a:extLst>
          </p:cNvPr>
          <p:cNvSpPr>
            <a:spLocks noChangeArrowheads="1"/>
          </p:cNvSpPr>
          <p:nvPr userDrawn="1"/>
        </p:nvSpPr>
        <p:spPr bwMode="auto">
          <a:xfrm>
            <a:off x="9707957" y="6727353"/>
            <a:ext cx="804765" cy="121584"/>
          </a:xfrm>
          <a:prstGeom prst="rect">
            <a:avLst/>
          </a:prstGeom>
          <a:solidFill>
            <a:srgbClr val="292B6E"/>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18" name="Rectangle 17">
            <a:extLst>
              <a:ext uri="{FF2B5EF4-FFF2-40B4-BE49-F238E27FC236}">
                <a16:creationId xmlns:a16="http://schemas.microsoft.com/office/drawing/2014/main" id="{EEF4E6B6-BDAE-40A5-9E22-D7B6320CBA11}"/>
              </a:ext>
            </a:extLst>
          </p:cNvPr>
          <p:cNvSpPr>
            <a:spLocks noChangeArrowheads="1"/>
          </p:cNvSpPr>
          <p:nvPr userDrawn="1"/>
        </p:nvSpPr>
        <p:spPr bwMode="auto">
          <a:xfrm>
            <a:off x="10494266" y="6727353"/>
            <a:ext cx="1697737" cy="121584"/>
          </a:xfrm>
          <a:prstGeom prst="rect">
            <a:avLst/>
          </a:prstGeom>
          <a:solidFill>
            <a:srgbClr val="4656A6"/>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19" name="Rectangle 20">
            <a:extLst>
              <a:ext uri="{FF2B5EF4-FFF2-40B4-BE49-F238E27FC236}">
                <a16:creationId xmlns:a16="http://schemas.microsoft.com/office/drawing/2014/main" id="{E71CFAF4-5909-4817-B92D-CE4D29DFF703}"/>
              </a:ext>
            </a:extLst>
          </p:cNvPr>
          <p:cNvSpPr>
            <a:spLocks noChangeArrowheads="1"/>
          </p:cNvSpPr>
          <p:nvPr userDrawn="1"/>
        </p:nvSpPr>
        <p:spPr bwMode="auto">
          <a:xfrm>
            <a:off x="2" y="6727353"/>
            <a:ext cx="7572332" cy="121584"/>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20" name="Rectangle 19">
            <a:extLst>
              <a:ext uri="{FF2B5EF4-FFF2-40B4-BE49-F238E27FC236}">
                <a16:creationId xmlns:a16="http://schemas.microsoft.com/office/drawing/2014/main" id="{40E6DC0A-1388-4428-BA38-59223C425A40}"/>
              </a:ext>
            </a:extLst>
          </p:cNvPr>
          <p:cNvSpPr>
            <a:spLocks noChangeArrowheads="1"/>
          </p:cNvSpPr>
          <p:nvPr userDrawn="1"/>
        </p:nvSpPr>
        <p:spPr bwMode="auto">
          <a:xfrm>
            <a:off x="7308079" y="6727353"/>
            <a:ext cx="804111" cy="121584"/>
          </a:xfrm>
          <a:prstGeom prst="rect">
            <a:avLst/>
          </a:prstGeom>
          <a:solidFill>
            <a:srgbClr val="55BF8B"/>
          </a:solidFill>
          <a:ln>
            <a:noFill/>
          </a:ln>
        </p:spPr>
        <p:txBody>
          <a:bodyPr vert="horz" wrap="square" lIns="81280" tIns="40640" rIns="81280" bIns="40640" numCol="1" anchor="t" anchorCtr="0" compatLnSpc="1">
            <a:prstTxWarp prst="textNoShape">
              <a:avLst/>
            </a:prstTxWarp>
          </a:bodyPr>
          <a:lstStyle/>
          <a:p>
            <a:endParaRPr lang="en-US" sz="2223"/>
          </a:p>
        </p:txBody>
      </p:sp>
      <p:pic>
        <p:nvPicPr>
          <p:cNvPr id="21" name="Picture 20" descr="Logos of the U.S. Department of Health and Human Services and Centers for Disease Control and Prevention" title="LOGOS">
            <a:extLst>
              <a:ext uri="{FF2B5EF4-FFF2-40B4-BE49-F238E27FC236}">
                <a16:creationId xmlns:a16="http://schemas.microsoft.com/office/drawing/2014/main" id="{84213D48-D055-4EE8-9726-533AB8E26AA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7921" y="5706815"/>
            <a:ext cx="1672779" cy="959001"/>
          </a:xfrm>
          <a:prstGeom prst="rect">
            <a:avLst/>
          </a:prstGeom>
        </p:spPr>
      </p:pic>
    </p:spTree>
    <p:extLst>
      <p:ext uri="{BB962C8B-B14F-4D97-AF65-F5344CB8AC3E}">
        <p14:creationId xmlns:p14="http://schemas.microsoft.com/office/powerpoint/2010/main" val="1940740314"/>
      </p:ext>
    </p:extLst>
  </p:cSld>
  <p:clrMapOvr>
    <a:masterClrMapping/>
  </p:clrMapOvr>
  <mc:AlternateContent xmlns:mc="http://schemas.openxmlformats.org/markup-compatibility/2006" xmlns:p14="http://schemas.microsoft.com/office/powerpoint/2010/main">
    <mc:Choice Requires="p14">
      <p:transition spd="slow" p14:dur="2000" advTm="30000"/>
    </mc:Choice>
    <mc:Fallback xmlns="">
      <p:transition spd="slow" advTm="30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DATA SLIDE 2 column">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6A71"/>
                </a:solidFill>
                <a:effectLst/>
                <a:latin typeface="Calibri" pitchFamily="34" charset="0"/>
              </a:defRPr>
            </a:lvl1pPr>
          </a:lstStyle>
          <a:p>
            <a:endParaRPr lang="en-US"/>
          </a:p>
        </p:txBody>
      </p:sp>
      <p:sp>
        <p:nvSpPr>
          <p:cNvPr id="3" name="Content Placeholder 2"/>
          <p:cNvSpPr>
            <a:spLocks noGrp="1"/>
          </p:cNvSpPr>
          <p:nvPr>
            <p:ph idx="1"/>
          </p:nvPr>
        </p:nvSpPr>
        <p:spPr>
          <a:xfrm>
            <a:off x="609602" y="1600201"/>
            <a:ext cx="5172892" cy="4191000"/>
          </a:xfrm>
          <a:prstGeom prst="rect">
            <a:avLst/>
          </a:prstGeom>
        </p:spPr>
        <p:txBody>
          <a:bodyPr/>
          <a:lstStyle>
            <a:lvl1pPr marL="457178" indent="-457178">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50" indent="-380981">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6409510" y="1600201"/>
            <a:ext cx="5172892" cy="4191000"/>
          </a:xfrm>
          <a:prstGeom prst="rect">
            <a:avLst/>
          </a:prstGeom>
        </p:spPr>
        <p:txBody>
          <a:bodyPr/>
          <a:lstStyle>
            <a:lvl1pPr marL="457178" indent="-457178">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50" indent="-380981">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5" name="Rectangle 14">
            <a:extLst>
              <a:ext uri="{FF2B5EF4-FFF2-40B4-BE49-F238E27FC236}">
                <a16:creationId xmlns:a16="http://schemas.microsoft.com/office/drawing/2014/main" id="{9416945D-7463-43F9-B460-2CF43DA20039}"/>
              </a:ext>
            </a:extLst>
          </p:cNvPr>
          <p:cNvSpPr>
            <a:spLocks noChangeArrowheads="1"/>
          </p:cNvSpPr>
          <p:nvPr userDrawn="1"/>
        </p:nvSpPr>
        <p:spPr bwMode="auto">
          <a:xfrm>
            <a:off x="8110224" y="6727353"/>
            <a:ext cx="804111" cy="121584"/>
          </a:xfrm>
          <a:prstGeom prst="rect">
            <a:avLst/>
          </a:prstGeom>
          <a:solidFill>
            <a:srgbClr val="B01519"/>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16" name="Rectangle 15">
            <a:extLst>
              <a:ext uri="{FF2B5EF4-FFF2-40B4-BE49-F238E27FC236}">
                <a16:creationId xmlns:a16="http://schemas.microsoft.com/office/drawing/2014/main" id="{18D9C951-7795-4013-A98F-41CA15626AB5}"/>
              </a:ext>
            </a:extLst>
          </p:cNvPr>
          <p:cNvSpPr>
            <a:spLocks noChangeArrowheads="1"/>
          </p:cNvSpPr>
          <p:nvPr userDrawn="1"/>
        </p:nvSpPr>
        <p:spPr bwMode="auto">
          <a:xfrm>
            <a:off x="8903848" y="6727353"/>
            <a:ext cx="804111" cy="121584"/>
          </a:xfrm>
          <a:prstGeom prst="rect">
            <a:avLst/>
          </a:prstGeom>
          <a:solidFill>
            <a:srgbClr val="FBAB18"/>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17" name="Rectangle 16">
            <a:extLst>
              <a:ext uri="{FF2B5EF4-FFF2-40B4-BE49-F238E27FC236}">
                <a16:creationId xmlns:a16="http://schemas.microsoft.com/office/drawing/2014/main" id="{0E138E91-A144-4218-9895-5E4D3582ADFB}"/>
              </a:ext>
            </a:extLst>
          </p:cNvPr>
          <p:cNvSpPr>
            <a:spLocks noChangeArrowheads="1"/>
          </p:cNvSpPr>
          <p:nvPr userDrawn="1"/>
        </p:nvSpPr>
        <p:spPr bwMode="auto">
          <a:xfrm>
            <a:off x="9707957" y="6727353"/>
            <a:ext cx="804765" cy="121584"/>
          </a:xfrm>
          <a:prstGeom prst="rect">
            <a:avLst/>
          </a:prstGeom>
          <a:solidFill>
            <a:srgbClr val="292B6E"/>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18" name="Rectangle 17">
            <a:extLst>
              <a:ext uri="{FF2B5EF4-FFF2-40B4-BE49-F238E27FC236}">
                <a16:creationId xmlns:a16="http://schemas.microsoft.com/office/drawing/2014/main" id="{EEF4E6B6-BDAE-40A5-9E22-D7B6320CBA11}"/>
              </a:ext>
            </a:extLst>
          </p:cNvPr>
          <p:cNvSpPr>
            <a:spLocks noChangeArrowheads="1"/>
          </p:cNvSpPr>
          <p:nvPr userDrawn="1"/>
        </p:nvSpPr>
        <p:spPr bwMode="auto">
          <a:xfrm>
            <a:off x="10494266" y="6727353"/>
            <a:ext cx="1697737" cy="121584"/>
          </a:xfrm>
          <a:prstGeom prst="rect">
            <a:avLst/>
          </a:prstGeom>
          <a:solidFill>
            <a:srgbClr val="4656A6"/>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19" name="Rectangle 20">
            <a:extLst>
              <a:ext uri="{FF2B5EF4-FFF2-40B4-BE49-F238E27FC236}">
                <a16:creationId xmlns:a16="http://schemas.microsoft.com/office/drawing/2014/main" id="{E71CFAF4-5909-4817-B92D-CE4D29DFF703}"/>
              </a:ext>
            </a:extLst>
          </p:cNvPr>
          <p:cNvSpPr>
            <a:spLocks noChangeArrowheads="1"/>
          </p:cNvSpPr>
          <p:nvPr userDrawn="1"/>
        </p:nvSpPr>
        <p:spPr bwMode="auto">
          <a:xfrm>
            <a:off x="2" y="6727353"/>
            <a:ext cx="7572332" cy="121584"/>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20" name="Rectangle 19">
            <a:extLst>
              <a:ext uri="{FF2B5EF4-FFF2-40B4-BE49-F238E27FC236}">
                <a16:creationId xmlns:a16="http://schemas.microsoft.com/office/drawing/2014/main" id="{40E6DC0A-1388-4428-BA38-59223C425A40}"/>
              </a:ext>
            </a:extLst>
          </p:cNvPr>
          <p:cNvSpPr>
            <a:spLocks noChangeArrowheads="1"/>
          </p:cNvSpPr>
          <p:nvPr userDrawn="1"/>
        </p:nvSpPr>
        <p:spPr bwMode="auto">
          <a:xfrm>
            <a:off x="7308079" y="6727353"/>
            <a:ext cx="804111" cy="121584"/>
          </a:xfrm>
          <a:prstGeom prst="rect">
            <a:avLst/>
          </a:prstGeom>
          <a:solidFill>
            <a:srgbClr val="55BF8B"/>
          </a:solidFill>
          <a:ln>
            <a:noFill/>
          </a:ln>
        </p:spPr>
        <p:txBody>
          <a:bodyPr vert="horz" wrap="square" lIns="81280" tIns="40640" rIns="81280" bIns="40640" numCol="1" anchor="t" anchorCtr="0" compatLnSpc="1">
            <a:prstTxWarp prst="textNoShape">
              <a:avLst/>
            </a:prstTxWarp>
          </a:bodyPr>
          <a:lstStyle/>
          <a:p>
            <a:endParaRPr lang="en-US" sz="2223"/>
          </a:p>
        </p:txBody>
      </p:sp>
    </p:spTree>
    <p:extLst>
      <p:ext uri="{BB962C8B-B14F-4D97-AF65-F5344CB8AC3E}">
        <p14:creationId xmlns:p14="http://schemas.microsoft.com/office/powerpoint/2010/main" val="1115553020"/>
      </p:ext>
    </p:extLst>
  </p:cSld>
  <p:clrMapOvr>
    <a:masterClrMapping/>
  </p:clrMapOvr>
  <mc:AlternateContent xmlns:mc="http://schemas.openxmlformats.org/markup-compatibility/2006" xmlns:p14="http://schemas.microsoft.com/office/powerpoint/2010/main">
    <mc:Choice Requires="p14">
      <p:transition spd="slow" p14:dur="2000" advTm="30000"/>
    </mc:Choice>
    <mc:Fallback xmlns="">
      <p:transition spd="slow" advTm="3000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006A7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9486" y="3255153"/>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239484" y="4688984"/>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endParaRPr lang="en-US"/>
          </a:p>
        </p:txBody>
      </p:sp>
    </p:spTree>
    <p:extLst>
      <p:ext uri="{BB962C8B-B14F-4D97-AF65-F5344CB8AC3E}">
        <p14:creationId xmlns:p14="http://schemas.microsoft.com/office/powerpoint/2010/main" val="3522629817"/>
      </p:ext>
    </p:extLst>
  </p:cSld>
  <p:clrMapOvr>
    <a:masterClrMapping/>
  </p:clrMapOvr>
  <mc:AlternateContent xmlns:mc="http://schemas.openxmlformats.org/markup-compatibility/2006" xmlns:p14="http://schemas.microsoft.com/office/powerpoint/2010/main">
    <mc:Choice Requires="p14">
      <p:transition spd="slow" p14:dur="2000" advTm="30000"/>
    </mc:Choice>
    <mc:Fallback xmlns="">
      <p:transition spd="slow" advTm="3000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color_background">
    <p:bg>
      <p:bgPr>
        <a:solidFill>
          <a:srgbClr val="006A71"/>
        </a:solidFill>
        <a:effectLst/>
      </p:bgPr>
    </p:bg>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D1EDB832-85DB-47C2-990D-C76F1161C25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769425" y="674917"/>
            <a:ext cx="5979136" cy="5795163"/>
          </a:xfrm>
          <a:prstGeom prst="rect">
            <a:avLst/>
          </a:prstGeom>
        </p:spPr>
      </p:pic>
      <p:sp>
        <p:nvSpPr>
          <p:cNvPr id="2" name="Title 1"/>
          <p:cNvSpPr>
            <a:spLocks noGrp="1"/>
          </p:cNvSpPr>
          <p:nvPr>
            <p:ph type="title"/>
          </p:nvPr>
        </p:nvSpPr>
        <p:spPr>
          <a:xfrm>
            <a:off x="239486" y="3255153"/>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239484" y="4688984"/>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endParaRPr lang="en-US"/>
          </a:p>
        </p:txBody>
      </p:sp>
      <p:pic>
        <p:nvPicPr>
          <p:cNvPr id="4" name="Picture 3" descr="Logos of the U.S. Department of Health and Human Services and Centers for Disease Control and Prevention" title="LOGOS">
            <a:extLst>
              <a:ext uri="{FF2B5EF4-FFF2-40B4-BE49-F238E27FC236}">
                <a16:creationId xmlns:a16="http://schemas.microsoft.com/office/drawing/2014/main" id="{1338F5EA-D0AF-428F-B372-DAC2A9B1C51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89641" y="5706815"/>
            <a:ext cx="1672779" cy="959001"/>
          </a:xfrm>
          <a:prstGeom prst="rect">
            <a:avLst/>
          </a:prstGeom>
        </p:spPr>
      </p:pic>
    </p:spTree>
    <p:extLst>
      <p:ext uri="{BB962C8B-B14F-4D97-AF65-F5344CB8AC3E}">
        <p14:creationId xmlns:p14="http://schemas.microsoft.com/office/powerpoint/2010/main" val="4177864806"/>
      </p:ext>
    </p:extLst>
  </p:cSld>
  <p:clrMapOvr>
    <a:masterClrMapping/>
  </p:clrMapOvr>
  <mc:AlternateContent xmlns:mc="http://schemas.openxmlformats.org/markup-compatibility/2006" xmlns:p14="http://schemas.microsoft.com/office/powerpoint/2010/main">
    <mc:Choice Requires="p14">
      <p:transition spd="slow" p14:dur="2000" advTm="30000"/>
    </mc:Choice>
    <mc:Fallback xmlns="">
      <p:transition spd="slow" advTm="3000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LOSING">
    <p:bg>
      <p:bgPr>
        <a:solidFill>
          <a:schemeClr val="bg2"/>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2608" y="5668742"/>
            <a:ext cx="12192000" cy="1177559"/>
          </a:xfrm>
          <a:prstGeom prst="rect">
            <a:avLst/>
          </a:prstGeom>
        </p:spPr>
      </p:pic>
      <p:sp>
        <p:nvSpPr>
          <p:cNvPr id="3" name="TextBox 2"/>
          <p:cNvSpPr txBox="1"/>
          <p:nvPr userDrawn="1"/>
        </p:nvSpPr>
        <p:spPr>
          <a:xfrm>
            <a:off x="169627" y="3662434"/>
            <a:ext cx="8852455" cy="1815882"/>
          </a:xfrm>
          <a:prstGeom prst="rect">
            <a:avLst/>
          </a:prstGeom>
          <a:noFill/>
        </p:spPr>
        <p:txBody>
          <a:bodyPr wrap="square" rtlCol="0">
            <a:spAutoFit/>
          </a:bodyPr>
          <a:lstStyle/>
          <a:p>
            <a:r>
              <a:rPr lang="en-US" sz="1600">
                <a:solidFill>
                  <a:srgbClr val="2D2D2D"/>
                </a:solidFill>
                <a:latin typeface="Calibri" panose="020F0502020204030204" pitchFamily="34" charset="0"/>
              </a:rPr>
              <a:t>For more information, contact CDC</a:t>
            </a:r>
            <a:br>
              <a:rPr lang="en-US" sz="1600">
                <a:solidFill>
                  <a:srgbClr val="2D2D2D"/>
                </a:solidFill>
                <a:latin typeface="Calibri" panose="020F0502020204030204" pitchFamily="34" charset="0"/>
              </a:rPr>
            </a:br>
            <a:r>
              <a:rPr lang="en-US" sz="1600">
                <a:solidFill>
                  <a:srgbClr val="2D2D2D"/>
                </a:solidFill>
                <a:latin typeface="Calibri" panose="020F0502020204030204" pitchFamily="34" charset="0"/>
              </a:rPr>
              <a:t>1-800-CDC-INFO (232-4636)</a:t>
            </a:r>
            <a:br>
              <a:rPr lang="en-US" sz="1600">
                <a:solidFill>
                  <a:srgbClr val="2D2D2D"/>
                </a:solidFill>
                <a:latin typeface="Calibri" panose="020F0502020204030204" pitchFamily="34" charset="0"/>
              </a:rPr>
            </a:br>
            <a:r>
              <a:rPr lang="en-US" sz="1600">
                <a:solidFill>
                  <a:srgbClr val="2D2D2D"/>
                </a:solidFill>
                <a:latin typeface="Calibri" panose="020F0502020204030204" pitchFamily="34" charset="0"/>
              </a:rPr>
              <a:t>TTY:  1-888-232-6348    www.cdc.gov</a:t>
            </a:r>
            <a:br>
              <a:rPr lang="en-US" sz="1600">
                <a:solidFill>
                  <a:srgbClr val="2D2D2D"/>
                </a:solidFill>
                <a:latin typeface="Calibri" panose="020F0502020204030204" pitchFamily="34" charset="0"/>
              </a:rPr>
            </a:br>
            <a:br>
              <a:rPr lang="en-US" sz="1600">
                <a:solidFill>
                  <a:srgbClr val="2D2D2D"/>
                </a:solidFill>
                <a:latin typeface="Calibri" panose="020F0502020204030204" pitchFamily="34" charset="0"/>
              </a:rPr>
            </a:br>
            <a:br>
              <a:rPr lang="en-US" sz="1600">
                <a:solidFill>
                  <a:srgbClr val="2D2D2D"/>
                </a:solidFill>
                <a:latin typeface="Calibri" panose="020F0502020204030204" pitchFamily="34" charset="0"/>
              </a:rPr>
            </a:br>
            <a:r>
              <a:rPr lang="en-US" sz="1600">
                <a:solidFill>
                  <a:srgbClr val="2D2D2D"/>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pic>
        <p:nvPicPr>
          <p:cNvPr id="4" name="Picture 3" descr="Logos of the U.S. Department of Health and Human Services and the Centers for Disease Control and Prevention." title="Logos"/>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5662473"/>
            <a:ext cx="12192000" cy="1183824"/>
          </a:xfrm>
          <a:prstGeom prst="rect">
            <a:avLst/>
          </a:prstGeom>
        </p:spPr>
      </p:pic>
      <p:grpSp>
        <p:nvGrpSpPr>
          <p:cNvPr id="2" name="Group 1"/>
          <p:cNvGrpSpPr/>
          <p:nvPr userDrawn="1"/>
        </p:nvGrpSpPr>
        <p:grpSpPr>
          <a:xfrm>
            <a:off x="0" y="5662473"/>
            <a:ext cx="12192000" cy="1183824"/>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a:p>
          </p:txBody>
        </p:sp>
      </p:grpSp>
      <p:pic>
        <p:nvPicPr>
          <p:cNvPr id="16" name="Picture 15" descr="Logos of the U.S. Department of Health and Human Services and Centers for Disease Control and Prevention" title="LOGOS"/>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400437" y="5786590"/>
            <a:ext cx="1672779" cy="959001"/>
          </a:xfrm>
          <a:prstGeom prst="rect">
            <a:avLst/>
          </a:prstGeom>
        </p:spPr>
      </p:pic>
      <p:pic>
        <p:nvPicPr>
          <p:cNvPr id="18" name="Picture 17">
            <a:extLst>
              <a:ext uri="{FF2B5EF4-FFF2-40B4-BE49-F238E27FC236}">
                <a16:creationId xmlns:a16="http://schemas.microsoft.com/office/drawing/2014/main" id="{708E3E0E-8007-4E08-9AE4-D29BCAE7C56D}"/>
              </a:ext>
            </a:extLst>
          </p:cNvPr>
          <p:cNvPicPr>
            <a:picLocks noChangeAspect="1"/>
          </p:cNvPicPr>
          <p:nvPr userDrawn="1"/>
        </p:nvPicPr>
        <p:blipFill rotWithShape="1">
          <a:blip r:embed="rId5" cstate="print">
            <a:extLst>
              <a:ext uri="{28A0092B-C50C-407E-A947-70E740481C1C}">
                <a14:useLocalDpi xmlns:a14="http://schemas.microsoft.com/office/drawing/2010/main" val="0"/>
              </a:ext>
            </a:extLst>
          </a:blip>
          <a:srcRect l="20615" r="19754"/>
          <a:stretch/>
        </p:blipFill>
        <p:spPr>
          <a:xfrm>
            <a:off x="7112341" y="234190"/>
            <a:ext cx="4913032" cy="4634459"/>
          </a:xfrm>
          <a:prstGeom prst="rect">
            <a:avLst/>
          </a:prstGeom>
        </p:spPr>
      </p:pic>
    </p:spTree>
    <p:extLst>
      <p:ext uri="{BB962C8B-B14F-4D97-AF65-F5344CB8AC3E}">
        <p14:creationId xmlns:p14="http://schemas.microsoft.com/office/powerpoint/2010/main" val="2927519481"/>
      </p:ext>
    </p:extLst>
  </p:cSld>
  <p:clrMapOvr>
    <a:masterClrMapping/>
  </p:clrMapOvr>
  <mc:AlternateContent xmlns:mc="http://schemas.openxmlformats.org/markup-compatibility/2006" xmlns:p14="http://schemas.microsoft.com/office/powerpoint/2010/main">
    <mc:Choice Requires="p14">
      <p:transition spd="slow" p14:dur="2000" advTm="30000"/>
    </mc:Choice>
    <mc:Fallback xmlns="">
      <p:transition spd="slow" advTm="3000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LOSING">
    <p:bg>
      <p:bgPr>
        <a:solidFill>
          <a:schemeClr val="bg2"/>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2608" y="5668742"/>
            <a:ext cx="12192000" cy="1177559"/>
          </a:xfrm>
          <a:prstGeom prst="rect">
            <a:avLst/>
          </a:prstGeom>
        </p:spPr>
      </p:pic>
      <p:sp>
        <p:nvSpPr>
          <p:cNvPr id="3" name="TextBox 2"/>
          <p:cNvSpPr txBox="1"/>
          <p:nvPr userDrawn="1"/>
        </p:nvSpPr>
        <p:spPr>
          <a:xfrm>
            <a:off x="169627" y="3662434"/>
            <a:ext cx="8852455" cy="1815882"/>
          </a:xfrm>
          <a:prstGeom prst="rect">
            <a:avLst/>
          </a:prstGeom>
          <a:noFill/>
        </p:spPr>
        <p:txBody>
          <a:bodyPr wrap="square" rtlCol="0">
            <a:spAutoFit/>
          </a:bodyPr>
          <a:lstStyle/>
          <a:p>
            <a:r>
              <a:rPr lang="en-US" sz="1600">
                <a:solidFill>
                  <a:srgbClr val="2D2D2D"/>
                </a:solidFill>
                <a:latin typeface="Calibri" panose="020F0502020204030204" pitchFamily="34" charset="0"/>
              </a:rPr>
              <a:t>For more information, contact CDC</a:t>
            </a:r>
            <a:br>
              <a:rPr lang="en-US" sz="1600">
                <a:solidFill>
                  <a:srgbClr val="2D2D2D"/>
                </a:solidFill>
                <a:latin typeface="Calibri" panose="020F0502020204030204" pitchFamily="34" charset="0"/>
              </a:rPr>
            </a:br>
            <a:r>
              <a:rPr lang="en-US" sz="1600">
                <a:solidFill>
                  <a:srgbClr val="2D2D2D"/>
                </a:solidFill>
                <a:latin typeface="Calibri" panose="020F0502020204030204" pitchFamily="34" charset="0"/>
              </a:rPr>
              <a:t>1-800-CDC-INFO (232-4636)</a:t>
            </a:r>
            <a:br>
              <a:rPr lang="en-US" sz="1600">
                <a:solidFill>
                  <a:srgbClr val="2D2D2D"/>
                </a:solidFill>
                <a:latin typeface="Calibri" panose="020F0502020204030204" pitchFamily="34" charset="0"/>
              </a:rPr>
            </a:br>
            <a:r>
              <a:rPr lang="en-US" sz="1600">
                <a:solidFill>
                  <a:srgbClr val="2D2D2D"/>
                </a:solidFill>
                <a:latin typeface="Calibri" panose="020F0502020204030204" pitchFamily="34" charset="0"/>
              </a:rPr>
              <a:t>TTY:  1-888-232-6348    www.cdc.gov</a:t>
            </a:r>
            <a:br>
              <a:rPr lang="en-US" sz="1600">
                <a:solidFill>
                  <a:srgbClr val="2D2D2D"/>
                </a:solidFill>
                <a:latin typeface="Calibri" panose="020F0502020204030204" pitchFamily="34" charset="0"/>
              </a:rPr>
            </a:br>
            <a:br>
              <a:rPr lang="en-US" sz="1600">
                <a:solidFill>
                  <a:srgbClr val="2D2D2D"/>
                </a:solidFill>
                <a:latin typeface="Calibri" panose="020F0502020204030204" pitchFamily="34" charset="0"/>
              </a:rPr>
            </a:br>
            <a:br>
              <a:rPr lang="en-US" sz="1600">
                <a:solidFill>
                  <a:srgbClr val="2D2D2D"/>
                </a:solidFill>
                <a:latin typeface="Calibri" panose="020F0502020204030204" pitchFamily="34" charset="0"/>
              </a:rPr>
            </a:br>
            <a:r>
              <a:rPr lang="en-US" sz="1600">
                <a:solidFill>
                  <a:srgbClr val="2D2D2D"/>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pic>
        <p:nvPicPr>
          <p:cNvPr id="4" name="Picture 3" descr="Logos of the U.S. Department of Health and Human Services and the Centers for Disease Control and Prevention." title="Logos"/>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5662473"/>
            <a:ext cx="12192000" cy="1183824"/>
          </a:xfrm>
          <a:prstGeom prst="rect">
            <a:avLst/>
          </a:prstGeom>
        </p:spPr>
      </p:pic>
      <p:grpSp>
        <p:nvGrpSpPr>
          <p:cNvPr id="2" name="Group 1"/>
          <p:cNvGrpSpPr/>
          <p:nvPr userDrawn="1"/>
        </p:nvGrpSpPr>
        <p:grpSpPr>
          <a:xfrm>
            <a:off x="0" y="5662473"/>
            <a:ext cx="12192000" cy="1183824"/>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a:p>
          </p:txBody>
        </p:sp>
      </p:grpSp>
      <p:pic>
        <p:nvPicPr>
          <p:cNvPr id="16" name="Picture 15" descr="Logos of the U.S. Department of Health and Human Services and Centers for Disease Control and Prevention" title="LOGOS"/>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400437" y="5786590"/>
            <a:ext cx="1672779" cy="959001"/>
          </a:xfrm>
          <a:prstGeom prst="rect">
            <a:avLst/>
          </a:prstGeom>
        </p:spPr>
      </p:pic>
      <p:pic>
        <p:nvPicPr>
          <p:cNvPr id="17" name="Picture 16">
            <a:extLst>
              <a:ext uri="{FF2B5EF4-FFF2-40B4-BE49-F238E27FC236}">
                <a16:creationId xmlns:a16="http://schemas.microsoft.com/office/drawing/2014/main" id="{52A43ECC-BBFF-4967-9F45-5667FFC0EE1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3391760"/>
          </a:xfrm>
          <a:prstGeom prst="rect">
            <a:avLst/>
          </a:prstGeom>
        </p:spPr>
      </p:pic>
    </p:spTree>
    <p:extLst>
      <p:ext uri="{BB962C8B-B14F-4D97-AF65-F5344CB8AC3E}">
        <p14:creationId xmlns:p14="http://schemas.microsoft.com/office/powerpoint/2010/main" val="2362664179"/>
      </p:ext>
    </p:extLst>
  </p:cSld>
  <p:clrMapOvr>
    <a:masterClrMapping/>
  </p:clrMapOvr>
  <mc:AlternateContent xmlns:mc="http://schemas.openxmlformats.org/markup-compatibility/2006" xmlns:p14="http://schemas.microsoft.com/office/powerpoint/2010/main">
    <mc:Choice Requires="p14">
      <p:transition spd="slow" p14:dur="2000" advTm="30000"/>
    </mc:Choice>
    <mc:Fallback xmlns="">
      <p:transition spd="slow" advTm="3000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810C842-BAD8-C44D-839E-B5ADB0BF1EC5}" type="datetimeFigureOut">
              <a:rPr lang="en-US" smtClean="0"/>
              <a:t>9/24/2026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0160563-2157-3447-AA23-360AB573F286}" type="slidenum">
              <a:rPr lang="en-US" smtClean="0"/>
              <a:t>‹#›</a:t>
            </a:fld>
            <a:endParaRPr lang="en-US" dirty="0"/>
          </a:p>
        </p:txBody>
      </p:sp>
    </p:spTree>
    <p:extLst>
      <p:ext uri="{BB962C8B-B14F-4D97-AF65-F5344CB8AC3E}">
        <p14:creationId xmlns:p14="http://schemas.microsoft.com/office/powerpoint/2010/main" val="751788314"/>
      </p:ext>
    </p:extLst>
  </p:cSld>
  <p:clrMapOvr>
    <a:masterClrMapping/>
  </p:clrMapOvr>
  <mc:AlternateContent xmlns:mc="http://schemas.openxmlformats.org/markup-compatibility/2006" xmlns:p14="http://schemas.microsoft.com/office/powerpoint/2010/main">
    <mc:Choice Requires="p14">
      <p:transition spd="slow" p14:dur="2000" advTm="30000"/>
    </mc:Choice>
    <mc:Fallback xmlns="">
      <p:transition spd="slow" advTm="30000"/>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810C842-BAD8-C44D-839E-B5ADB0BF1EC5}" type="datetimeFigureOut">
              <a:rPr lang="en-US" smtClean="0"/>
              <a:t>9/24/2026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0160563-2157-3447-AA23-360AB573F286}" type="slidenum">
              <a:rPr lang="en-US" smtClean="0"/>
              <a:t>‹#›</a:t>
            </a:fld>
            <a:endParaRPr lang="en-US" dirty="0"/>
          </a:p>
        </p:txBody>
      </p:sp>
    </p:spTree>
    <p:extLst>
      <p:ext uri="{BB962C8B-B14F-4D97-AF65-F5344CB8AC3E}">
        <p14:creationId xmlns:p14="http://schemas.microsoft.com/office/powerpoint/2010/main" val="2848797677"/>
      </p:ext>
    </p:extLst>
  </p:cSld>
  <p:clrMapOvr>
    <a:masterClrMapping/>
  </p:clrMapOvr>
  <mc:AlternateContent xmlns:mc="http://schemas.openxmlformats.org/markup-compatibility/2006" xmlns:p14="http://schemas.microsoft.com/office/powerpoint/2010/main">
    <mc:Choice Requires="p14">
      <p:transition spd="slow" p14:dur="2000" advTm="30000"/>
    </mc:Choice>
    <mc:Fallback xmlns="">
      <p:transition spd="slow" advTm="30000"/>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33"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810C842-BAD8-C44D-839E-B5ADB0BF1EC5}" type="datetimeFigureOut">
              <a:rPr lang="en-US" smtClean="0"/>
              <a:t>9/24/2026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0160563-2157-3447-AA23-360AB573F286}" type="slidenum">
              <a:rPr lang="en-US" smtClean="0"/>
              <a:t>‹#›</a:t>
            </a:fld>
            <a:endParaRPr lang="en-US" dirty="0"/>
          </a:p>
        </p:txBody>
      </p:sp>
    </p:spTree>
    <p:extLst>
      <p:ext uri="{BB962C8B-B14F-4D97-AF65-F5344CB8AC3E}">
        <p14:creationId xmlns:p14="http://schemas.microsoft.com/office/powerpoint/2010/main" val="471839172"/>
      </p:ext>
    </p:extLst>
  </p:cSld>
  <p:clrMapOvr>
    <a:masterClrMapping/>
  </p:clrMapOvr>
  <mc:AlternateContent xmlns:mc="http://schemas.openxmlformats.org/markup-compatibility/2006" xmlns:p14="http://schemas.microsoft.com/office/powerpoint/2010/main">
    <mc:Choice Requires="p14">
      <p:transition spd="slow" p14:dur="2000" advTm="30000"/>
    </mc:Choice>
    <mc:Fallback xmlns="">
      <p:transition spd="slow" advTm="30000"/>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810C842-BAD8-C44D-839E-B5ADB0BF1EC5}" type="datetimeFigureOut">
              <a:rPr lang="en-US" smtClean="0"/>
              <a:t>9/24/2026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0160563-2157-3447-AA23-360AB573F286}" type="slidenum">
              <a:rPr lang="en-US" smtClean="0"/>
              <a:t>‹#›</a:t>
            </a:fld>
            <a:endParaRPr lang="en-US" dirty="0"/>
          </a:p>
        </p:txBody>
      </p:sp>
    </p:spTree>
    <p:extLst>
      <p:ext uri="{BB962C8B-B14F-4D97-AF65-F5344CB8AC3E}">
        <p14:creationId xmlns:p14="http://schemas.microsoft.com/office/powerpoint/2010/main" val="3399517446"/>
      </p:ext>
    </p:extLst>
  </p:cSld>
  <p:clrMapOvr>
    <a:masterClrMapping/>
  </p:clrMapOvr>
  <mc:AlternateContent xmlns:mc="http://schemas.openxmlformats.org/markup-compatibility/2006" xmlns:p14="http://schemas.microsoft.com/office/powerpoint/2010/main">
    <mc:Choice Requires="p14">
      <p:transition spd="slow" p14:dur="2000" advTm="30000"/>
    </mc:Choice>
    <mc:Fallback xmlns="">
      <p:transition spd="slow" advTm="30000"/>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810C842-BAD8-C44D-839E-B5ADB0BF1EC5}" type="datetimeFigureOut">
              <a:rPr lang="en-US" smtClean="0"/>
              <a:t>9/24/2026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0160563-2157-3447-AA23-360AB573F286}" type="slidenum">
              <a:rPr lang="en-US" smtClean="0"/>
              <a:t>‹#›</a:t>
            </a:fld>
            <a:endParaRPr lang="en-US" dirty="0"/>
          </a:p>
        </p:txBody>
      </p:sp>
    </p:spTree>
    <p:extLst>
      <p:ext uri="{BB962C8B-B14F-4D97-AF65-F5344CB8AC3E}">
        <p14:creationId xmlns:p14="http://schemas.microsoft.com/office/powerpoint/2010/main" val="2342702254"/>
      </p:ext>
    </p:extLst>
  </p:cSld>
  <p:clrMapOvr>
    <a:masterClrMapping/>
  </p:clrMapOvr>
  <mc:AlternateContent xmlns:mc="http://schemas.openxmlformats.org/markup-compatibility/2006" xmlns:p14="http://schemas.microsoft.com/office/powerpoint/2010/main">
    <mc:Choice Requires="p14">
      <p:transition spd="slow" p14:dur="2000" advTm="30000"/>
    </mc:Choice>
    <mc:Fallback xmlns="">
      <p:transition spd="slow" advTm="30000"/>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810C842-BAD8-C44D-839E-B5ADB0BF1EC5}" type="datetimeFigureOut">
              <a:rPr lang="en-US" smtClean="0"/>
              <a:t>9/24/2026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0160563-2157-3447-AA23-360AB573F286}" type="slidenum">
              <a:rPr lang="en-US" smtClean="0"/>
              <a:t>‹#›</a:t>
            </a:fld>
            <a:endParaRPr lang="en-US" dirty="0"/>
          </a:p>
        </p:txBody>
      </p:sp>
      <p:pic>
        <p:nvPicPr>
          <p:cNvPr id="6" name="Picture 5" descr="A blue and white background with text">
            <a:extLst>
              <a:ext uri="{FF2B5EF4-FFF2-40B4-BE49-F238E27FC236}">
                <a16:creationId xmlns:a16="http://schemas.microsoft.com/office/drawing/2014/main" id="{0A051F6C-0C47-EA6A-FE2E-97905103B04C}"/>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503241124"/>
      </p:ext>
    </p:extLst>
  </p:cSld>
  <p:clrMapOvr>
    <a:masterClrMapping/>
  </p:clrMapOvr>
  <mc:AlternateContent xmlns:mc="http://schemas.openxmlformats.org/markup-compatibility/2006" xmlns:p14="http://schemas.microsoft.com/office/powerpoint/2010/main">
    <mc:Choice Requires="p14">
      <p:transition spd="slow" p14:dur="2000" advTm="30000"/>
    </mc:Choice>
    <mc:Fallback xmlns="">
      <p:transition spd="slow" advTm="30000"/>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810C842-BAD8-C44D-839E-B5ADB0BF1EC5}" type="datetimeFigureOut">
              <a:rPr lang="en-US" smtClean="0"/>
              <a:t>9/24/2026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0160563-2157-3447-AA23-360AB573F286}" type="slidenum">
              <a:rPr lang="en-US" smtClean="0"/>
              <a:t>‹#›</a:t>
            </a:fld>
            <a:endParaRPr lang="en-US" dirty="0"/>
          </a:p>
        </p:txBody>
      </p:sp>
    </p:spTree>
    <p:extLst>
      <p:ext uri="{BB962C8B-B14F-4D97-AF65-F5344CB8AC3E}">
        <p14:creationId xmlns:p14="http://schemas.microsoft.com/office/powerpoint/2010/main" val="1050421328"/>
      </p:ext>
    </p:extLst>
  </p:cSld>
  <p:clrMapOvr>
    <a:masterClrMapping/>
  </p:clrMapOvr>
  <mc:AlternateContent xmlns:mc="http://schemas.openxmlformats.org/markup-compatibility/2006" xmlns:p14="http://schemas.microsoft.com/office/powerpoint/2010/main">
    <mc:Choice Requires="p14">
      <p:transition spd="slow" p14:dur="2000" advTm="30000"/>
    </mc:Choice>
    <mc:Fallback xmlns="">
      <p:transition spd="slow" advTm="30000"/>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667" b="1"/>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D810C842-BAD8-C44D-839E-B5ADB0BF1EC5}" type="datetimeFigureOut">
              <a:rPr lang="en-US" smtClean="0"/>
              <a:t>9/24/2026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0160563-2157-3447-AA23-360AB573F286}" type="slidenum">
              <a:rPr lang="en-US" smtClean="0"/>
              <a:t>‹#›</a:t>
            </a:fld>
            <a:endParaRPr lang="en-US" dirty="0"/>
          </a:p>
        </p:txBody>
      </p:sp>
    </p:spTree>
    <p:extLst>
      <p:ext uri="{BB962C8B-B14F-4D97-AF65-F5344CB8AC3E}">
        <p14:creationId xmlns:p14="http://schemas.microsoft.com/office/powerpoint/2010/main" val="2238141541"/>
      </p:ext>
    </p:extLst>
  </p:cSld>
  <p:clrMapOvr>
    <a:masterClrMapping/>
  </p:clrMapOvr>
  <mc:AlternateContent xmlns:mc="http://schemas.openxmlformats.org/markup-compatibility/2006" xmlns:p14="http://schemas.microsoft.com/office/powerpoint/2010/main">
    <mc:Choice Requires="p14">
      <p:transition spd="slow" p14:dur="2000" advTm="30000"/>
    </mc:Choice>
    <mc:Fallback xmlns="">
      <p:transition spd="slow" advTm="30000"/>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667"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US" dirty="0"/>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D810C842-BAD8-C44D-839E-B5ADB0BF1EC5}" type="datetimeFigureOut">
              <a:rPr lang="en-US" smtClean="0"/>
              <a:t>9/24/2026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0160563-2157-3447-AA23-360AB573F286}" type="slidenum">
              <a:rPr lang="en-US" smtClean="0"/>
              <a:t>‹#›</a:t>
            </a:fld>
            <a:endParaRPr lang="en-US" dirty="0"/>
          </a:p>
        </p:txBody>
      </p:sp>
    </p:spTree>
    <p:extLst>
      <p:ext uri="{BB962C8B-B14F-4D97-AF65-F5344CB8AC3E}">
        <p14:creationId xmlns:p14="http://schemas.microsoft.com/office/powerpoint/2010/main" val="3389738653"/>
      </p:ext>
    </p:extLst>
  </p:cSld>
  <p:clrMapOvr>
    <a:masterClrMapping/>
  </p:clrMapOvr>
  <mc:AlternateContent xmlns:mc="http://schemas.openxmlformats.org/markup-compatibility/2006" xmlns:p14="http://schemas.microsoft.com/office/powerpoint/2010/main">
    <mc:Choice Requires="p14">
      <p:transition spd="slow" p14:dur="2000" advTm="30000"/>
    </mc:Choice>
    <mc:Fallback xmlns="">
      <p:transition spd="slow" advTm="30000"/>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810C842-BAD8-C44D-839E-B5ADB0BF1EC5}" type="datetimeFigureOut">
              <a:rPr lang="en-US" smtClean="0"/>
              <a:t>9/24/2026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0160563-2157-3447-AA23-360AB573F286}" type="slidenum">
              <a:rPr lang="en-US" smtClean="0"/>
              <a:t>‹#›</a:t>
            </a:fld>
            <a:endParaRPr lang="en-US" dirty="0"/>
          </a:p>
        </p:txBody>
      </p:sp>
    </p:spTree>
    <p:extLst>
      <p:ext uri="{BB962C8B-B14F-4D97-AF65-F5344CB8AC3E}">
        <p14:creationId xmlns:p14="http://schemas.microsoft.com/office/powerpoint/2010/main" val="4288049005"/>
      </p:ext>
    </p:extLst>
  </p:cSld>
  <p:clrMapOvr>
    <a:masterClrMapping/>
  </p:clrMapOvr>
  <mc:AlternateContent xmlns:mc="http://schemas.openxmlformats.org/markup-compatibility/2006" xmlns:p14="http://schemas.microsoft.com/office/powerpoint/2010/main">
    <mc:Choice Requires="p14">
      <p:transition spd="slow" p14:dur="2000" advTm="30000"/>
    </mc:Choice>
    <mc:Fallback xmlns="">
      <p:transition spd="slow" advTm="30000"/>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810C842-BAD8-C44D-839E-B5ADB0BF1EC5}" type="datetimeFigureOut">
              <a:rPr lang="en-US" smtClean="0"/>
              <a:t>9/24/2026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0160563-2157-3447-AA23-360AB573F286}" type="slidenum">
              <a:rPr lang="en-US" smtClean="0"/>
              <a:t>‹#›</a:t>
            </a:fld>
            <a:endParaRPr lang="en-US" dirty="0"/>
          </a:p>
        </p:txBody>
      </p:sp>
    </p:spTree>
    <p:extLst>
      <p:ext uri="{BB962C8B-B14F-4D97-AF65-F5344CB8AC3E}">
        <p14:creationId xmlns:p14="http://schemas.microsoft.com/office/powerpoint/2010/main" val="2849389518"/>
      </p:ext>
    </p:extLst>
  </p:cSld>
  <p:clrMapOvr>
    <a:masterClrMapping/>
  </p:clrMapOvr>
  <mc:AlternateContent xmlns:mc="http://schemas.openxmlformats.org/markup-compatibility/2006" xmlns:p14="http://schemas.microsoft.com/office/powerpoint/2010/main">
    <mc:Choice Requires="p14">
      <p:transition spd="slow" p14:dur="2000" advTm="30000"/>
    </mc:Choice>
    <mc:Fallback xmlns="">
      <p:transition spd="slow" advTm="30000"/>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11032-2D15-3652-DBE7-741BB9F5C1F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0109BBD-210E-3ABA-9FD9-45AE5CCB0C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4D663B2-5C6F-9C12-6318-8A1E103F94F3}"/>
              </a:ext>
            </a:extLst>
          </p:cNvPr>
          <p:cNvSpPr>
            <a:spLocks noGrp="1"/>
          </p:cNvSpPr>
          <p:nvPr>
            <p:ph type="dt" sz="half" idx="10"/>
          </p:nvPr>
        </p:nvSpPr>
        <p:spPr/>
        <p:txBody>
          <a:bodyPr/>
          <a:lstStyle/>
          <a:p>
            <a:fld id="{AF676EB3-62F6-4AFC-BBE4-8A1A55B4E126}" type="datetimeFigureOut">
              <a:rPr lang="en-US" smtClean="0"/>
              <a:t>9/24/2026</a:t>
            </a:fld>
            <a:endParaRPr lang="en-US"/>
          </a:p>
        </p:txBody>
      </p:sp>
      <p:sp>
        <p:nvSpPr>
          <p:cNvPr id="5" name="Footer Placeholder 4">
            <a:extLst>
              <a:ext uri="{FF2B5EF4-FFF2-40B4-BE49-F238E27FC236}">
                <a16:creationId xmlns:a16="http://schemas.microsoft.com/office/drawing/2014/main" id="{F7959914-813B-A411-21E6-6890AAB035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EE6E1F-B980-B702-B15B-16933698DA8B}"/>
              </a:ext>
            </a:extLst>
          </p:cNvPr>
          <p:cNvSpPr>
            <a:spLocks noGrp="1"/>
          </p:cNvSpPr>
          <p:nvPr>
            <p:ph type="sldNum" sz="quarter" idx="12"/>
          </p:nvPr>
        </p:nvSpPr>
        <p:spPr/>
        <p:txBody>
          <a:bodyPr/>
          <a:lstStyle/>
          <a:p>
            <a:fld id="{9F761DEE-6375-4C78-BC60-A8CA67F58D83}" type="slidenum">
              <a:rPr lang="en-US" smtClean="0"/>
              <a:t>‹#›</a:t>
            </a:fld>
            <a:endParaRPr lang="en-US"/>
          </a:p>
        </p:txBody>
      </p:sp>
    </p:spTree>
    <p:extLst>
      <p:ext uri="{BB962C8B-B14F-4D97-AF65-F5344CB8AC3E}">
        <p14:creationId xmlns:p14="http://schemas.microsoft.com/office/powerpoint/2010/main" val="327978160"/>
      </p:ext>
    </p:extLst>
  </p:cSld>
  <p:clrMapOvr>
    <a:masterClrMapping/>
  </p:clrMapOvr>
  <mc:AlternateContent xmlns:mc="http://schemas.openxmlformats.org/markup-compatibility/2006" xmlns:p14="http://schemas.microsoft.com/office/powerpoint/2010/main">
    <mc:Choice Requires="p14">
      <p:transition spd="slow" p14:dur="2000" advTm="30000"/>
    </mc:Choice>
    <mc:Fallback xmlns="">
      <p:transition spd="slow" advTm="30000"/>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D7585-3F49-12BC-4295-D758EBC9FF0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A9286B8-3FF7-C908-6835-8B794D6646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33ADC95-4A77-A83D-9199-0702051FA263}"/>
              </a:ext>
            </a:extLst>
          </p:cNvPr>
          <p:cNvSpPr>
            <a:spLocks noGrp="1"/>
          </p:cNvSpPr>
          <p:nvPr>
            <p:ph type="dt" sz="half" idx="10"/>
          </p:nvPr>
        </p:nvSpPr>
        <p:spPr/>
        <p:txBody>
          <a:bodyPr/>
          <a:lstStyle/>
          <a:p>
            <a:fld id="{AF676EB3-62F6-4AFC-BBE4-8A1A55B4E126}" type="datetimeFigureOut">
              <a:rPr lang="en-US" smtClean="0"/>
              <a:t>9/24/2026</a:t>
            </a:fld>
            <a:endParaRPr lang="en-US"/>
          </a:p>
        </p:txBody>
      </p:sp>
      <p:sp>
        <p:nvSpPr>
          <p:cNvPr id="5" name="Footer Placeholder 4">
            <a:extLst>
              <a:ext uri="{FF2B5EF4-FFF2-40B4-BE49-F238E27FC236}">
                <a16:creationId xmlns:a16="http://schemas.microsoft.com/office/drawing/2014/main" id="{02680C5D-1FD9-A783-9AC9-9FDD762F7D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960D6C-9EED-991D-05D3-C5D64D5A757B}"/>
              </a:ext>
            </a:extLst>
          </p:cNvPr>
          <p:cNvSpPr>
            <a:spLocks noGrp="1"/>
          </p:cNvSpPr>
          <p:nvPr>
            <p:ph type="sldNum" sz="quarter" idx="12"/>
          </p:nvPr>
        </p:nvSpPr>
        <p:spPr/>
        <p:txBody>
          <a:bodyPr/>
          <a:lstStyle/>
          <a:p>
            <a:fld id="{9F761DEE-6375-4C78-BC60-A8CA67F58D83}" type="slidenum">
              <a:rPr lang="en-US" smtClean="0"/>
              <a:t>‹#›</a:t>
            </a:fld>
            <a:endParaRPr lang="en-US"/>
          </a:p>
        </p:txBody>
      </p:sp>
    </p:spTree>
    <p:extLst>
      <p:ext uri="{BB962C8B-B14F-4D97-AF65-F5344CB8AC3E}">
        <p14:creationId xmlns:p14="http://schemas.microsoft.com/office/powerpoint/2010/main" val="1175596825"/>
      </p:ext>
    </p:extLst>
  </p:cSld>
  <p:clrMapOvr>
    <a:masterClrMapping/>
  </p:clrMapOvr>
  <mc:AlternateContent xmlns:mc="http://schemas.openxmlformats.org/markup-compatibility/2006" xmlns:p14="http://schemas.microsoft.com/office/powerpoint/2010/main">
    <mc:Choice Requires="p14">
      <p:transition spd="slow" p14:dur="2000" advTm="30000"/>
    </mc:Choice>
    <mc:Fallback xmlns="">
      <p:transition spd="slow" advTm="30000"/>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ED552-ADAF-2959-F620-BA5B32EF0E2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755ECB3-7DA8-6909-1589-D3DE781FD42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73EE561-D955-A1E7-6BF4-F5F3DA52C469}"/>
              </a:ext>
            </a:extLst>
          </p:cNvPr>
          <p:cNvSpPr>
            <a:spLocks noGrp="1"/>
          </p:cNvSpPr>
          <p:nvPr>
            <p:ph type="dt" sz="half" idx="10"/>
          </p:nvPr>
        </p:nvSpPr>
        <p:spPr/>
        <p:txBody>
          <a:bodyPr/>
          <a:lstStyle/>
          <a:p>
            <a:fld id="{AF676EB3-62F6-4AFC-BBE4-8A1A55B4E126}" type="datetimeFigureOut">
              <a:rPr lang="en-US" smtClean="0"/>
              <a:t>9/24/2026</a:t>
            </a:fld>
            <a:endParaRPr lang="en-US"/>
          </a:p>
        </p:txBody>
      </p:sp>
      <p:sp>
        <p:nvSpPr>
          <p:cNvPr id="5" name="Footer Placeholder 4">
            <a:extLst>
              <a:ext uri="{FF2B5EF4-FFF2-40B4-BE49-F238E27FC236}">
                <a16:creationId xmlns:a16="http://schemas.microsoft.com/office/drawing/2014/main" id="{2D86E02B-CB3E-5B4D-C289-C9B4B7A4AD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262703-959C-03BC-9C4F-AF969E17A122}"/>
              </a:ext>
            </a:extLst>
          </p:cNvPr>
          <p:cNvSpPr>
            <a:spLocks noGrp="1"/>
          </p:cNvSpPr>
          <p:nvPr>
            <p:ph type="sldNum" sz="quarter" idx="12"/>
          </p:nvPr>
        </p:nvSpPr>
        <p:spPr/>
        <p:txBody>
          <a:bodyPr/>
          <a:lstStyle/>
          <a:p>
            <a:fld id="{9F761DEE-6375-4C78-BC60-A8CA67F58D83}" type="slidenum">
              <a:rPr lang="en-US" smtClean="0"/>
              <a:t>‹#›</a:t>
            </a:fld>
            <a:endParaRPr lang="en-US"/>
          </a:p>
        </p:txBody>
      </p:sp>
    </p:spTree>
    <p:extLst>
      <p:ext uri="{BB962C8B-B14F-4D97-AF65-F5344CB8AC3E}">
        <p14:creationId xmlns:p14="http://schemas.microsoft.com/office/powerpoint/2010/main" val="4247687773"/>
      </p:ext>
    </p:extLst>
  </p:cSld>
  <p:clrMapOvr>
    <a:masterClrMapping/>
  </p:clrMapOvr>
  <mc:AlternateContent xmlns:mc="http://schemas.openxmlformats.org/markup-compatibility/2006" xmlns:p14="http://schemas.microsoft.com/office/powerpoint/2010/main">
    <mc:Choice Requires="p14">
      <p:transition spd="slow" p14:dur="2000" advTm="30000"/>
    </mc:Choice>
    <mc:Fallback xmlns="">
      <p:transition spd="slow" advTm="30000"/>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BCA7BD-852A-AB2B-318D-ECFC460840F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D3EFD1B-85CC-45F7-57C3-102D981B9DB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1CC5656-C1EF-6E37-7521-428DDA7440B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B853FEE-2905-8DE8-FAAF-3A1683785F79}"/>
              </a:ext>
            </a:extLst>
          </p:cNvPr>
          <p:cNvSpPr>
            <a:spLocks noGrp="1"/>
          </p:cNvSpPr>
          <p:nvPr>
            <p:ph type="dt" sz="half" idx="10"/>
          </p:nvPr>
        </p:nvSpPr>
        <p:spPr/>
        <p:txBody>
          <a:bodyPr/>
          <a:lstStyle/>
          <a:p>
            <a:fld id="{AF676EB3-62F6-4AFC-BBE4-8A1A55B4E126}" type="datetimeFigureOut">
              <a:rPr lang="en-US" smtClean="0"/>
              <a:t>9/24/2026</a:t>
            </a:fld>
            <a:endParaRPr lang="en-US"/>
          </a:p>
        </p:txBody>
      </p:sp>
      <p:sp>
        <p:nvSpPr>
          <p:cNvPr id="6" name="Footer Placeholder 5">
            <a:extLst>
              <a:ext uri="{FF2B5EF4-FFF2-40B4-BE49-F238E27FC236}">
                <a16:creationId xmlns:a16="http://schemas.microsoft.com/office/drawing/2014/main" id="{2199A7EF-77EE-23E9-51B8-1E8FF0F061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0D4C48B-2BA3-9B16-FCC4-1642D0DB5027}"/>
              </a:ext>
            </a:extLst>
          </p:cNvPr>
          <p:cNvSpPr>
            <a:spLocks noGrp="1"/>
          </p:cNvSpPr>
          <p:nvPr>
            <p:ph type="sldNum" sz="quarter" idx="12"/>
          </p:nvPr>
        </p:nvSpPr>
        <p:spPr/>
        <p:txBody>
          <a:bodyPr/>
          <a:lstStyle/>
          <a:p>
            <a:fld id="{9F761DEE-6375-4C78-BC60-A8CA67F58D83}" type="slidenum">
              <a:rPr lang="en-US" smtClean="0"/>
              <a:t>‹#›</a:t>
            </a:fld>
            <a:endParaRPr lang="en-US"/>
          </a:p>
        </p:txBody>
      </p:sp>
    </p:spTree>
    <p:extLst>
      <p:ext uri="{BB962C8B-B14F-4D97-AF65-F5344CB8AC3E}">
        <p14:creationId xmlns:p14="http://schemas.microsoft.com/office/powerpoint/2010/main" val="3493034143"/>
      </p:ext>
    </p:extLst>
  </p:cSld>
  <p:clrMapOvr>
    <a:masterClrMapping/>
  </p:clrMapOvr>
  <mc:AlternateContent xmlns:mc="http://schemas.openxmlformats.org/markup-compatibility/2006" xmlns:p14="http://schemas.microsoft.com/office/powerpoint/2010/main">
    <mc:Choice Requires="p14">
      <p:transition spd="slow" p14:dur="2000" advTm="30000"/>
    </mc:Choice>
    <mc:Fallback xmlns="">
      <p:transition spd="slow" advTm="30000"/>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E01423-F98D-5F1B-BE78-C5F7FC830D9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93236D5-B4D9-259A-F75F-A4AF80E79B4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39260EA-3127-C60B-BD4F-BD117D9C548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9E678E7-2676-B274-909E-CD875D87514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479D14B-A842-A3FC-2E80-F453E5B5FAB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E4B159E-3A61-B9B1-061F-514BB9E5D3AA}"/>
              </a:ext>
            </a:extLst>
          </p:cNvPr>
          <p:cNvSpPr>
            <a:spLocks noGrp="1"/>
          </p:cNvSpPr>
          <p:nvPr>
            <p:ph type="dt" sz="half" idx="10"/>
          </p:nvPr>
        </p:nvSpPr>
        <p:spPr/>
        <p:txBody>
          <a:bodyPr/>
          <a:lstStyle/>
          <a:p>
            <a:fld id="{AF676EB3-62F6-4AFC-BBE4-8A1A55B4E126}" type="datetimeFigureOut">
              <a:rPr lang="en-US" smtClean="0"/>
              <a:t>9/24/2026</a:t>
            </a:fld>
            <a:endParaRPr lang="en-US"/>
          </a:p>
        </p:txBody>
      </p:sp>
      <p:sp>
        <p:nvSpPr>
          <p:cNvPr id="8" name="Footer Placeholder 7">
            <a:extLst>
              <a:ext uri="{FF2B5EF4-FFF2-40B4-BE49-F238E27FC236}">
                <a16:creationId xmlns:a16="http://schemas.microsoft.com/office/drawing/2014/main" id="{6A41C884-1FC6-72F7-EFB7-4EDE0BCD412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9C45198-97C9-BA4F-9152-F24007A433E0}"/>
              </a:ext>
            </a:extLst>
          </p:cNvPr>
          <p:cNvSpPr>
            <a:spLocks noGrp="1"/>
          </p:cNvSpPr>
          <p:nvPr>
            <p:ph type="sldNum" sz="quarter" idx="12"/>
          </p:nvPr>
        </p:nvSpPr>
        <p:spPr/>
        <p:txBody>
          <a:bodyPr/>
          <a:lstStyle/>
          <a:p>
            <a:fld id="{9F761DEE-6375-4C78-BC60-A8CA67F58D83}" type="slidenum">
              <a:rPr lang="en-US" smtClean="0"/>
              <a:t>‹#›</a:t>
            </a:fld>
            <a:endParaRPr lang="en-US"/>
          </a:p>
        </p:txBody>
      </p:sp>
    </p:spTree>
    <p:extLst>
      <p:ext uri="{BB962C8B-B14F-4D97-AF65-F5344CB8AC3E}">
        <p14:creationId xmlns:p14="http://schemas.microsoft.com/office/powerpoint/2010/main" val="3464829550"/>
      </p:ext>
    </p:extLst>
  </p:cSld>
  <p:clrMapOvr>
    <a:masterClrMapping/>
  </p:clrMapOvr>
  <mc:AlternateContent xmlns:mc="http://schemas.openxmlformats.org/markup-compatibility/2006" xmlns:p14="http://schemas.microsoft.com/office/powerpoint/2010/main">
    <mc:Choice Requires="p14">
      <p:transition spd="slow" p14:dur="2000" advTm="30000"/>
    </mc:Choice>
    <mc:Fallback xmlns="">
      <p:transition spd="slow" advTm="30000"/>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BCA3E8-9B2C-2F69-6743-89B7F0B7DE3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310914E-0DAE-5B38-4AEF-C50F0430DAD4}"/>
              </a:ext>
            </a:extLst>
          </p:cNvPr>
          <p:cNvSpPr>
            <a:spLocks noGrp="1"/>
          </p:cNvSpPr>
          <p:nvPr>
            <p:ph type="dt" sz="half" idx="10"/>
          </p:nvPr>
        </p:nvSpPr>
        <p:spPr/>
        <p:txBody>
          <a:bodyPr/>
          <a:lstStyle/>
          <a:p>
            <a:fld id="{AF676EB3-62F6-4AFC-BBE4-8A1A55B4E126}" type="datetimeFigureOut">
              <a:rPr lang="en-US" smtClean="0"/>
              <a:t>9/24/2026</a:t>
            </a:fld>
            <a:endParaRPr lang="en-US"/>
          </a:p>
        </p:txBody>
      </p:sp>
      <p:sp>
        <p:nvSpPr>
          <p:cNvPr id="4" name="Footer Placeholder 3">
            <a:extLst>
              <a:ext uri="{FF2B5EF4-FFF2-40B4-BE49-F238E27FC236}">
                <a16:creationId xmlns:a16="http://schemas.microsoft.com/office/drawing/2014/main" id="{088329B0-0E44-49C5-8E0F-3638B0E3600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B0A1F6B-882B-E0A9-9C72-6B1F66490BB5}"/>
              </a:ext>
            </a:extLst>
          </p:cNvPr>
          <p:cNvSpPr>
            <a:spLocks noGrp="1"/>
          </p:cNvSpPr>
          <p:nvPr>
            <p:ph type="sldNum" sz="quarter" idx="12"/>
          </p:nvPr>
        </p:nvSpPr>
        <p:spPr/>
        <p:txBody>
          <a:bodyPr/>
          <a:lstStyle/>
          <a:p>
            <a:fld id="{9F761DEE-6375-4C78-BC60-A8CA67F58D83}" type="slidenum">
              <a:rPr lang="en-US" smtClean="0"/>
              <a:t>‹#›</a:t>
            </a:fld>
            <a:endParaRPr lang="en-US"/>
          </a:p>
        </p:txBody>
      </p:sp>
    </p:spTree>
    <p:extLst>
      <p:ext uri="{BB962C8B-B14F-4D97-AF65-F5344CB8AC3E}">
        <p14:creationId xmlns:p14="http://schemas.microsoft.com/office/powerpoint/2010/main" val="1031389444"/>
      </p:ext>
    </p:extLst>
  </p:cSld>
  <p:clrMapOvr>
    <a:masterClrMapping/>
  </p:clrMapOvr>
  <mc:AlternateContent xmlns:mc="http://schemas.openxmlformats.org/markup-compatibility/2006" xmlns:p14="http://schemas.microsoft.com/office/powerpoint/2010/main">
    <mc:Choice Requires="p14">
      <p:transition spd="slow" p14:dur="2000" advTm="30000"/>
    </mc:Choice>
    <mc:Fallback xmlns="">
      <p:transition spd="slow" advTm="30000"/>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064D055-BA83-9135-C8BC-3EAD1C49029C}"/>
              </a:ext>
            </a:extLst>
          </p:cNvPr>
          <p:cNvSpPr>
            <a:spLocks noGrp="1"/>
          </p:cNvSpPr>
          <p:nvPr>
            <p:ph type="dt" sz="half" idx="10"/>
          </p:nvPr>
        </p:nvSpPr>
        <p:spPr/>
        <p:txBody>
          <a:bodyPr/>
          <a:lstStyle/>
          <a:p>
            <a:fld id="{AF676EB3-62F6-4AFC-BBE4-8A1A55B4E126}" type="datetimeFigureOut">
              <a:rPr lang="en-US" smtClean="0"/>
              <a:t>9/24/2026</a:t>
            </a:fld>
            <a:endParaRPr lang="en-US"/>
          </a:p>
        </p:txBody>
      </p:sp>
      <p:sp>
        <p:nvSpPr>
          <p:cNvPr id="3" name="Footer Placeholder 2">
            <a:extLst>
              <a:ext uri="{FF2B5EF4-FFF2-40B4-BE49-F238E27FC236}">
                <a16:creationId xmlns:a16="http://schemas.microsoft.com/office/drawing/2014/main" id="{3B979C7D-251A-8364-D979-1B33A2B7D73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7DFBCA8-746E-66EE-48EF-E5562F8612AA}"/>
              </a:ext>
            </a:extLst>
          </p:cNvPr>
          <p:cNvSpPr>
            <a:spLocks noGrp="1"/>
          </p:cNvSpPr>
          <p:nvPr>
            <p:ph type="sldNum" sz="quarter" idx="12"/>
          </p:nvPr>
        </p:nvSpPr>
        <p:spPr/>
        <p:txBody>
          <a:bodyPr/>
          <a:lstStyle/>
          <a:p>
            <a:fld id="{9F761DEE-6375-4C78-BC60-A8CA67F58D83}" type="slidenum">
              <a:rPr lang="en-US" smtClean="0"/>
              <a:t>‹#›</a:t>
            </a:fld>
            <a:endParaRPr lang="en-US"/>
          </a:p>
        </p:txBody>
      </p:sp>
    </p:spTree>
    <p:extLst>
      <p:ext uri="{BB962C8B-B14F-4D97-AF65-F5344CB8AC3E}">
        <p14:creationId xmlns:p14="http://schemas.microsoft.com/office/powerpoint/2010/main" val="682128776"/>
      </p:ext>
    </p:extLst>
  </p:cSld>
  <p:clrMapOvr>
    <a:masterClrMapping/>
  </p:clrMapOvr>
  <mc:AlternateContent xmlns:mc="http://schemas.openxmlformats.org/markup-compatibility/2006" xmlns:p14="http://schemas.microsoft.com/office/powerpoint/2010/main">
    <mc:Choice Requires="p14">
      <p:transition spd="slow" p14:dur="2000" advTm="30000"/>
    </mc:Choice>
    <mc:Fallback xmlns="">
      <p:transition spd="slow" advTm="30000"/>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FF9363-1292-5D28-F794-C20761530FF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4042AF4-F4CB-7C63-4E51-85BC80259C0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A406D00-41FB-1905-8109-E5EDC5A147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48A3E0C-EFB8-DA59-AA67-207F4B1A7EC8}"/>
              </a:ext>
            </a:extLst>
          </p:cNvPr>
          <p:cNvSpPr>
            <a:spLocks noGrp="1"/>
          </p:cNvSpPr>
          <p:nvPr>
            <p:ph type="dt" sz="half" idx="10"/>
          </p:nvPr>
        </p:nvSpPr>
        <p:spPr/>
        <p:txBody>
          <a:bodyPr/>
          <a:lstStyle/>
          <a:p>
            <a:fld id="{AF676EB3-62F6-4AFC-BBE4-8A1A55B4E126}" type="datetimeFigureOut">
              <a:rPr lang="en-US" smtClean="0"/>
              <a:t>9/24/2026</a:t>
            </a:fld>
            <a:endParaRPr lang="en-US"/>
          </a:p>
        </p:txBody>
      </p:sp>
      <p:sp>
        <p:nvSpPr>
          <p:cNvPr id="6" name="Footer Placeholder 5">
            <a:extLst>
              <a:ext uri="{FF2B5EF4-FFF2-40B4-BE49-F238E27FC236}">
                <a16:creationId xmlns:a16="http://schemas.microsoft.com/office/drawing/2014/main" id="{EE924A95-E5B7-CD3D-A9BD-355205EE31A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C99B9CF-FFBE-0929-5F68-503A82842A73}"/>
              </a:ext>
            </a:extLst>
          </p:cNvPr>
          <p:cNvSpPr>
            <a:spLocks noGrp="1"/>
          </p:cNvSpPr>
          <p:nvPr>
            <p:ph type="sldNum" sz="quarter" idx="12"/>
          </p:nvPr>
        </p:nvSpPr>
        <p:spPr/>
        <p:txBody>
          <a:bodyPr/>
          <a:lstStyle/>
          <a:p>
            <a:fld id="{9F761DEE-6375-4C78-BC60-A8CA67F58D83}" type="slidenum">
              <a:rPr lang="en-US" smtClean="0"/>
              <a:t>‹#›</a:t>
            </a:fld>
            <a:endParaRPr lang="en-US"/>
          </a:p>
        </p:txBody>
      </p:sp>
    </p:spTree>
    <p:extLst>
      <p:ext uri="{BB962C8B-B14F-4D97-AF65-F5344CB8AC3E}">
        <p14:creationId xmlns:p14="http://schemas.microsoft.com/office/powerpoint/2010/main" val="2462794657"/>
      </p:ext>
    </p:extLst>
  </p:cSld>
  <p:clrMapOvr>
    <a:masterClrMapping/>
  </p:clrMapOvr>
  <mc:AlternateContent xmlns:mc="http://schemas.openxmlformats.org/markup-compatibility/2006" xmlns:p14="http://schemas.microsoft.com/office/powerpoint/2010/main">
    <mc:Choice Requires="p14">
      <p:transition spd="slow" p14:dur="2000" advTm="30000"/>
    </mc:Choice>
    <mc:Fallback xmlns="">
      <p:transition spd="slow" advTm="30000"/>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71778-7D5D-7F11-4600-C954F7E28B2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EC0446D-87B7-CF4B-6A29-5F88E2E4502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3C999B8-C746-9BCA-9B1A-EBBBDE704E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EC94AAC-3D4E-53AF-63C6-09AA2DE4DABC}"/>
              </a:ext>
            </a:extLst>
          </p:cNvPr>
          <p:cNvSpPr>
            <a:spLocks noGrp="1"/>
          </p:cNvSpPr>
          <p:nvPr>
            <p:ph type="dt" sz="half" idx="10"/>
          </p:nvPr>
        </p:nvSpPr>
        <p:spPr/>
        <p:txBody>
          <a:bodyPr/>
          <a:lstStyle/>
          <a:p>
            <a:fld id="{AF676EB3-62F6-4AFC-BBE4-8A1A55B4E126}" type="datetimeFigureOut">
              <a:rPr lang="en-US" smtClean="0"/>
              <a:t>9/24/2026</a:t>
            </a:fld>
            <a:endParaRPr lang="en-US"/>
          </a:p>
        </p:txBody>
      </p:sp>
      <p:sp>
        <p:nvSpPr>
          <p:cNvPr id="6" name="Footer Placeholder 5">
            <a:extLst>
              <a:ext uri="{FF2B5EF4-FFF2-40B4-BE49-F238E27FC236}">
                <a16:creationId xmlns:a16="http://schemas.microsoft.com/office/drawing/2014/main" id="{1A6B130C-B96B-6444-A39B-BCBF114A764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279D461-CC46-1712-BB75-3381A07417AE}"/>
              </a:ext>
            </a:extLst>
          </p:cNvPr>
          <p:cNvSpPr>
            <a:spLocks noGrp="1"/>
          </p:cNvSpPr>
          <p:nvPr>
            <p:ph type="sldNum" sz="quarter" idx="12"/>
          </p:nvPr>
        </p:nvSpPr>
        <p:spPr/>
        <p:txBody>
          <a:bodyPr/>
          <a:lstStyle/>
          <a:p>
            <a:fld id="{9F761DEE-6375-4C78-BC60-A8CA67F58D83}" type="slidenum">
              <a:rPr lang="en-US" smtClean="0"/>
              <a:t>‹#›</a:t>
            </a:fld>
            <a:endParaRPr lang="en-US"/>
          </a:p>
        </p:txBody>
      </p:sp>
    </p:spTree>
    <p:extLst>
      <p:ext uri="{BB962C8B-B14F-4D97-AF65-F5344CB8AC3E}">
        <p14:creationId xmlns:p14="http://schemas.microsoft.com/office/powerpoint/2010/main" val="1625106856"/>
      </p:ext>
    </p:extLst>
  </p:cSld>
  <p:clrMapOvr>
    <a:masterClrMapping/>
  </p:clrMapOvr>
  <mc:AlternateContent xmlns:mc="http://schemas.openxmlformats.org/markup-compatibility/2006" xmlns:p14="http://schemas.microsoft.com/office/powerpoint/2010/main">
    <mc:Choice Requires="p14">
      <p:transition spd="slow" p14:dur="2000" advTm="30000"/>
    </mc:Choice>
    <mc:Fallback xmlns="">
      <p:transition spd="slow" advTm="30000"/>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00D46-8FE5-B7F1-3A7F-8E1982E7BC7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DDE0E81-361C-5A91-7F1C-158144E7E4F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F1DB71-5678-824F-7F71-22FF85DEBFC5}"/>
              </a:ext>
            </a:extLst>
          </p:cNvPr>
          <p:cNvSpPr>
            <a:spLocks noGrp="1"/>
          </p:cNvSpPr>
          <p:nvPr>
            <p:ph type="dt" sz="half" idx="10"/>
          </p:nvPr>
        </p:nvSpPr>
        <p:spPr/>
        <p:txBody>
          <a:bodyPr/>
          <a:lstStyle/>
          <a:p>
            <a:fld id="{AF676EB3-62F6-4AFC-BBE4-8A1A55B4E126}" type="datetimeFigureOut">
              <a:rPr lang="en-US" smtClean="0"/>
              <a:t>9/24/2026</a:t>
            </a:fld>
            <a:endParaRPr lang="en-US"/>
          </a:p>
        </p:txBody>
      </p:sp>
      <p:sp>
        <p:nvSpPr>
          <p:cNvPr id="5" name="Footer Placeholder 4">
            <a:extLst>
              <a:ext uri="{FF2B5EF4-FFF2-40B4-BE49-F238E27FC236}">
                <a16:creationId xmlns:a16="http://schemas.microsoft.com/office/drawing/2014/main" id="{9CE52B1A-8F08-1342-BC3C-226045386F7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303667-C699-B517-19D9-26AC8FC34840}"/>
              </a:ext>
            </a:extLst>
          </p:cNvPr>
          <p:cNvSpPr>
            <a:spLocks noGrp="1"/>
          </p:cNvSpPr>
          <p:nvPr>
            <p:ph type="sldNum" sz="quarter" idx="12"/>
          </p:nvPr>
        </p:nvSpPr>
        <p:spPr/>
        <p:txBody>
          <a:bodyPr/>
          <a:lstStyle/>
          <a:p>
            <a:fld id="{9F761DEE-6375-4C78-BC60-A8CA67F58D83}" type="slidenum">
              <a:rPr lang="en-US" smtClean="0"/>
              <a:t>‹#›</a:t>
            </a:fld>
            <a:endParaRPr lang="en-US"/>
          </a:p>
        </p:txBody>
      </p:sp>
    </p:spTree>
    <p:extLst>
      <p:ext uri="{BB962C8B-B14F-4D97-AF65-F5344CB8AC3E}">
        <p14:creationId xmlns:p14="http://schemas.microsoft.com/office/powerpoint/2010/main" val="1205668028"/>
      </p:ext>
    </p:extLst>
  </p:cSld>
  <p:clrMapOvr>
    <a:masterClrMapping/>
  </p:clrMapOvr>
  <mc:AlternateContent xmlns:mc="http://schemas.openxmlformats.org/markup-compatibility/2006" xmlns:p14="http://schemas.microsoft.com/office/powerpoint/2010/main">
    <mc:Choice Requires="p14">
      <p:transition spd="slow" p14:dur="2000" advTm="30000"/>
    </mc:Choice>
    <mc:Fallback xmlns="">
      <p:transition spd="slow" advTm="30000"/>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CEF6C31-594D-B0CB-060A-2582E0D1922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DCBE765-B388-9ADF-CCE9-28590D38CD5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F176EF-37D8-85FC-E303-10B2A54CD6C6}"/>
              </a:ext>
            </a:extLst>
          </p:cNvPr>
          <p:cNvSpPr>
            <a:spLocks noGrp="1"/>
          </p:cNvSpPr>
          <p:nvPr>
            <p:ph type="dt" sz="half" idx="10"/>
          </p:nvPr>
        </p:nvSpPr>
        <p:spPr/>
        <p:txBody>
          <a:bodyPr/>
          <a:lstStyle/>
          <a:p>
            <a:fld id="{AF676EB3-62F6-4AFC-BBE4-8A1A55B4E126}" type="datetimeFigureOut">
              <a:rPr lang="en-US" smtClean="0"/>
              <a:t>9/24/2026</a:t>
            </a:fld>
            <a:endParaRPr lang="en-US"/>
          </a:p>
        </p:txBody>
      </p:sp>
      <p:sp>
        <p:nvSpPr>
          <p:cNvPr id="5" name="Footer Placeholder 4">
            <a:extLst>
              <a:ext uri="{FF2B5EF4-FFF2-40B4-BE49-F238E27FC236}">
                <a16:creationId xmlns:a16="http://schemas.microsoft.com/office/drawing/2014/main" id="{AB89B2D8-0B03-2F1A-4847-FDA090E38C9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B2145F-6B72-8B1E-E9D7-6BC1658443B8}"/>
              </a:ext>
            </a:extLst>
          </p:cNvPr>
          <p:cNvSpPr>
            <a:spLocks noGrp="1"/>
          </p:cNvSpPr>
          <p:nvPr>
            <p:ph type="sldNum" sz="quarter" idx="12"/>
          </p:nvPr>
        </p:nvSpPr>
        <p:spPr/>
        <p:txBody>
          <a:bodyPr/>
          <a:lstStyle/>
          <a:p>
            <a:fld id="{9F761DEE-6375-4C78-BC60-A8CA67F58D83}" type="slidenum">
              <a:rPr lang="en-US" smtClean="0"/>
              <a:t>‹#›</a:t>
            </a:fld>
            <a:endParaRPr lang="en-US"/>
          </a:p>
        </p:txBody>
      </p:sp>
    </p:spTree>
    <p:extLst>
      <p:ext uri="{BB962C8B-B14F-4D97-AF65-F5344CB8AC3E}">
        <p14:creationId xmlns:p14="http://schemas.microsoft.com/office/powerpoint/2010/main" val="3989012276"/>
      </p:ext>
    </p:extLst>
  </p:cSld>
  <p:clrMapOvr>
    <a:masterClrMapping/>
  </p:clrMapOvr>
  <mc:AlternateContent xmlns:mc="http://schemas.openxmlformats.org/markup-compatibility/2006" xmlns:p14="http://schemas.microsoft.com/office/powerpoint/2010/main">
    <mc:Choice Requires="p14">
      <p:transition spd="slow" p14:dur="2000" advTm="30000"/>
    </mc:Choice>
    <mc:Fallback xmlns="">
      <p:transition spd="slow" advTm="30000"/>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theme" Target="../theme/theme2.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theme" Target="../theme/theme3.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4.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theme" Target="../theme/theme4.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descr="A white background with black dots&#10;&#10;Description automatically generated">
            <a:extLst>
              <a:ext uri="{FF2B5EF4-FFF2-40B4-BE49-F238E27FC236}">
                <a16:creationId xmlns:a16="http://schemas.microsoft.com/office/drawing/2014/main" id="{E6C222B4-8882-4E78-14BE-EB238681EEF5}"/>
              </a:ext>
            </a:extLst>
          </p:cNvPr>
          <p:cNvPicPr>
            <a:picLocks noChangeAspect="1"/>
          </p:cNvPicPr>
          <p:nvPr userDrawn="1"/>
        </p:nvPicPr>
        <p:blipFill>
          <a:blip r:embed="rId7"/>
          <a:stretch>
            <a:fillRect/>
          </a:stretch>
        </p:blipFill>
        <p:spPr>
          <a:xfrm>
            <a:off x="0" y="0"/>
            <a:ext cx="12192000" cy="6858000"/>
          </a:xfrm>
          <a:prstGeom prst="rect">
            <a:avLst/>
          </a:prstGeom>
        </p:spPr>
      </p:pic>
    </p:spTree>
    <p:extLst>
      <p:ext uri="{BB962C8B-B14F-4D97-AF65-F5344CB8AC3E}">
        <p14:creationId xmlns:p14="http://schemas.microsoft.com/office/powerpoint/2010/main" val="1844958971"/>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828" r:id="rId4"/>
    <p:sldLayoutId id="2147483778" r:id="rId5"/>
  </p:sldLayoutIdLst>
  <mc:AlternateContent xmlns:mc="http://schemas.openxmlformats.org/markup-compatibility/2006" xmlns:p14="http://schemas.microsoft.com/office/powerpoint/2010/main">
    <mc:Choice Requires="p14">
      <p:transition spd="slow" p14:dur="2000" advTm="30000"/>
    </mc:Choice>
    <mc:Fallback xmlns="">
      <p:transition spd="slow" advTm="30000"/>
    </mc:Fallback>
  </mc:AlternateContent>
  <p:hf hdr="0" ft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5"/>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4057013864"/>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Lst>
  <mc:AlternateContent xmlns:mc="http://schemas.openxmlformats.org/markup-compatibility/2006" xmlns:p14="http://schemas.microsoft.com/office/powerpoint/2010/main">
    <mc:Choice Requires="p14">
      <p:transition spd="slow" p14:dur="2000" advTm="30000"/>
    </mc:Choice>
    <mc:Fallback xmlns="">
      <p:transition spd="slow" advTm="30000"/>
    </mc:Fallback>
  </mc:AlternateContent>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70" algn="ctr" rtl="0" fontAlgn="base">
        <a:spcBef>
          <a:spcPct val="0"/>
        </a:spcBef>
        <a:spcAft>
          <a:spcPct val="0"/>
        </a:spcAft>
        <a:defRPr sz="5867">
          <a:solidFill>
            <a:schemeClr val="tx1"/>
          </a:solidFill>
          <a:latin typeface="Myriad Web Pro" panose="020B0503030403020204" pitchFamily="34" charset="0"/>
        </a:defRPr>
      </a:lvl6pPr>
      <a:lvl7pPr marL="1219140" algn="ctr" rtl="0" fontAlgn="base">
        <a:spcBef>
          <a:spcPct val="0"/>
        </a:spcBef>
        <a:spcAft>
          <a:spcPct val="0"/>
        </a:spcAft>
        <a:defRPr sz="5867">
          <a:solidFill>
            <a:schemeClr val="tx1"/>
          </a:solidFill>
          <a:latin typeface="Myriad Web Pro" panose="020B0503030403020204" pitchFamily="34" charset="0"/>
        </a:defRPr>
      </a:lvl7pPr>
      <a:lvl8pPr marL="1828709" algn="ctr" rtl="0" fontAlgn="base">
        <a:spcBef>
          <a:spcPct val="0"/>
        </a:spcBef>
        <a:spcAft>
          <a:spcPct val="0"/>
        </a:spcAft>
        <a:defRPr sz="5867">
          <a:solidFill>
            <a:schemeClr val="tx1"/>
          </a:solidFill>
          <a:latin typeface="Myriad Web Pro" panose="020B0503030403020204" pitchFamily="34" charset="0"/>
        </a:defRPr>
      </a:lvl8pPr>
      <a:lvl9pPr marL="2438278" algn="ctr" rtl="0" fontAlgn="base">
        <a:spcBef>
          <a:spcPct val="0"/>
        </a:spcBef>
        <a:spcAft>
          <a:spcPct val="0"/>
        </a:spcAft>
        <a:defRPr sz="5867">
          <a:solidFill>
            <a:schemeClr val="tx1"/>
          </a:solidFill>
          <a:latin typeface="Myriad Web Pro" panose="020B0503030403020204" pitchFamily="34" charset="0"/>
        </a:defRPr>
      </a:lvl9pPr>
    </p:titleStyle>
    <p:bodyStyle>
      <a:lvl1pPr marL="457178" indent="-457178" algn="l" rtl="0" eaLnBrk="0" fontAlgn="base" hangingPunct="0">
        <a:spcBef>
          <a:spcPct val="20000"/>
        </a:spcBef>
        <a:spcAft>
          <a:spcPct val="0"/>
        </a:spcAft>
        <a:buFont typeface="Arial" panose="020B0604020202020204" pitchFamily="34" charset="0"/>
        <a:buChar char="•"/>
        <a:defRPr sz="4267" kern="1200">
          <a:solidFill>
            <a:srgbClr val="2D2D2D"/>
          </a:solidFill>
          <a:latin typeface="Calibri" panose="020F0502020204030204" pitchFamily="34" charset="0"/>
          <a:ea typeface="+mn-ea"/>
          <a:cs typeface="+mn-cs"/>
        </a:defRPr>
      </a:lvl1pPr>
      <a:lvl2pPr marL="990550" indent="-380981" algn="l" rtl="0" eaLnBrk="0" fontAlgn="base" hangingPunct="0">
        <a:spcBef>
          <a:spcPct val="20000"/>
        </a:spcBef>
        <a:spcAft>
          <a:spcPct val="0"/>
        </a:spcAft>
        <a:buFont typeface="Arial" panose="020B0604020202020204" pitchFamily="34" charset="0"/>
        <a:buChar char="–"/>
        <a:defRPr sz="3733" kern="1200">
          <a:solidFill>
            <a:srgbClr val="2D2D2D"/>
          </a:solidFill>
          <a:latin typeface="Calibri" panose="020F0502020204030204" pitchFamily="34" charset="0"/>
          <a:ea typeface="+mn-ea"/>
          <a:cs typeface="+mn-cs"/>
        </a:defRPr>
      </a:lvl2pPr>
      <a:lvl3pPr marL="1523925" indent="-304784" algn="l" rtl="0" eaLnBrk="0" fontAlgn="base" hangingPunct="0">
        <a:spcBef>
          <a:spcPct val="20000"/>
        </a:spcBef>
        <a:spcAft>
          <a:spcPct val="0"/>
        </a:spcAft>
        <a:buFont typeface="Arial" panose="020B0604020202020204" pitchFamily="34" charset="0"/>
        <a:buChar char="•"/>
        <a:defRPr sz="3200" kern="1200">
          <a:solidFill>
            <a:srgbClr val="2D2D2D"/>
          </a:solidFill>
          <a:latin typeface="Calibri" panose="020F0502020204030204" pitchFamily="34" charset="0"/>
          <a:ea typeface="+mn-ea"/>
          <a:cs typeface="+mn-cs"/>
        </a:defRPr>
      </a:lvl3pPr>
      <a:lvl4pPr marL="2133493" indent="-304784" algn="l" rtl="0" eaLnBrk="0" fontAlgn="base" hangingPunct="0">
        <a:spcBef>
          <a:spcPct val="20000"/>
        </a:spcBef>
        <a:spcAft>
          <a:spcPct val="0"/>
        </a:spcAft>
        <a:buFont typeface="Arial" panose="020B0604020202020204" pitchFamily="34" charset="0"/>
        <a:buChar char="–"/>
        <a:defRPr sz="2667" kern="1200">
          <a:solidFill>
            <a:srgbClr val="2D2D2D"/>
          </a:solidFill>
          <a:latin typeface="Calibri" panose="020F0502020204030204" pitchFamily="34" charset="0"/>
          <a:ea typeface="+mn-ea"/>
          <a:cs typeface="+mn-cs"/>
        </a:defRPr>
      </a:lvl4pPr>
      <a:lvl5pPr marL="2743062" indent="-304784" algn="l" rtl="0" eaLnBrk="0" fontAlgn="base" hangingPunct="0">
        <a:spcBef>
          <a:spcPct val="20000"/>
        </a:spcBef>
        <a:spcAft>
          <a:spcPct val="0"/>
        </a:spcAft>
        <a:buFont typeface="Arial" panose="020B0604020202020204" pitchFamily="34" charset="0"/>
        <a:buChar char="»"/>
        <a:defRPr sz="2667" kern="1200">
          <a:solidFill>
            <a:srgbClr val="2D2D2D"/>
          </a:solidFill>
          <a:latin typeface="Calibri" panose="020F0502020204030204" pitchFamily="34" charset="0"/>
          <a:ea typeface="+mn-ea"/>
          <a:cs typeface="+mn-cs"/>
        </a:defRPr>
      </a:lvl5pPr>
      <a:lvl6pPr marL="335263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20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77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341"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40" rtl="0" eaLnBrk="1" latinLnBrk="0" hangingPunct="1">
        <a:defRPr sz="2400" kern="1200">
          <a:solidFill>
            <a:schemeClr val="tx1"/>
          </a:solidFill>
          <a:latin typeface="+mn-lt"/>
          <a:ea typeface="+mn-ea"/>
          <a:cs typeface="+mn-cs"/>
        </a:defRPr>
      </a:lvl1pPr>
      <a:lvl2pPr marL="609570" algn="l" defTabSz="1219140" rtl="0" eaLnBrk="1" latinLnBrk="0" hangingPunct="1">
        <a:defRPr sz="2400" kern="1200">
          <a:solidFill>
            <a:schemeClr val="tx1"/>
          </a:solidFill>
          <a:latin typeface="+mn-lt"/>
          <a:ea typeface="+mn-ea"/>
          <a:cs typeface="+mn-cs"/>
        </a:defRPr>
      </a:lvl2pPr>
      <a:lvl3pPr marL="1219140" algn="l" defTabSz="1219140" rtl="0" eaLnBrk="1" latinLnBrk="0" hangingPunct="1">
        <a:defRPr sz="2400" kern="1200">
          <a:solidFill>
            <a:schemeClr val="tx1"/>
          </a:solidFill>
          <a:latin typeface="+mn-lt"/>
          <a:ea typeface="+mn-ea"/>
          <a:cs typeface="+mn-cs"/>
        </a:defRPr>
      </a:lvl3pPr>
      <a:lvl4pPr marL="1828709" algn="l" defTabSz="1219140" rtl="0" eaLnBrk="1" latinLnBrk="0" hangingPunct="1">
        <a:defRPr sz="2400" kern="1200">
          <a:solidFill>
            <a:schemeClr val="tx1"/>
          </a:solidFill>
          <a:latin typeface="+mn-lt"/>
          <a:ea typeface="+mn-ea"/>
          <a:cs typeface="+mn-cs"/>
        </a:defRPr>
      </a:lvl4pPr>
      <a:lvl5pPr marL="2438278" algn="l" defTabSz="1219140" rtl="0" eaLnBrk="1" latinLnBrk="0" hangingPunct="1">
        <a:defRPr sz="2400" kern="1200">
          <a:solidFill>
            <a:schemeClr val="tx1"/>
          </a:solidFill>
          <a:latin typeface="+mn-lt"/>
          <a:ea typeface="+mn-ea"/>
          <a:cs typeface="+mn-cs"/>
        </a:defRPr>
      </a:lvl5pPr>
      <a:lvl6pPr marL="3047848" algn="l" defTabSz="1219140" rtl="0" eaLnBrk="1" latinLnBrk="0" hangingPunct="1">
        <a:defRPr sz="2400" kern="1200">
          <a:solidFill>
            <a:schemeClr val="tx1"/>
          </a:solidFill>
          <a:latin typeface="+mn-lt"/>
          <a:ea typeface="+mn-ea"/>
          <a:cs typeface="+mn-cs"/>
        </a:defRPr>
      </a:lvl6pPr>
      <a:lvl7pPr marL="3657418" algn="l" defTabSz="1219140" rtl="0" eaLnBrk="1" latinLnBrk="0" hangingPunct="1">
        <a:defRPr sz="2400" kern="1200">
          <a:solidFill>
            <a:schemeClr val="tx1"/>
          </a:solidFill>
          <a:latin typeface="+mn-lt"/>
          <a:ea typeface="+mn-ea"/>
          <a:cs typeface="+mn-cs"/>
        </a:defRPr>
      </a:lvl7pPr>
      <a:lvl8pPr marL="4266987" algn="l" defTabSz="1219140" rtl="0" eaLnBrk="1" latinLnBrk="0" hangingPunct="1">
        <a:defRPr sz="2400" kern="1200">
          <a:solidFill>
            <a:schemeClr val="tx1"/>
          </a:solidFill>
          <a:latin typeface="+mn-lt"/>
          <a:ea typeface="+mn-ea"/>
          <a:cs typeface="+mn-cs"/>
        </a:defRPr>
      </a:lvl8pPr>
      <a:lvl9pPr marL="4876557" algn="l" defTabSz="121914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D810C842-BAD8-C44D-839E-B5ADB0BF1EC5}" type="datetimeFigureOut">
              <a:rPr lang="en-US" smtClean="0"/>
              <a:t>9/24/2026</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60160563-2157-3447-AA23-360AB573F286}" type="slidenum">
              <a:rPr lang="en-US" smtClean="0"/>
              <a:t>‹#›</a:t>
            </a:fld>
            <a:endParaRPr lang="en-US" dirty="0"/>
          </a:p>
        </p:txBody>
      </p:sp>
    </p:spTree>
    <p:extLst>
      <p:ext uri="{BB962C8B-B14F-4D97-AF65-F5344CB8AC3E}">
        <p14:creationId xmlns:p14="http://schemas.microsoft.com/office/powerpoint/2010/main" val="2184576643"/>
      </p:ext>
    </p:extLst>
  </p:cSld>
  <p:clrMap bg1="lt1" tx1="dk1" bg2="lt2" tx2="dk2" accent1="accent1" accent2="accent2" accent3="accent3" accent4="accent4" accent5="accent5" accent6="accent6" hlink="hlink" folHlink="folHlink"/>
  <p:sldLayoutIdLst>
    <p:sldLayoutId id="2147483816" r:id="rId1"/>
    <p:sldLayoutId id="2147483817" r:id="rId2"/>
    <p:sldLayoutId id="2147483818" r:id="rId3"/>
    <p:sldLayoutId id="2147483819" r:id="rId4"/>
    <p:sldLayoutId id="2147483820" r:id="rId5"/>
    <p:sldLayoutId id="2147483821" r:id="rId6"/>
    <p:sldLayoutId id="2147483822" r:id="rId7"/>
    <p:sldLayoutId id="2147483823" r:id="rId8"/>
    <p:sldLayoutId id="2147483824" r:id="rId9"/>
    <p:sldLayoutId id="2147483825" r:id="rId10"/>
    <p:sldLayoutId id="2147483826" r:id="rId11"/>
  </p:sldLayoutIdLst>
  <mc:AlternateContent xmlns:mc="http://schemas.openxmlformats.org/markup-compatibility/2006" xmlns:p14="http://schemas.microsoft.com/office/powerpoint/2010/main">
    <mc:Choice Requires="p14">
      <p:transition spd="slow" p14:dur="2000" advTm="30000"/>
    </mc:Choice>
    <mc:Fallback xmlns="">
      <p:transition spd="slow" advTm="30000"/>
    </mc:Fallback>
  </mc:AlternateContent>
  <p:txStyles>
    <p:titleStyle>
      <a:lvl1pPr algn="ctr" defTabSz="609585"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609585" rtl="0" eaLnBrk="1" latinLnBrk="0" hangingPunct="1">
        <a:spcBef>
          <a:spcPct val="20000"/>
        </a:spcBef>
        <a:buFont typeface="Arial"/>
        <a:buChar char="•"/>
        <a:defRPr sz="4267" kern="1200">
          <a:solidFill>
            <a:schemeClr val="tx1"/>
          </a:solidFill>
          <a:latin typeface="+mn-lt"/>
          <a:ea typeface="+mn-ea"/>
          <a:cs typeface="+mn-cs"/>
        </a:defRPr>
      </a:lvl1pPr>
      <a:lvl2pPr marL="990575" indent="-380990" algn="l" defTabSz="609585" rtl="0" eaLnBrk="1" latinLnBrk="0" hangingPunct="1">
        <a:spcBef>
          <a:spcPct val="20000"/>
        </a:spcBef>
        <a:buFont typeface="Arial"/>
        <a:buChar char="–"/>
        <a:defRPr sz="3733" kern="1200">
          <a:solidFill>
            <a:schemeClr val="tx1"/>
          </a:solidFill>
          <a:latin typeface="+mn-lt"/>
          <a:ea typeface="+mn-ea"/>
          <a:cs typeface="+mn-cs"/>
        </a:defRPr>
      </a:lvl2pPr>
      <a:lvl3pPr marL="1523962" indent="-304792" algn="l" defTabSz="609585" rtl="0" eaLnBrk="1" latinLnBrk="0" hangingPunct="1">
        <a:spcBef>
          <a:spcPct val="20000"/>
        </a:spcBef>
        <a:buFont typeface="Arial"/>
        <a:buChar char="•"/>
        <a:defRPr sz="3200" kern="1200">
          <a:solidFill>
            <a:schemeClr val="tx1"/>
          </a:solidFill>
          <a:latin typeface="+mn-lt"/>
          <a:ea typeface="+mn-ea"/>
          <a:cs typeface="+mn-cs"/>
        </a:defRPr>
      </a:lvl3pPr>
      <a:lvl4pPr marL="2133547" indent="-304792" algn="l" defTabSz="609585" rtl="0" eaLnBrk="1" latinLnBrk="0" hangingPunct="1">
        <a:spcBef>
          <a:spcPct val="20000"/>
        </a:spcBef>
        <a:buFont typeface="Arial"/>
        <a:buChar char="–"/>
        <a:defRPr sz="2667" kern="1200">
          <a:solidFill>
            <a:schemeClr val="tx1"/>
          </a:solidFill>
          <a:latin typeface="+mn-lt"/>
          <a:ea typeface="+mn-ea"/>
          <a:cs typeface="+mn-cs"/>
        </a:defRPr>
      </a:lvl4pPr>
      <a:lvl5pPr marL="2743131" indent="-304792" algn="l" defTabSz="609585" rtl="0" eaLnBrk="1" latinLnBrk="0" hangingPunct="1">
        <a:spcBef>
          <a:spcPct val="20000"/>
        </a:spcBef>
        <a:buFont typeface="Arial"/>
        <a:buChar char="»"/>
        <a:defRPr sz="2667" kern="1200">
          <a:solidFill>
            <a:schemeClr val="tx1"/>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8060688-C192-E9E0-4455-B46661991C6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490F63E-547D-2B52-C344-53AE16A9C7F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DC9007-C2A1-3CD5-416B-4810535F02F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F676EB3-62F6-4AFC-BBE4-8A1A55B4E126}" type="datetimeFigureOut">
              <a:rPr lang="en-US" smtClean="0"/>
              <a:t>9/24/2026</a:t>
            </a:fld>
            <a:endParaRPr lang="en-US"/>
          </a:p>
        </p:txBody>
      </p:sp>
      <p:sp>
        <p:nvSpPr>
          <p:cNvPr id="5" name="Footer Placeholder 4">
            <a:extLst>
              <a:ext uri="{FF2B5EF4-FFF2-40B4-BE49-F238E27FC236}">
                <a16:creationId xmlns:a16="http://schemas.microsoft.com/office/drawing/2014/main" id="{A6B1B86F-2874-99DF-7D31-57E35F61C73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65342FC7-6DE7-48C0-036B-5BCDDCCF571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F761DEE-6375-4C78-BC60-A8CA67F58D83}" type="slidenum">
              <a:rPr lang="en-US" smtClean="0"/>
              <a:t>‹#›</a:t>
            </a:fld>
            <a:endParaRPr lang="en-US"/>
          </a:p>
        </p:txBody>
      </p:sp>
    </p:spTree>
    <p:extLst>
      <p:ext uri="{BB962C8B-B14F-4D97-AF65-F5344CB8AC3E}">
        <p14:creationId xmlns:p14="http://schemas.microsoft.com/office/powerpoint/2010/main" val="592108232"/>
      </p:ext>
    </p:extLst>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mc:AlternateContent xmlns:mc="http://schemas.openxmlformats.org/markup-compatibility/2006" xmlns:p14="http://schemas.microsoft.com/office/powerpoint/2010/main">
    <mc:Choice Requires="p14">
      <p:transition spd="slow" p14:dur="2000" advTm="30000"/>
    </mc:Choice>
    <mc:Fallback xmlns="">
      <p:transition spd="slow" advTm="30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7.xml"/></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Layout" Target="../slideLayouts/slideLayout27.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5.png"/><Relationship Id="rId1" Type="http://schemas.openxmlformats.org/officeDocument/2006/relationships/slideLayout" Target="../slideLayouts/slideLayout4.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21.xml"/><Relationship Id="rId4" Type="http://schemas.openxmlformats.org/officeDocument/2006/relationships/image" Target="../media/image20.png"/></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21.xml"/><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9.xml"/><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1.xml"/><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12.xml"/><Relationship Id="rId1" Type="http://schemas.openxmlformats.org/officeDocument/2006/relationships/slideLayout" Target="../slideLayouts/slideLayout21.xml"/><Relationship Id="rId4" Type="http://schemas.openxmlformats.org/officeDocument/2006/relationships/image" Target="../media/image32.png"/></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3.xml"/><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4.xml"/><Relationship Id="rId1" Type="http://schemas.openxmlformats.org/officeDocument/2006/relationships/slideLayout" Target="../slideLayouts/slideLayout21.xml"/><Relationship Id="rId4" Type="http://schemas.openxmlformats.org/officeDocument/2006/relationships/image" Target="../media/image35.png"/></Relationships>
</file>

<file path=ppt/slides/_rels/slide1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5.xml"/><Relationship Id="rId1" Type="http://schemas.openxmlformats.org/officeDocument/2006/relationships/slideLayout" Target="../slideLayouts/slideLayout21.xml"/></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6.xml"/><Relationship Id="rId1" Type="http://schemas.openxmlformats.org/officeDocument/2006/relationships/slideLayout" Target="../slideLayouts/slideLayout21.xml"/><Relationship Id="rId4" Type="http://schemas.openxmlformats.org/officeDocument/2006/relationships/image" Target="../media/image38.png"/></Relationships>
</file>

<file path=ppt/slides/_rels/slide2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7.xml"/><Relationship Id="rId1" Type="http://schemas.openxmlformats.org/officeDocument/2006/relationships/slideLayout" Target="../slideLayouts/slideLayout2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 Placeholder 1">
            <a:extLst>
              <a:ext uri="{FF2B5EF4-FFF2-40B4-BE49-F238E27FC236}">
                <a16:creationId xmlns:a16="http://schemas.microsoft.com/office/drawing/2014/main" id="{5E324D62-60EB-EDF3-7623-09BFF88C8B37}"/>
              </a:ext>
            </a:extLst>
          </p:cNvPr>
          <p:cNvSpPr txBox="1">
            <a:spLocks/>
          </p:cNvSpPr>
          <p:nvPr/>
        </p:nvSpPr>
        <p:spPr>
          <a:xfrm>
            <a:off x="3956826" y="1348535"/>
            <a:ext cx="6966814" cy="892850"/>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Aptos" panose="02110004020202020204"/>
                <a:ea typeface="+mn-ea"/>
                <a:cs typeface="+mn-cs"/>
              </a:rPr>
              <a:t>AI IN ACTION– Real-World AI. Real Results. Real Competitive Advantage.</a:t>
            </a:r>
            <a:endParaRPr kumimoji="0" lang="en-US" sz="40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8" name="TextBox 7">
            <a:extLst>
              <a:ext uri="{FF2B5EF4-FFF2-40B4-BE49-F238E27FC236}">
                <a16:creationId xmlns:a16="http://schemas.microsoft.com/office/drawing/2014/main" id="{20BA5CC9-64E8-E55A-A835-571A92D0D6F5}"/>
              </a:ext>
            </a:extLst>
          </p:cNvPr>
          <p:cNvSpPr txBox="1"/>
          <p:nvPr/>
        </p:nvSpPr>
        <p:spPr>
          <a:xfrm>
            <a:off x="3956825" y="2963157"/>
            <a:ext cx="7527251" cy="240065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srgbClr val="F0C65F"/>
                </a:solidFill>
                <a:effectLst/>
                <a:uLnTx/>
                <a:uFillTx/>
                <a:latin typeface="Aptos" panose="02110004020202020204"/>
                <a:ea typeface="+mn-ea"/>
                <a:cs typeface="+mn-cs"/>
              </a:rPr>
              <a:t>Presented by: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Ed Marx, CEO, Marx Advisory - </a:t>
            </a:r>
            <a:r>
              <a:rPr kumimoji="0" lang="en-US" sz="1800" b="1" i="1" u="none" strike="noStrike" kern="1200" cap="none" spc="0" normalizeH="0" baseline="0" noProof="0" dirty="0">
                <a:ln>
                  <a:noFill/>
                </a:ln>
                <a:solidFill>
                  <a:prstClr val="white"/>
                </a:solidFill>
                <a:effectLst/>
                <a:uLnTx/>
                <a:uFillTx/>
                <a:latin typeface="Aptos" panose="02110004020202020204"/>
                <a:ea typeface="+mn-ea"/>
                <a:cs typeface="+mn-cs"/>
              </a:rPr>
              <a:t>Moderator</a:t>
            </a: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Bryan Batson, MD, CEO, Hattiesburg Clinic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Jessica Heestand, MD, Wake Internal Medicine Consultants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Brian Voth, Chief Development Officer, Wilmington Health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Collette Thomas, Director of IT, Murfreesboro Medical Clinic &amp; </a:t>
            </a:r>
            <a:r>
              <a:rPr kumimoji="0" lang="en-US" sz="1800" b="0" i="0" u="none" strike="noStrike" kern="1200" cap="none" spc="0" normalizeH="0" baseline="0" noProof="0" dirty="0" err="1">
                <a:ln>
                  <a:noFill/>
                </a:ln>
                <a:solidFill>
                  <a:prstClr val="white"/>
                </a:solidFill>
                <a:effectLst/>
                <a:uLnTx/>
                <a:uFillTx/>
                <a:latin typeface="Aptos" panose="02110004020202020204"/>
                <a:ea typeface="+mn-ea"/>
                <a:cs typeface="+mn-cs"/>
              </a:rPr>
              <a:t>Surgicenter</a:t>
            </a: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Cynthia Lang, CEO, Gastroenterology Associates of the Piedmont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Eric Stecker, MD, Co-founder &amp; Co-Chief Medical Officer, Insight Health</a:t>
            </a:r>
          </a:p>
        </p:txBody>
      </p:sp>
      <p:sp>
        <p:nvSpPr>
          <p:cNvPr id="10" name="TextBox 9">
            <a:extLst>
              <a:ext uri="{FF2B5EF4-FFF2-40B4-BE49-F238E27FC236}">
                <a16:creationId xmlns:a16="http://schemas.microsoft.com/office/drawing/2014/main" id="{DCC29D67-0AEC-6F08-9841-D757F0A45BCA}"/>
              </a:ext>
            </a:extLst>
          </p:cNvPr>
          <p:cNvSpPr txBox="1"/>
          <p:nvPr/>
        </p:nvSpPr>
        <p:spPr>
          <a:xfrm>
            <a:off x="951289" y="1216607"/>
            <a:ext cx="1502875"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0" normalizeH="0" baseline="0" noProof="0" dirty="0">
                <a:ln>
                  <a:noFill/>
                </a:ln>
                <a:solidFill>
                  <a:srgbClr val="004150"/>
                </a:solidFill>
                <a:effectLst/>
                <a:uLnTx/>
                <a:uFillTx/>
                <a:latin typeface="Aptos" panose="02110004020202020204"/>
                <a:ea typeface="+mn-ea"/>
                <a:cs typeface="+mn-cs"/>
              </a:rPr>
              <a:t>05</a:t>
            </a:r>
          </a:p>
        </p:txBody>
      </p:sp>
    </p:spTree>
    <p:extLst>
      <p:ext uri="{BB962C8B-B14F-4D97-AF65-F5344CB8AC3E}">
        <p14:creationId xmlns:p14="http://schemas.microsoft.com/office/powerpoint/2010/main" val="31146861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B342BB5-5205-1CE7-7CBE-2729082535A4}"/>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82E8395D-8103-7C88-7A00-4F2D163263FF}"/>
              </a:ext>
            </a:extLst>
          </p:cNvPr>
          <p:cNvSpPr txBox="1"/>
          <p:nvPr/>
        </p:nvSpPr>
        <p:spPr>
          <a:xfrm>
            <a:off x="4482684" y="3824213"/>
            <a:ext cx="752725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Bryan Batson, MD, CEO, Hattiesburg Clinic</a:t>
            </a:r>
          </a:p>
        </p:txBody>
      </p:sp>
      <p:pic>
        <p:nvPicPr>
          <p:cNvPr id="2" name="Picture 1" descr="Hattiesburg Clinic | Mississippi's Largest Multi-Specialty Clinic">
            <a:extLst>
              <a:ext uri="{FF2B5EF4-FFF2-40B4-BE49-F238E27FC236}">
                <a16:creationId xmlns:a16="http://schemas.microsoft.com/office/drawing/2014/main" id="{C79A874D-7DC4-17A3-9989-30C002FD4510}"/>
              </a:ext>
            </a:extLst>
          </p:cNvPr>
          <p:cNvPicPr>
            <a:picLocks noChangeAspect="1"/>
          </p:cNvPicPr>
          <p:nvPr/>
        </p:nvPicPr>
        <p:blipFill>
          <a:blip r:embed="rId3"/>
          <a:stretch>
            <a:fillRect/>
          </a:stretch>
        </p:blipFill>
        <p:spPr>
          <a:xfrm>
            <a:off x="4569784" y="4375567"/>
            <a:ext cx="3558337" cy="734789"/>
          </a:xfrm>
          <a:prstGeom prst="rect">
            <a:avLst/>
          </a:prstGeom>
        </p:spPr>
      </p:pic>
    </p:spTree>
    <p:extLst>
      <p:ext uri="{BB962C8B-B14F-4D97-AF65-F5344CB8AC3E}">
        <p14:creationId xmlns:p14="http://schemas.microsoft.com/office/powerpoint/2010/main" val="1234103706"/>
      </p:ext>
    </p:extLst>
  </p:cSld>
  <p:clrMapOvr>
    <a:masterClrMapping/>
  </p:clrMapOvr>
  <mc:AlternateContent xmlns:mc="http://schemas.openxmlformats.org/markup-compatibility/2006" xmlns:p14="http://schemas.microsoft.com/office/powerpoint/2010/main">
    <mc:Choice Requires="p14">
      <p:transition spd="slow" p14:dur="2000" advTm="30000"/>
    </mc:Choice>
    <mc:Fallback xmlns="">
      <p:transition spd="slow" advTm="3000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50397-4236-7DF0-2B95-854A1B7A5BE3}"/>
            </a:ext>
          </a:extLst>
        </p:cNvPr>
        <p:cNvGrpSpPr/>
        <p:nvPr/>
      </p:nvGrpSpPr>
      <p:grpSpPr>
        <a:xfrm>
          <a:off x="0" y="0"/>
          <a:ext cx="0" cy="0"/>
          <a:chOff x="0" y="0"/>
          <a:chExt cx="0" cy="0"/>
        </a:xfrm>
      </p:grpSpPr>
      <p:pic>
        <p:nvPicPr>
          <p:cNvPr id="24" name="Picture 23">
            <a:extLst>
              <a:ext uri="{FF2B5EF4-FFF2-40B4-BE49-F238E27FC236}">
                <a16:creationId xmlns:a16="http://schemas.microsoft.com/office/drawing/2014/main" id="{554E677F-F365-DEE3-43CA-9CD63754A5A3}"/>
              </a:ext>
            </a:extLst>
          </p:cNvPr>
          <p:cNvPicPr>
            <a:picLocks noChangeAspect="1"/>
          </p:cNvPicPr>
          <p:nvPr/>
        </p:nvPicPr>
        <p:blipFill>
          <a:blip r:embed="rId2">
            <a:duotone>
              <a:schemeClr val="accent2">
                <a:shade val="45000"/>
                <a:satMod val="135000"/>
              </a:schemeClr>
              <a:prstClr val="white"/>
            </a:duotone>
            <a:extLst>
              <a:ext uri="{BEBA8EAE-BF5A-486C-A8C5-ECC9F3942E4B}">
                <a14:imgProps xmlns:a14="http://schemas.microsoft.com/office/drawing/2010/main">
                  <a14:imgLayer r:embed="rId3">
                    <a14:imgEffect>
                      <a14:artisticPhotocopy trans="20000" detail="1"/>
                    </a14:imgEffect>
                    <a14:imgEffect>
                      <a14:saturation sat="0"/>
                    </a14:imgEffect>
                  </a14:imgLayer>
                </a14:imgProps>
              </a:ext>
            </a:extLst>
          </a:blip>
          <a:stretch>
            <a:fillRect/>
          </a:stretch>
        </p:blipFill>
        <p:spPr>
          <a:xfrm>
            <a:off x="0" y="-1746"/>
            <a:ext cx="12192000" cy="6859748"/>
          </a:xfrm>
          <a:prstGeom prst="rect">
            <a:avLst/>
          </a:prstGeom>
        </p:spPr>
      </p:pic>
      <p:sp>
        <p:nvSpPr>
          <p:cNvPr id="2" name="Rectangle 1">
            <a:extLst>
              <a:ext uri="{FF2B5EF4-FFF2-40B4-BE49-F238E27FC236}">
                <a16:creationId xmlns:a16="http://schemas.microsoft.com/office/drawing/2014/main" id="{66C1AA2D-45BE-D261-6486-2E9FBF3E91C2}"/>
              </a:ext>
            </a:extLst>
          </p:cNvPr>
          <p:cNvSpPr/>
          <p:nvPr/>
        </p:nvSpPr>
        <p:spPr>
          <a:xfrm>
            <a:off x="0" y="9939"/>
            <a:ext cx="12192000" cy="6859748"/>
          </a:xfrm>
          <a:prstGeom prst="rect">
            <a:avLst/>
          </a:prstGeom>
          <a:solidFill>
            <a:srgbClr val="EDEDED">
              <a:alpha val="7294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18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5" name="Rectangle: Rounded Corners 4">
            <a:extLst>
              <a:ext uri="{FF2B5EF4-FFF2-40B4-BE49-F238E27FC236}">
                <a16:creationId xmlns:a16="http://schemas.microsoft.com/office/drawing/2014/main" id="{CF68D8C9-7CC2-886E-F107-E61865CA67AA}"/>
              </a:ext>
            </a:extLst>
          </p:cNvPr>
          <p:cNvSpPr/>
          <p:nvPr/>
        </p:nvSpPr>
        <p:spPr>
          <a:xfrm>
            <a:off x="7735024" y="148734"/>
            <a:ext cx="4284631" cy="1143000"/>
          </a:xfrm>
          <a:prstGeom prst="roundRect">
            <a:avLst>
              <a:gd name="adj" fmla="val 21401"/>
            </a:avLst>
          </a:prstGeom>
          <a:solidFill>
            <a:srgbClr val="31859C">
              <a:alpha val="49804"/>
            </a:srgbClr>
          </a:solidFill>
          <a:ln w="19050">
            <a:solidFill>
              <a:schemeClr val="accent2">
                <a:lumMod val="75000"/>
              </a:schemeClr>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570" rtl="0" eaLnBrk="1" fontAlgn="auto" latinLnBrk="0" hangingPunct="1">
              <a:lnSpc>
                <a:spcPct val="100000"/>
              </a:lnSpc>
              <a:spcBef>
                <a:spcPts val="0"/>
              </a:spcBef>
              <a:spcAft>
                <a:spcPts val="0"/>
              </a:spcAft>
              <a:buClrTx/>
              <a:buSzTx/>
              <a:buFontTx/>
              <a:buNone/>
              <a:tabLst/>
              <a:defRPr/>
            </a:pPr>
            <a:r>
              <a:rPr kumimoji="0" lang="en-US" sz="1200" b="0" i="0" u="sng"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Eras Demi ITC" panose="020B0805030504020804" pitchFamily="34" charset="0"/>
                <a:ea typeface="+mn-ea"/>
                <a:cs typeface="Segoe UI Semilight" panose="020B0402040204020203" pitchFamily="34" charset="0"/>
              </a:rPr>
              <a:t>Quick Facts:</a:t>
            </a:r>
          </a:p>
          <a:p>
            <a:pPr marL="0" marR="0" lvl="0" indent="0" algn="l" defTabSz="60957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Eras Demi ITC" panose="020B0805030504020804" pitchFamily="34" charset="0"/>
              <a:ea typeface="+mn-ea"/>
              <a:cs typeface="Segoe UI Semilight" panose="020B0402040204020203" pitchFamily="34" charset="0"/>
            </a:endParaRPr>
          </a:p>
          <a:p>
            <a:pPr marL="0" marR="0" lvl="0" indent="0" algn="l" defTabSz="609570" rtl="0" eaLnBrk="1" fontAlgn="auto" latinLnBrk="0" hangingPunct="1">
              <a:lnSpc>
                <a:spcPct val="100000"/>
              </a:lnSpc>
              <a:spcBef>
                <a:spcPts val="0"/>
              </a:spcBef>
              <a:spcAft>
                <a:spcPts val="0"/>
              </a:spcAft>
              <a:buClrTx/>
              <a:buSzTx/>
              <a:buFontTx/>
              <a:buNone/>
              <a:tabLst/>
              <a:defRPr/>
            </a:pPr>
            <a:r>
              <a:rPr kumimoji="0" lang="en-US" sz="1200" b="0" i="0" u="sng" strike="noStrike" kern="1200" cap="none" spc="0" normalizeH="0" baseline="0" noProof="0" dirty="0">
                <a:ln>
                  <a:noFill/>
                </a:ln>
                <a:solidFill>
                  <a:srgbClr val="000000"/>
                </a:solidFill>
                <a:effectLst/>
                <a:uLnTx/>
                <a:uFillTx/>
                <a:latin typeface="Eras Demi ITC" panose="020B0805030504020804" pitchFamily="34" charset="0"/>
                <a:ea typeface="+mn-ea"/>
                <a:cs typeface="Segoe UI Semilight" panose="020B0402040204020203" pitchFamily="34" charset="0"/>
              </a:rPr>
              <a:t>Shareholders:</a:t>
            </a:r>
            <a:r>
              <a:rPr kumimoji="0" lang="en-US" sz="1200" b="0" i="0" u="none" strike="noStrike" kern="1200" cap="none" spc="0" normalizeH="0" baseline="0" noProof="0" dirty="0">
                <a:ln>
                  <a:noFill/>
                </a:ln>
                <a:solidFill>
                  <a:srgbClr val="000000"/>
                </a:solidFill>
                <a:effectLst/>
                <a:uLnTx/>
                <a:uFillTx/>
                <a:latin typeface="Eras Demi ITC" panose="020B0805030504020804" pitchFamily="34" charset="0"/>
                <a:ea typeface="+mn-ea"/>
                <a:cs typeface="Segoe UI Semilight" panose="020B0402040204020203" pitchFamily="34" charset="0"/>
              </a:rPr>
              <a:t>		            28 primary care clinics</a:t>
            </a:r>
            <a:endParaRPr kumimoji="0" lang="en-US" sz="1200" b="0" i="0" u="sng" strike="noStrike" kern="1200" cap="none" spc="0" normalizeH="0" baseline="0" noProof="0" dirty="0">
              <a:ln>
                <a:noFill/>
              </a:ln>
              <a:solidFill>
                <a:srgbClr val="000000"/>
              </a:solidFill>
              <a:effectLst/>
              <a:uLnTx/>
              <a:uFillTx/>
              <a:latin typeface="Eras Demi ITC" panose="020B0805030504020804" pitchFamily="34" charset="0"/>
              <a:ea typeface="+mn-ea"/>
              <a:cs typeface="Segoe UI Semilight" panose="020B0402040204020203" pitchFamily="34" charset="0"/>
            </a:endParaRPr>
          </a:p>
          <a:p>
            <a:pPr marL="0" marR="0" lvl="0" indent="0" algn="l" defTabSz="60957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Eras Demi ITC" panose="020B0805030504020804" pitchFamily="34" charset="0"/>
                <a:ea typeface="+mn-ea"/>
                <a:cs typeface="Segoe UI Semilight" panose="020B0402040204020203" pitchFamily="34" charset="0"/>
              </a:rPr>
              <a:t>  Dept of Medicine: 110	              5 urgent care clinics</a:t>
            </a:r>
          </a:p>
          <a:p>
            <a:pPr marL="0" marR="0" lvl="0" indent="0" algn="l" defTabSz="60957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Eras Demi ITC" panose="020B0805030504020804" pitchFamily="34" charset="0"/>
                <a:ea typeface="+mn-ea"/>
                <a:cs typeface="Segoe UI Semilight" panose="020B0402040204020203" pitchFamily="34" charset="0"/>
              </a:rPr>
              <a:t>  Dept of Primary Care: 108         12 dialysis units</a:t>
            </a:r>
          </a:p>
          <a:p>
            <a:pPr marL="0" marR="0" lvl="0" indent="0" algn="l" defTabSz="60957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Eras Demi ITC" panose="020B0805030504020804" pitchFamily="34" charset="0"/>
                <a:ea typeface="+mn-ea"/>
                <a:cs typeface="Segoe UI Semilight" panose="020B0402040204020203" pitchFamily="34" charset="0"/>
              </a:rPr>
              <a:t>  Dept of Surgery: 65	              6 ASCs and OBLs</a:t>
            </a:r>
          </a:p>
        </p:txBody>
      </p:sp>
      <p:sp>
        <p:nvSpPr>
          <p:cNvPr id="4" name="Title 8">
            <a:extLst>
              <a:ext uri="{FF2B5EF4-FFF2-40B4-BE49-F238E27FC236}">
                <a16:creationId xmlns:a16="http://schemas.microsoft.com/office/drawing/2014/main" id="{EC1E98CE-594A-1E2D-EF6F-8E54086F9AC9}"/>
              </a:ext>
            </a:extLst>
          </p:cNvPr>
          <p:cNvSpPr txBox="1">
            <a:spLocks/>
          </p:cNvSpPr>
          <p:nvPr/>
        </p:nvSpPr>
        <p:spPr>
          <a:xfrm>
            <a:off x="152401" y="-242228"/>
            <a:ext cx="8229600" cy="1143000"/>
          </a:xfrm>
        </p:spPr>
        <p:txBody>
          <a:bodyPr anchor="b">
            <a:normAutofit/>
          </a:bodyPr>
          <a:lstStyle>
            <a:lvl1pPr algn="ctr" rtl="0" eaLnBrk="0" fontAlgn="base" hangingPunct="0">
              <a:spcBef>
                <a:spcPct val="0"/>
              </a:spcBef>
              <a:spcAft>
                <a:spcPct val="0"/>
              </a:spcAft>
              <a:defRPr sz="6000"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70" algn="ctr" rtl="0" fontAlgn="base">
              <a:spcBef>
                <a:spcPct val="0"/>
              </a:spcBef>
              <a:spcAft>
                <a:spcPct val="0"/>
              </a:spcAft>
              <a:defRPr sz="5867">
                <a:solidFill>
                  <a:schemeClr val="tx1"/>
                </a:solidFill>
                <a:latin typeface="Myriad Web Pro" panose="020B0503030403020204" pitchFamily="34" charset="0"/>
              </a:defRPr>
            </a:lvl6pPr>
            <a:lvl7pPr marL="1219140" algn="ctr" rtl="0" fontAlgn="base">
              <a:spcBef>
                <a:spcPct val="0"/>
              </a:spcBef>
              <a:spcAft>
                <a:spcPct val="0"/>
              </a:spcAft>
              <a:defRPr sz="5867">
                <a:solidFill>
                  <a:schemeClr val="tx1"/>
                </a:solidFill>
                <a:latin typeface="Myriad Web Pro" panose="020B0503030403020204" pitchFamily="34" charset="0"/>
              </a:defRPr>
            </a:lvl7pPr>
            <a:lvl8pPr marL="1828709" algn="ctr" rtl="0" fontAlgn="base">
              <a:spcBef>
                <a:spcPct val="0"/>
              </a:spcBef>
              <a:spcAft>
                <a:spcPct val="0"/>
              </a:spcAft>
              <a:defRPr sz="5867">
                <a:solidFill>
                  <a:schemeClr val="tx1"/>
                </a:solidFill>
                <a:latin typeface="Myriad Web Pro" panose="020B0503030403020204" pitchFamily="34" charset="0"/>
              </a:defRPr>
            </a:lvl8pPr>
            <a:lvl9pPr marL="2438278"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l" defTabSz="457189" rtl="0" eaLnBrk="0" fontAlgn="base" latinLnBrk="0" hangingPunct="0">
              <a:lnSpc>
                <a:spcPct val="100000"/>
              </a:lnSpc>
              <a:spcBef>
                <a:spcPct val="0"/>
              </a:spcBef>
              <a:spcAft>
                <a:spcPct val="0"/>
              </a:spcAft>
              <a:buClrTx/>
              <a:buSzTx/>
              <a:buFontTx/>
              <a:buNone/>
              <a:tabLst/>
              <a:defRPr/>
            </a:pPr>
            <a:r>
              <a:rPr kumimoji="0" lang="en-US" sz="5400" b="1" i="0" u="none" strike="noStrike" kern="1200" cap="none" spc="0" normalizeH="0" baseline="0" noProof="0" dirty="0">
                <a:ln w="12700">
                  <a:solidFill>
                    <a:srgbClr val="000000"/>
                  </a:solidFill>
                  <a:prstDash val="solid"/>
                </a:ln>
                <a:solidFill>
                  <a:srgbClr val="31859C"/>
                </a:solidFill>
                <a:effectLst>
                  <a:outerShdw blurRad="38100" dist="38100" dir="2700000" algn="tl">
                    <a:srgbClr val="000000">
                      <a:alpha val="43137"/>
                    </a:srgbClr>
                  </a:outerShdw>
                </a:effectLst>
                <a:uLnTx/>
                <a:uFillTx/>
                <a:latin typeface="Trebuchet MS" panose="020B0603020202020204"/>
                <a:ea typeface="+mj-ea"/>
                <a:cs typeface="+mj-cs"/>
              </a:rPr>
              <a:t>Who we are</a:t>
            </a:r>
          </a:p>
        </p:txBody>
      </p:sp>
      <p:sp>
        <p:nvSpPr>
          <p:cNvPr id="3" name="TextBox 2">
            <a:extLst>
              <a:ext uri="{FF2B5EF4-FFF2-40B4-BE49-F238E27FC236}">
                <a16:creationId xmlns:a16="http://schemas.microsoft.com/office/drawing/2014/main" id="{0B6C5EB0-344C-455F-70AC-274CFA6EF787}"/>
              </a:ext>
            </a:extLst>
          </p:cNvPr>
          <p:cNvSpPr txBox="1"/>
          <p:nvPr/>
        </p:nvSpPr>
        <p:spPr>
          <a:xfrm>
            <a:off x="481073" y="831797"/>
            <a:ext cx="6945223" cy="1200329"/>
          </a:xfrm>
          <a:prstGeom prst="rect">
            <a:avLst/>
          </a:prstGeom>
          <a:noFill/>
        </p:spPr>
        <p:txBody>
          <a:bodyPr wrap="square" rtlCol="0">
            <a:spAutoFit/>
          </a:bodyPr>
          <a:lstStyle/>
          <a:p>
            <a:pPr marL="342891" marR="0" lvl="0" indent="-342891" algn="l" defTabSz="457189"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Established in 1963 by 10 local physicians</a:t>
            </a:r>
          </a:p>
          <a:p>
            <a:pPr marL="342891" marR="0" lvl="0" indent="-342891" algn="l" defTabSz="457189"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Now one of the largest independent multi-specialty medical groups in the United States</a:t>
            </a:r>
          </a:p>
        </p:txBody>
      </p:sp>
      <p:sp>
        <p:nvSpPr>
          <p:cNvPr id="10" name="TextBox 9">
            <a:extLst>
              <a:ext uri="{FF2B5EF4-FFF2-40B4-BE49-F238E27FC236}">
                <a16:creationId xmlns:a16="http://schemas.microsoft.com/office/drawing/2014/main" id="{3B86E028-4DE2-3E54-BC34-74CCA17C186C}"/>
              </a:ext>
            </a:extLst>
          </p:cNvPr>
          <p:cNvSpPr txBox="1"/>
          <p:nvPr/>
        </p:nvSpPr>
        <p:spPr>
          <a:xfrm>
            <a:off x="152401" y="5624407"/>
            <a:ext cx="6860795" cy="1077218"/>
          </a:xfrm>
          <a:prstGeom prst="rect">
            <a:avLst/>
          </a:prstGeom>
          <a:noFill/>
        </p:spPr>
        <p:txBody>
          <a:bodyPr wrap="square" rtlCol="0">
            <a:spAutoFit/>
          </a:bodyPr>
          <a:lstStyle/>
          <a:p>
            <a:pPr marL="0" marR="0" lvl="0" indent="0" algn="ctr" defTabSz="457189"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Market of approximately 800,000 patients</a:t>
            </a:r>
          </a:p>
          <a:p>
            <a:pPr marL="0" marR="0" lvl="0" indent="0" algn="ctr" defTabSz="457189"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Over 1,000,000 outpatient visits in 2025, excluding dialysis</a:t>
            </a:r>
          </a:p>
          <a:p>
            <a:pPr marL="0" marR="0" lvl="0" indent="0" algn="ctr" defTabSz="457189"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Over 42,000 outpatient surgeries/procedures in 2025</a:t>
            </a:r>
          </a:p>
        </p:txBody>
      </p:sp>
      <p:pic>
        <p:nvPicPr>
          <p:cNvPr id="16" name="Picture 15">
            <a:extLst>
              <a:ext uri="{FF2B5EF4-FFF2-40B4-BE49-F238E27FC236}">
                <a16:creationId xmlns:a16="http://schemas.microsoft.com/office/drawing/2014/main" id="{6CDDF268-6A0E-74EA-16DD-9A6DEF27B284}"/>
              </a:ext>
            </a:extLst>
          </p:cNvPr>
          <p:cNvPicPr>
            <a:picLocks noChangeAspect="1"/>
          </p:cNvPicPr>
          <p:nvPr/>
        </p:nvPicPr>
        <p:blipFill>
          <a:blip r:embed="rId4"/>
          <a:stretch>
            <a:fillRect/>
          </a:stretch>
        </p:blipFill>
        <p:spPr>
          <a:xfrm>
            <a:off x="8082694" y="2647294"/>
            <a:ext cx="3645849" cy="2020024"/>
          </a:xfrm>
          <a:prstGeom prst="rect">
            <a:avLst/>
          </a:prstGeom>
          <a:ln w="12700">
            <a:solidFill>
              <a:schemeClr val="accent3">
                <a:lumMod val="75000"/>
              </a:schemeClr>
            </a:solidFill>
          </a:ln>
          <a:effectLst>
            <a:outerShdw blurRad="63500" sx="102000" sy="102000" algn="ctr" rotWithShape="0">
              <a:prstClr val="black">
                <a:alpha val="40000"/>
              </a:prstClr>
            </a:outerShdw>
          </a:effectLst>
        </p:spPr>
      </p:pic>
      <p:pic>
        <p:nvPicPr>
          <p:cNvPr id="6" name="Picture 5">
            <a:extLst>
              <a:ext uri="{FF2B5EF4-FFF2-40B4-BE49-F238E27FC236}">
                <a16:creationId xmlns:a16="http://schemas.microsoft.com/office/drawing/2014/main" id="{24B6CECC-53FB-BDEF-883D-F2746404F251}"/>
              </a:ext>
            </a:extLst>
          </p:cNvPr>
          <p:cNvPicPr>
            <a:picLocks noChangeAspect="1"/>
          </p:cNvPicPr>
          <p:nvPr/>
        </p:nvPicPr>
        <p:blipFill>
          <a:blip r:embed="rId5"/>
          <a:stretch>
            <a:fillRect/>
          </a:stretch>
        </p:blipFill>
        <p:spPr>
          <a:xfrm>
            <a:off x="7987186" y="1500173"/>
            <a:ext cx="3836867" cy="1034763"/>
          </a:xfrm>
          <a:prstGeom prst="rect">
            <a:avLst/>
          </a:prstGeom>
        </p:spPr>
      </p:pic>
      <p:sp>
        <p:nvSpPr>
          <p:cNvPr id="12" name="TextBox 11">
            <a:extLst>
              <a:ext uri="{FF2B5EF4-FFF2-40B4-BE49-F238E27FC236}">
                <a16:creationId xmlns:a16="http://schemas.microsoft.com/office/drawing/2014/main" id="{25C8D28B-A551-BA0C-8B77-62F5EDE67ED4}"/>
              </a:ext>
            </a:extLst>
          </p:cNvPr>
          <p:cNvSpPr txBox="1"/>
          <p:nvPr/>
        </p:nvSpPr>
        <p:spPr>
          <a:xfrm>
            <a:off x="1150478" y="2017555"/>
            <a:ext cx="5433202" cy="3816429"/>
          </a:xfrm>
          <a:prstGeom prst="rect">
            <a:avLst/>
          </a:prstGeom>
          <a:noFill/>
        </p:spPr>
        <p:txBody>
          <a:bodyPr wrap="square" rtlCol="0">
            <a:spAutoFit/>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Over</a:t>
            </a:r>
            <a:r>
              <a:rPr kumimoji="0" lang="en-US" sz="4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a:t>
            </a:r>
            <a:r>
              <a:rPr kumimoji="0" lang="en-US" sz="4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300</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physicians</a:t>
            </a:r>
            <a:endPar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l" defTabSz="457189"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Over </a:t>
            </a:r>
            <a:r>
              <a:rPr kumimoji="0" lang="en-US" sz="4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200</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advanced practice providers</a:t>
            </a:r>
            <a:endPar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l" defTabSz="457189"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Over </a:t>
            </a:r>
            <a:r>
              <a:rPr kumimoji="0" lang="en-US" sz="4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specialties</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l" defTabSz="457189"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Over </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a:t>
            </a:r>
            <a:r>
              <a:rPr kumimoji="0" lang="en-US" sz="4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2,500</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employees</a:t>
            </a:r>
          </a:p>
          <a:p>
            <a:pPr marL="0" marR="0" lvl="0" indent="0" algn="l" defTabSz="457189"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a:t>
            </a:r>
            <a:r>
              <a:rPr kumimoji="0" lang="en-US" sz="40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74</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locations in</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a:t>
            </a:r>
            <a:r>
              <a:rPr kumimoji="0" lang="en-US" sz="3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17</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counties</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l" defTabSz="45718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pic>
        <p:nvPicPr>
          <p:cNvPr id="15" name="Picture 14">
            <a:extLst>
              <a:ext uri="{FF2B5EF4-FFF2-40B4-BE49-F238E27FC236}">
                <a16:creationId xmlns:a16="http://schemas.microsoft.com/office/drawing/2014/main" id="{94890160-AA45-CDF7-0833-1D8572973A2B}"/>
              </a:ext>
            </a:extLst>
          </p:cNvPr>
          <p:cNvPicPr>
            <a:picLocks noChangeAspect="1"/>
          </p:cNvPicPr>
          <p:nvPr/>
        </p:nvPicPr>
        <p:blipFill>
          <a:blip r:embed="rId6"/>
          <a:stretch>
            <a:fillRect/>
          </a:stretch>
        </p:blipFill>
        <p:spPr>
          <a:xfrm>
            <a:off x="8082693" y="4816054"/>
            <a:ext cx="3645850" cy="1893212"/>
          </a:xfrm>
          <a:prstGeom prst="rect">
            <a:avLst/>
          </a:prstGeom>
          <a:ln w="12700">
            <a:solidFill>
              <a:schemeClr val="accent1"/>
            </a:solidFill>
          </a:ln>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863763676"/>
      </p:ext>
    </p:extLst>
  </p:cSld>
  <p:clrMapOvr>
    <a:masterClrMapping/>
  </p:clrMapOvr>
  <mc:AlternateContent xmlns:mc="http://schemas.openxmlformats.org/markup-compatibility/2006" xmlns:p14="http://schemas.microsoft.com/office/powerpoint/2010/main">
    <mc:Choice Requires="p14">
      <p:transition spd="slow" p14:dur="2000" advTm="30000"/>
    </mc:Choice>
    <mc:Fallback xmlns="">
      <p:transition spd="slow" advTm="3000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88B038-A93B-4F37-A62F-9F41FF390D30}"/>
            </a:ext>
          </a:extLst>
        </p:cNvPr>
        <p:cNvGrpSpPr/>
        <p:nvPr/>
      </p:nvGrpSpPr>
      <p:grpSpPr>
        <a:xfrm>
          <a:off x="0" y="0"/>
          <a:ext cx="0" cy="0"/>
          <a:chOff x="0" y="0"/>
          <a:chExt cx="0" cy="0"/>
        </a:xfrm>
      </p:grpSpPr>
      <p:sp>
        <p:nvSpPr>
          <p:cNvPr id="13" name="Title 4">
            <a:extLst>
              <a:ext uri="{FF2B5EF4-FFF2-40B4-BE49-F238E27FC236}">
                <a16:creationId xmlns:a16="http://schemas.microsoft.com/office/drawing/2014/main" id="{64E52945-0501-86D3-CA64-389CA90A0EB6}"/>
              </a:ext>
            </a:extLst>
          </p:cNvPr>
          <p:cNvSpPr txBox="1">
            <a:spLocks/>
          </p:cNvSpPr>
          <p:nvPr/>
        </p:nvSpPr>
        <p:spPr>
          <a:xfrm>
            <a:off x="0" y="3190"/>
            <a:ext cx="12201429" cy="549505"/>
          </a:xfrm>
          <a:prstGeom prst="rect">
            <a:avLst/>
          </a:prstGeom>
        </p:spPr>
        <p:txBody>
          <a:bodyPr vert="horz" lIns="91440" tIns="45720" rIns="91440" bIns="45720" rtlCol="0" anchor="ctr">
            <a:noAutofit/>
          </a:bodyPr>
          <a:lstStyle>
            <a:lvl1pPr algn="ctr" defTabSz="609585" rtl="0" eaLnBrk="1" latinLnBrk="0" hangingPunct="1">
              <a:spcBef>
                <a:spcPct val="0"/>
              </a:spcBef>
              <a:buNone/>
              <a:defRPr sz="5867" kern="1200">
                <a:solidFill>
                  <a:schemeClr val="tx1"/>
                </a:solidFill>
                <a:latin typeface="+mj-lt"/>
                <a:ea typeface="+mj-ea"/>
                <a:cs typeface="+mj-cs"/>
              </a:defRPr>
            </a:lvl1pPr>
          </a:lstStyle>
          <a:p>
            <a:r>
              <a:rPr lang="en-US" sz="3600" dirty="0"/>
              <a:t>Organization Approach to AI Adoption</a:t>
            </a:r>
          </a:p>
        </p:txBody>
      </p:sp>
      <p:sp>
        <p:nvSpPr>
          <p:cNvPr id="3" name="Title 4">
            <a:extLst>
              <a:ext uri="{FF2B5EF4-FFF2-40B4-BE49-F238E27FC236}">
                <a16:creationId xmlns:a16="http://schemas.microsoft.com/office/drawing/2014/main" id="{46D68391-55F7-DC87-C520-E54531509FBC}"/>
              </a:ext>
            </a:extLst>
          </p:cNvPr>
          <p:cNvSpPr txBox="1">
            <a:spLocks/>
          </p:cNvSpPr>
          <p:nvPr/>
        </p:nvSpPr>
        <p:spPr>
          <a:xfrm>
            <a:off x="1036607" y="4494711"/>
            <a:ext cx="10118785" cy="1569660"/>
          </a:xfrm>
          <a:prstGeom prst="rect">
            <a:avLst/>
          </a:prstGeom>
        </p:spPr>
        <p:txBody>
          <a:bodyPr vert="horz" lIns="91440" tIns="45720" rIns="91440" bIns="45720" rtlCol="0" anchor="ctr">
            <a:noAutofit/>
          </a:bodyPr>
          <a:lstStyle>
            <a:lvl1pPr algn="ctr" defTabSz="609585" rtl="0" eaLnBrk="1" latinLnBrk="0" hangingPunct="1">
              <a:spcBef>
                <a:spcPct val="0"/>
              </a:spcBef>
              <a:buNone/>
              <a:defRPr sz="5867" kern="1200">
                <a:solidFill>
                  <a:schemeClr val="tx1"/>
                </a:solidFill>
                <a:latin typeface="+mj-lt"/>
                <a:ea typeface="+mj-ea"/>
                <a:cs typeface="+mj-cs"/>
              </a:defRPr>
            </a:lvl1pPr>
          </a:lstStyle>
          <a:p>
            <a:r>
              <a:rPr lang="en-US" sz="2400" dirty="0"/>
              <a:t>We use Epic for our EMR &amp; PMS.</a:t>
            </a:r>
          </a:p>
          <a:p>
            <a:r>
              <a:rPr lang="en-US" sz="2400" dirty="0"/>
              <a:t>Some of the AI tools we are using are non-Epic.</a:t>
            </a:r>
          </a:p>
          <a:p>
            <a:r>
              <a:rPr lang="en-US" sz="2000" dirty="0"/>
              <a:t>For today’s presentation, I will not differentiate which AI tools are Epic and which aren’t as my focus is more about AI adoption experiences and strategy than any specific vendor or tool.</a:t>
            </a:r>
          </a:p>
        </p:txBody>
      </p:sp>
      <p:sp>
        <p:nvSpPr>
          <p:cNvPr id="4" name="TextBox 3">
            <a:extLst>
              <a:ext uri="{FF2B5EF4-FFF2-40B4-BE49-F238E27FC236}">
                <a16:creationId xmlns:a16="http://schemas.microsoft.com/office/drawing/2014/main" id="{5A3E0CC9-FF80-828D-B85F-109ED6449D77}"/>
              </a:ext>
            </a:extLst>
          </p:cNvPr>
          <p:cNvSpPr txBox="1"/>
          <p:nvPr/>
        </p:nvSpPr>
        <p:spPr>
          <a:xfrm>
            <a:off x="224284" y="1426715"/>
            <a:ext cx="2642559" cy="1569660"/>
          </a:xfrm>
          <a:prstGeom prst="rect">
            <a:avLst/>
          </a:prstGeom>
          <a:solidFill>
            <a:schemeClr val="tx2">
              <a:lumMod val="20000"/>
              <a:lumOff val="80000"/>
            </a:schemeClr>
          </a:solidFill>
          <a:ln>
            <a:solidFill>
              <a:schemeClr val="tx1"/>
            </a:solidFill>
          </a:ln>
        </p:spPr>
        <p:txBody>
          <a:bodyPr wrap="square" rtlCol="0">
            <a:spAutoFit/>
          </a:bodyPr>
          <a:lstStyle/>
          <a:p>
            <a:pPr algn="ctr"/>
            <a:r>
              <a:rPr lang="en-US" sz="2400" b="1" u="sng" dirty="0"/>
              <a:t>Clinical</a:t>
            </a:r>
          </a:p>
          <a:p>
            <a:pPr algn="ctr"/>
            <a:endParaRPr lang="en-US" dirty="0"/>
          </a:p>
          <a:p>
            <a:pPr algn="ctr"/>
            <a:r>
              <a:rPr lang="en-US" dirty="0"/>
              <a:t>Ambient AI</a:t>
            </a:r>
          </a:p>
          <a:p>
            <a:pPr algn="ctr"/>
            <a:r>
              <a:rPr lang="en-US" dirty="0" err="1"/>
              <a:t>InBasket</a:t>
            </a:r>
            <a:r>
              <a:rPr lang="en-US" dirty="0"/>
              <a:t> Management</a:t>
            </a:r>
          </a:p>
          <a:p>
            <a:pPr algn="ctr"/>
            <a:r>
              <a:rPr lang="en-US" dirty="0"/>
              <a:t>Summarization Tools</a:t>
            </a:r>
          </a:p>
        </p:txBody>
      </p:sp>
      <p:sp>
        <p:nvSpPr>
          <p:cNvPr id="6" name="TextBox 5">
            <a:extLst>
              <a:ext uri="{FF2B5EF4-FFF2-40B4-BE49-F238E27FC236}">
                <a16:creationId xmlns:a16="http://schemas.microsoft.com/office/drawing/2014/main" id="{CF571A43-28BC-B3D7-A7EC-38F1479B3245}"/>
              </a:ext>
            </a:extLst>
          </p:cNvPr>
          <p:cNvSpPr txBox="1"/>
          <p:nvPr/>
        </p:nvSpPr>
        <p:spPr>
          <a:xfrm>
            <a:off x="3257909" y="1426715"/>
            <a:ext cx="2642559" cy="1569660"/>
          </a:xfrm>
          <a:prstGeom prst="rect">
            <a:avLst/>
          </a:prstGeom>
          <a:solidFill>
            <a:schemeClr val="accent2">
              <a:lumMod val="40000"/>
              <a:lumOff val="60000"/>
            </a:schemeClr>
          </a:solidFill>
          <a:ln>
            <a:solidFill>
              <a:schemeClr val="tx1"/>
            </a:solidFill>
          </a:ln>
        </p:spPr>
        <p:txBody>
          <a:bodyPr wrap="square" rtlCol="0">
            <a:spAutoFit/>
          </a:bodyPr>
          <a:lstStyle/>
          <a:p>
            <a:pPr algn="ctr"/>
            <a:r>
              <a:rPr lang="en-US" sz="2400" b="1" u="sng" dirty="0"/>
              <a:t>Rev Cycle</a:t>
            </a:r>
          </a:p>
          <a:p>
            <a:pPr algn="ctr"/>
            <a:endParaRPr lang="en-US" dirty="0"/>
          </a:p>
          <a:p>
            <a:pPr algn="ctr"/>
            <a:r>
              <a:rPr lang="en-US" dirty="0"/>
              <a:t>Prior Auth Management</a:t>
            </a:r>
          </a:p>
          <a:p>
            <a:pPr algn="ctr"/>
            <a:r>
              <a:rPr lang="en-US" dirty="0"/>
              <a:t>LOS &amp; Coding Tools</a:t>
            </a:r>
          </a:p>
          <a:p>
            <a:pPr algn="ctr"/>
            <a:r>
              <a:rPr lang="en-US" dirty="0"/>
              <a:t>Medical Necessity Denials</a:t>
            </a:r>
          </a:p>
        </p:txBody>
      </p:sp>
      <p:sp>
        <p:nvSpPr>
          <p:cNvPr id="8" name="TextBox 7">
            <a:extLst>
              <a:ext uri="{FF2B5EF4-FFF2-40B4-BE49-F238E27FC236}">
                <a16:creationId xmlns:a16="http://schemas.microsoft.com/office/drawing/2014/main" id="{ABF6E628-667F-1101-794D-B8E09C5BED27}"/>
              </a:ext>
            </a:extLst>
          </p:cNvPr>
          <p:cNvSpPr txBox="1"/>
          <p:nvPr/>
        </p:nvSpPr>
        <p:spPr>
          <a:xfrm>
            <a:off x="6291534" y="1426715"/>
            <a:ext cx="2642559" cy="1569660"/>
          </a:xfrm>
          <a:prstGeom prst="rect">
            <a:avLst/>
          </a:prstGeom>
          <a:solidFill>
            <a:schemeClr val="accent3">
              <a:lumMod val="40000"/>
              <a:lumOff val="60000"/>
            </a:schemeClr>
          </a:solidFill>
          <a:ln>
            <a:solidFill>
              <a:schemeClr val="tx1"/>
            </a:solidFill>
          </a:ln>
        </p:spPr>
        <p:txBody>
          <a:bodyPr wrap="square" rtlCol="0">
            <a:spAutoFit/>
          </a:bodyPr>
          <a:lstStyle/>
          <a:p>
            <a:pPr algn="ctr"/>
            <a:r>
              <a:rPr lang="en-US" sz="2400" b="1" u="sng" dirty="0"/>
              <a:t>IT/Operations</a:t>
            </a:r>
          </a:p>
          <a:p>
            <a:pPr algn="ctr"/>
            <a:endParaRPr lang="en-US" dirty="0"/>
          </a:p>
          <a:p>
            <a:pPr algn="ctr"/>
            <a:r>
              <a:rPr lang="en-US" dirty="0"/>
              <a:t>Data Mining</a:t>
            </a:r>
          </a:p>
          <a:p>
            <a:pPr algn="ctr"/>
            <a:r>
              <a:rPr lang="en-US" dirty="0"/>
              <a:t>Dashboard “insights”</a:t>
            </a:r>
          </a:p>
          <a:p>
            <a:pPr algn="ctr"/>
            <a:r>
              <a:rPr lang="en-US" dirty="0"/>
              <a:t>Cybersecurity Assistance</a:t>
            </a:r>
          </a:p>
        </p:txBody>
      </p:sp>
      <p:sp>
        <p:nvSpPr>
          <p:cNvPr id="10" name="TextBox 9">
            <a:extLst>
              <a:ext uri="{FF2B5EF4-FFF2-40B4-BE49-F238E27FC236}">
                <a16:creationId xmlns:a16="http://schemas.microsoft.com/office/drawing/2014/main" id="{338D1105-BDE9-FD33-CA10-07B524F87C2B}"/>
              </a:ext>
            </a:extLst>
          </p:cNvPr>
          <p:cNvSpPr txBox="1"/>
          <p:nvPr/>
        </p:nvSpPr>
        <p:spPr>
          <a:xfrm>
            <a:off x="9325157" y="1426715"/>
            <a:ext cx="2642559" cy="1569660"/>
          </a:xfrm>
          <a:prstGeom prst="rect">
            <a:avLst/>
          </a:prstGeom>
          <a:solidFill>
            <a:schemeClr val="accent4">
              <a:lumMod val="40000"/>
              <a:lumOff val="60000"/>
            </a:schemeClr>
          </a:solidFill>
          <a:ln>
            <a:solidFill>
              <a:schemeClr val="tx1"/>
            </a:solidFill>
          </a:ln>
        </p:spPr>
        <p:txBody>
          <a:bodyPr wrap="square" rtlCol="0">
            <a:spAutoFit/>
          </a:bodyPr>
          <a:lstStyle/>
          <a:p>
            <a:pPr algn="ctr"/>
            <a:r>
              <a:rPr lang="en-US" sz="2400" b="1" u="sng" dirty="0"/>
              <a:t>Admin</a:t>
            </a:r>
          </a:p>
          <a:p>
            <a:pPr algn="ctr"/>
            <a:endParaRPr lang="en-US" dirty="0"/>
          </a:p>
          <a:p>
            <a:pPr algn="ctr"/>
            <a:r>
              <a:rPr lang="en-US" dirty="0"/>
              <a:t>Meetings</a:t>
            </a:r>
          </a:p>
          <a:p>
            <a:pPr algn="ctr"/>
            <a:r>
              <a:rPr lang="en-US" dirty="0"/>
              <a:t>Email Management</a:t>
            </a:r>
          </a:p>
          <a:p>
            <a:pPr algn="ctr"/>
            <a:r>
              <a:rPr lang="en-US" dirty="0"/>
              <a:t>RHT Grant Applications</a:t>
            </a:r>
          </a:p>
        </p:txBody>
      </p:sp>
      <p:sp>
        <p:nvSpPr>
          <p:cNvPr id="12" name="TextBox 11">
            <a:extLst>
              <a:ext uri="{FF2B5EF4-FFF2-40B4-BE49-F238E27FC236}">
                <a16:creationId xmlns:a16="http://schemas.microsoft.com/office/drawing/2014/main" id="{F7DA279B-4EB0-71BC-05EC-97464DFEB51C}"/>
              </a:ext>
            </a:extLst>
          </p:cNvPr>
          <p:cNvSpPr txBox="1"/>
          <p:nvPr/>
        </p:nvSpPr>
        <p:spPr>
          <a:xfrm>
            <a:off x="3795623" y="3356158"/>
            <a:ext cx="4744528" cy="461665"/>
          </a:xfrm>
          <a:prstGeom prst="rect">
            <a:avLst/>
          </a:prstGeom>
          <a:solidFill>
            <a:schemeClr val="bg2">
              <a:lumMod val="90000"/>
            </a:schemeClr>
          </a:solidFill>
          <a:ln>
            <a:solidFill>
              <a:schemeClr val="tx1"/>
            </a:solidFill>
          </a:ln>
        </p:spPr>
        <p:txBody>
          <a:bodyPr wrap="square" rtlCol="0">
            <a:spAutoFit/>
          </a:bodyPr>
          <a:lstStyle/>
          <a:p>
            <a:pPr algn="ctr"/>
            <a:r>
              <a:rPr lang="en-US" sz="2400" b="1" u="sng" dirty="0"/>
              <a:t>Future</a:t>
            </a:r>
          </a:p>
        </p:txBody>
      </p:sp>
    </p:spTree>
    <p:extLst>
      <p:ext uri="{BB962C8B-B14F-4D97-AF65-F5344CB8AC3E}">
        <p14:creationId xmlns:p14="http://schemas.microsoft.com/office/powerpoint/2010/main" val="2604335709"/>
      </p:ext>
    </p:extLst>
  </p:cSld>
  <p:clrMapOvr>
    <a:masterClrMapping/>
  </p:clrMapOvr>
  <mc:AlternateContent xmlns:mc="http://schemas.openxmlformats.org/markup-compatibility/2006" xmlns:p14="http://schemas.microsoft.com/office/powerpoint/2010/main">
    <mc:Choice Requires="p14">
      <p:transition spd="slow" p14:dur="2000" advTm="30000"/>
    </mc:Choice>
    <mc:Fallback xmlns="">
      <p:transition spd="slow" advTm="3000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8F2959-F862-40AB-E52D-E282CE00298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2AE8E58-EC6C-E26D-E887-651111CF21FC}"/>
              </a:ext>
            </a:extLst>
          </p:cNvPr>
          <p:cNvSpPr txBox="1"/>
          <p:nvPr/>
        </p:nvSpPr>
        <p:spPr>
          <a:xfrm>
            <a:off x="207031" y="702096"/>
            <a:ext cx="2642559" cy="1569660"/>
          </a:xfrm>
          <a:prstGeom prst="rect">
            <a:avLst/>
          </a:prstGeom>
          <a:solidFill>
            <a:schemeClr val="tx2">
              <a:lumMod val="20000"/>
              <a:lumOff val="80000"/>
            </a:schemeClr>
          </a:solidFill>
          <a:ln>
            <a:solidFill>
              <a:schemeClr val="tx1"/>
            </a:solidFill>
          </a:ln>
        </p:spPr>
        <p:txBody>
          <a:bodyPr wrap="square" rtlCol="0">
            <a:spAutoFit/>
          </a:bodyPr>
          <a:lstStyle/>
          <a:p>
            <a:pPr algn="ctr"/>
            <a:r>
              <a:rPr lang="en-US" sz="2400" b="1" u="sng" dirty="0"/>
              <a:t>Clinical</a:t>
            </a:r>
          </a:p>
          <a:p>
            <a:pPr algn="ctr"/>
            <a:endParaRPr lang="en-US" dirty="0"/>
          </a:p>
          <a:p>
            <a:pPr algn="ctr"/>
            <a:r>
              <a:rPr lang="en-US" b="1" dirty="0"/>
              <a:t>Ambient AI</a:t>
            </a:r>
          </a:p>
          <a:p>
            <a:pPr algn="ctr"/>
            <a:r>
              <a:rPr lang="en-US" dirty="0" err="1">
                <a:solidFill>
                  <a:schemeClr val="bg1">
                    <a:lumMod val="50000"/>
                  </a:schemeClr>
                </a:solidFill>
              </a:rPr>
              <a:t>InBasket</a:t>
            </a:r>
            <a:r>
              <a:rPr lang="en-US" dirty="0">
                <a:solidFill>
                  <a:schemeClr val="bg1">
                    <a:lumMod val="50000"/>
                  </a:schemeClr>
                </a:solidFill>
              </a:rPr>
              <a:t> Management</a:t>
            </a:r>
          </a:p>
          <a:p>
            <a:pPr algn="ctr"/>
            <a:r>
              <a:rPr lang="en-US" dirty="0">
                <a:solidFill>
                  <a:schemeClr val="bg1">
                    <a:lumMod val="50000"/>
                  </a:schemeClr>
                </a:solidFill>
              </a:rPr>
              <a:t>Summarization Tools</a:t>
            </a:r>
          </a:p>
        </p:txBody>
      </p:sp>
      <p:pic>
        <p:nvPicPr>
          <p:cNvPr id="7" name="Picture 6">
            <a:extLst>
              <a:ext uri="{FF2B5EF4-FFF2-40B4-BE49-F238E27FC236}">
                <a16:creationId xmlns:a16="http://schemas.microsoft.com/office/drawing/2014/main" id="{57A080B5-F87C-EF3E-3A03-3AADB2847BB2}"/>
              </a:ext>
            </a:extLst>
          </p:cNvPr>
          <p:cNvPicPr>
            <a:picLocks noChangeAspect="1"/>
          </p:cNvPicPr>
          <p:nvPr/>
        </p:nvPicPr>
        <p:blipFill>
          <a:blip r:embed="rId3"/>
          <a:stretch>
            <a:fillRect/>
          </a:stretch>
        </p:blipFill>
        <p:spPr>
          <a:xfrm>
            <a:off x="3029164" y="879893"/>
            <a:ext cx="5226717" cy="2922718"/>
          </a:xfrm>
          <a:prstGeom prst="rect">
            <a:avLst/>
          </a:prstGeom>
          <a:ln>
            <a:solidFill>
              <a:schemeClr val="tx1"/>
            </a:solidFill>
          </a:ln>
        </p:spPr>
      </p:pic>
      <p:sp>
        <p:nvSpPr>
          <p:cNvPr id="10" name="TextBox 9">
            <a:extLst>
              <a:ext uri="{FF2B5EF4-FFF2-40B4-BE49-F238E27FC236}">
                <a16:creationId xmlns:a16="http://schemas.microsoft.com/office/drawing/2014/main" id="{8589DBC9-2510-8C24-DEED-8F08C44F9746}"/>
              </a:ext>
            </a:extLst>
          </p:cNvPr>
          <p:cNvSpPr txBox="1"/>
          <p:nvPr/>
        </p:nvSpPr>
        <p:spPr>
          <a:xfrm>
            <a:off x="1697963" y="4034022"/>
            <a:ext cx="4398037" cy="1569660"/>
          </a:xfrm>
          <a:prstGeom prst="rect">
            <a:avLst/>
          </a:prstGeom>
          <a:solidFill>
            <a:schemeClr val="bg1">
              <a:lumMod val="95000"/>
            </a:schemeClr>
          </a:solidFill>
          <a:ln>
            <a:solidFill>
              <a:schemeClr val="tx1"/>
            </a:solidFill>
          </a:ln>
        </p:spPr>
        <p:txBody>
          <a:bodyPr wrap="square" rtlCol="0">
            <a:spAutoFit/>
          </a:bodyPr>
          <a:lstStyle/>
          <a:p>
            <a:r>
              <a:rPr lang="en-US" sz="1600" dirty="0"/>
              <a:t>Background: In December 2023, after starting with a single Ambient AI tool for 6 months, we moved to a 4-month pilot with 2 vendors and did a forced crossover between the products.  Users were then allowed to pick between the two if they wanted to continue to use.</a:t>
            </a:r>
          </a:p>
        </p:txBody>
      </p:sp>
      <p:pic>
        <p:nvPicPr>
          <p:cNvPr id="12" name="Picture 11">
            <a:extLst>
              <a:ext uri="{FF2B5EF4-FFF2-40B4-BE49-F238E27FC236}">
                <a16:creationId xmlns:a16="http://schemas.microsoft.com/office/drawing/2014/main" id="{A4C481FD-FA14-F4B7-80FC-D7FD22FEFB8D}"/>
              </a:ext>
            </a:extLst>
          </p:cNvPr>
          <p:cNvPicPr>
            <a:picLocks noChangeAspect="1"/>
          </p:cNvPicPr>
          <p:nvPr/>
        </p:nvPicPr>
        <p:blipFill>
          <a:blip r:embed="rId4"/>
          <a:stretch>
            <a:fillRect/>
          </a:stretch>
        </p:blipFill>
        <p:spPr>
          <a:xfrm>
            <a:off x="6461185" y="3039076"/>
            <a:ext cx="5347085" cy="2796018"/>
          </a:xfrm>
          <a:prstGeom prst="rect">
            <a:avLst/>
          </a:prstGeom>
          <a:ln>
            <a:solidFill>
              <a:schemeClr val="tx1"/>
            </a:solidFill>
          </a:ln>
        </p:spPr>
      </p:pic>
      <p:sp>
        <p:nvSpPr>
          <p:cNvPr id="15" name="Title 4">
            <a:extLst>
              <a:ext uri="{FF2B5EF4-FFF2-40B4-BE49-F238E27FC236}">
                <a16:creationId xmlns:a16="http://schemas.microsoft.com/office/drawing/2014/main" id="{DA151AB6-41AE-BFB7-DA4A-173FDF9B7908}"/>
              </a:ext>
            </a:extLst>
          </p:cNvPr>
          <p:cNvSpPr txBox="1">
            <a:spLocks/>
          </p:cNvSpPr>
          <p:nvPr/>
        </p:nvSpPr>
        <p:spPr>
          <a:xfrm>
            <a:off x="0" y="3190"/>
            <a:ext cx="12201429" cy="549505"/>
          </a:xfrm>
          <a:prstGeom prst="rect">
            <a:avLst/>
          </a:prstGeom>
        </p:spPr>
        <p:txBody>
          <a:bodyPr vert="horz" lIns="91440" tIns="45720" rIns="91440" bIns="45720" rtlCol="0" anchor="ctr">
            <a:noAutofit/>
          </a:bodyPr>
          <a:lstStyle>
            <a:lvl1pPr algn="ctr" defTabSz="609585" rtl="0" eaLnBrk="1" latinLnBrk="0" hangingPunct="1">
              <a:spcBef>
                <a:spcPct val="0"/>
              </a:spcBef>
              <a:buNone/>
              <a:defRPr sz="5867" kern="1200">
                <a:solidFill>
                  <a:schemeClr val="tx1"/>
                </a:solidFill>
                <a:latin typeface="+mj-lt"/>
                <a:ea typeface="+mj-ea"/>
                <a:cs typeface="+mj-cs"/>
              </a:defRPr>
            </a:lvl1pPr>
          </a:lstStyle>
          <a:p>
            <a:r>
              <a:rPr lang="en-US" sz="3600" dirty="0"/>
              <a:t>Organization Approach to AI Adoption</a:t>
            </a:r>
          </a:p>
        </p:txBody>
      </p:sp>
    </p:spTree>
    <p:extLst>
      <p:ext uri="{BB962C8B-B14F-4D97-AF65-F5344CB8AC3E}">
        <p14:creationId xmlns:p14="http://schemas.microsoft.com/office/powerpoint/2010/main" val="3664865102"/>
      </p:ext>
    </p:extLst>
  </p:cSld>
  <p:clrMapOvr>
    <a:masterClrMapping/>
  </p:clrMapOvr>
  <mc:AlternateContent xmlns:mc="http://schemas.openxmlformats.org/markup-compatibility/2006" xmlns:p14="http://schemas.microsoft.com/office/powerpoint/2010/main">
    <mc:Choice Requires="p14">
      <p:transition spd="slow" p14:dur="2000" advTm="30000"/>
    </mc:Choice>
    <mc:Fallback xmlns="">
      <p:transition spd="slow" advTm="3000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8ACE25-F8F2-E646-6588-C61127C2FF5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5A2EA0D-4D6D-B13F-BE48-CA763102DC1D}"/>
              </a:ext>
            </a:extLst>
          </p:cNvPr>
          <p:cNvSpPr txBox="1"/>
          <p:nvPr/>
        </p:nvSpPr>
        <p:spPr>
          <a:xfrm>
            <a:off x="207031" y="702096"/>
            <a:ext cx="2642559" cy="1569660"/>
          </a:xfrm>
          <a:prstGeom prst="rect">
            <a:avLst/>
          </a:prstGeom>
          <a:solidFill>
            <a:schemeClr val="tx2">
              <a:lumMod val="20000"/>
              <a:lumOff val="80000"/>
            </a:schemeClr>
          </a:solidFill>
          <a:ln>
            <a:solidFill>
              <a:schemeClr val="tx1"/>
            </a:solidFill>
          </a:ln>
        </p:spPr>
        <p:txBody>
          <a:bodyPr wrap="square" rtlCol="0">
            <a:spAutoFit/>
          </a:bodyPr>
          <a:lstStyle/>
          <a:p>
            <a:pPr algn="ctr"/>
            <a:r>
              <a:rPr lang="en-US" sz="2400" b="1" u="sng" dirty="0"/>
              <a:t>Clinical</a:t>
            </a:r>
          </a:p>
          <a:p>
            <a:pPr algn="ctr"/>
            <a:endParaRPr lang="en-US" dirty="0"/>
          </a:p>
          <a:p>
            <a:pPr algn="ctr"/>
            <a:r>
              <a:rPr lang="en-US" b="1" dirty="0"/>
              <a:t>Ambient AI</a:t>
            </a:r>
          </a:p>
          <a:p>
            <a:pPr algn="ctr"/>
            <a:r>
              <a:rPr lang="en-US" dirty="0" err="1">
                <a:solidFill>
                  <a:schemeClr val="bg1">
                    <a:lumMod val="50000"/>
                  </a:schemeClr>
                </a:solidFill>
              </a:rPr>
              <a:t>InBasket</a:t>
            </a:r>
            <a:r>
              <a:rPr lang="en-US" dirty="0">
                <a:solidFill>
                  <a:schemeClr val="bg1">
                    <a:lumMod val="50000"/>
                  </a:schemeClr>
                </a:solidFill>
              </a:rPr>
              <a:t> Management</a:t>
            </a:r>
          </a:p>
          <a:p>
            <a:pPr algn="ctr"/>
            <a:r>
              <a:rPr lang="en-US" dirty="0">
                <a:solidFill>
                  <a:schemeClr val="bg1">
                    <a:lumMod val="50000"/>
                  </a:schemeClr>
                </a:solidFill>
              </a:rPr>
              <a:t>Summarization Tools</a:t>
            </a:r>
          </a:p>
        </p:txBody>
      </p:sp>
      <p:sp>
        <p:nvSpPr>
          <p:cNvPr id="10" name="TextBox 9">
            <a:extLst>
              <a:ext uri="{FF2B5EF4-FFF2-40B4-BE49-F238E27FC236}">
                <a16:creationId xmlns:a16="http://schemas.microsoft.com/office/drawing/2014/main" id="{5198C35C-2677-4EB5-63F0-BD9FBF141FCD}"/>
              </a:ext>
            </a:extLst>
          </p:cNvPr>
          <p:cNvSpPr txBox="1"/>
          <p:nvPr/>
        </p:nvSpPr>
        <p:spPr>
          <a:xfrm>
            <a:off x="5781132" y="1002939"/>
            <a:ext cx="4777601" cy="4524315"/>
          </a:xfrm>
          <a:prstGeom prst="rect">
            <a:avLst/>
          </a:prstGeom>
          <a:solidFill>
            <a:schemeClr val="bg1">
              <a:lumMod val="95000"/>
            </a:schemeClr>
          </a:solidFill>
          <a:ln>
            <a:solidFill>
              <a:schemeClr val="tx1"/>
            </a:solidFill>
          </a:ln>
        </p:spPr>
        <p:txBody>
          <a:bodyPr wrap="square" rtlCol="0">
            <a:spAutoFit/>
          </a:bodyPr>
          <a:lstStyle/>
          <a:p>
            <a:r>
              <a:rPr lang="en-US" u="sng" dirty="0"/>
              <a:t>Current state:</a:t>
            </a:r>
          </a:p>
          <a:p>
            <a:pPr marL="285750" indent="-285750">
              <a:buFont typeface="Arial" panose="020B0604020202020204" pitchFamily="34" charset="0"/>
              <a:buChar char="•"/>
            </a:pPr>
            <a:r>
              <a:rPr lang="en-US" dirty="0"/>
              <a:t> Over 217K of notes done with Ambient AI</a:t>
            </a:r>
          </a:p>
          <a:p>
            <a:pPr marL="285750" indent="-285750">
              <a:buFont typeface="Arial" panose="020B0604020202020204" pitchFamily="34" charset="0"/>
              <a:buChar char="•"/>
            </a:pPr>
            <a:r>
              <a:rPr lang="en-US" dirty="0"/>
              <a:t>Approximately 50 physicians have chosen to stay with Ambient AI and pay for it</a:t>
            </a:r>
          </a:p>
          <a:p>
            <a:pPr marL="285750" indent="-285750">
              <a:buFont typeface="Arial" panose="020B0604020202020204" pitchFamily="34" charset="0"/>
              <a:buChar char="•"/>
            </a:pPr>
            <a:r>
              <a:rPr lang="en-US" dirty="0"/>
              <a:t>On average, users are completing around 70% of their notes with Ambient AI</a:t>
            </a:r>
          </a:p>
          <a:p>
            <a:pPr marL="285750" indent="-285750">
              <a:buFont typeface="Arial" panose="020B0604020202020204" pitchFamily="34" charset="0"/>
              <a:buChar char="•"/>
            </a:pPr>
            <a:r>
              <a:rPr lang="en-US" dirty="0"/>
              <a:t>Users save on average of 14-19 minutes per day of documentation time</a:t>
            </a:r>
          </a:p>
          <a:p>
            <a:endParaRPr lang="en-US" dirty="0"/>
          </a:p>
          <a:p>
            <a:r>
              <a:rPr lang="en-US" u="sng" dirty="0"/>
              <a:t>Lessons learned:</a:t>
            </a:r>
          </a:p>
          <a:p>
            <a:pPr marL="285750" indent="-285750">
              <a:buFont typeface="Arial" panose="020B0604020202020204" pitchFamily="34" charset="0"/>
              <a:buChar char="•"/>
            </a:pPr>
            <a:r>
              <a:rPr lang="en-US" dirty="0"/>
              <a:t>Success and satisfaction are highly dependent on putting in time on the front end to “train” the tools</a:t>
            </a:r>
          </a:p>
          <a:p>
            <a:pPr marL="285750" indent="-285750">
              <a:buFont typeface="Arial" panose="020B0604020202020204" pitchFamily="34" charset="0"/>
              <a:buChar char="•"/>
            </a:pPr>
            <a:r>
              <a:rPr lang="en-US" dirty="0"/>
              <a:t>Specialty-dependent success</a:t>
            </a:r>
          </a:p>
          <a:p>
            <a:pPr marL="285750" indent="-285750">
              <a:buFont typeface="Arial" panose="020B0604020202020204" pitchFamily="34" charset="0"/>
              <a:buChar char="•"/>
            </a:pPr>
            <a:r>
              <a:rPr lang="en-US" dirty="0"/>
              <a:t>Challenging for IT team to support 2 different Ambient AI products</a:t>
            </a:r>
          </a:p>
        </p:txBody>
      </p:sp>
      <p:sp>
        <p:nvSpPr>
          <p:cNvPr id="4" name="Title 4">
            <a:extLst>
              <a:ext uri="{FF2B5EF4-FFF2-40B4-BE49-F238E27FC236}">
                <a16:creationId xmlns:a16="http://schemas.microsoft.com/office/drawing/2014/main" id="{7051A3D8-08D9-32CD-2A32-A7E687D9B352}"/>
              </a:ext>
            </a:extLst>
          </p:cNvPr>
          <p:cNvSpPr txBox="1">
            <a:spLocks/>
          </p:cNvSpPr>
          <p:nvPr/>
        </p:nvSpPr>
        <p:spPr>
          <a:xfrm>
            <a:off x="0" y="3190"/>
            <a:ext cx="12201429" cy="549505"/>
          </a:xfrm>
          <a:prstGeom prst="rect">
            <a:avLst/>
          </a:prstGeom>
        </p:spPr>
        <p:txBody>
          <a:bodyPr vert="horz" lIns="91440" tIns="45720" rIns="91440" bIns="45720" rtlCol="0" anchor="ctr">
            <a:noAutofit/>
          </a:bodyPr>
          <a:lstStyle>
            <a:lvl1pPr algn="ctr" defTabSz="609585" rtl="0" eaLnBrk="1" latinLnBrk="0" hangingPunct="1">
              <a:spcBef>
                <a:spcPct val="0"/>
              </a:spcBef>
              <a:buNone/>
              <a:defRPr sz="5867" kern="1200">
                <a:solidFill>
                  <a:schemeClr val="tx1"/>
                </a:solidFill>
                <a:latin typeface="+mj-lt"/>
                <a:ea typeface="+mj-ea"/>
                <a:cs typeface="+mj-cs"/>
              </a:defRPr>
            </a:lvl1pPr>
          </a:lstStyle>
          <a:p>
            <a:r>
              <a:rPr lang="en-US" sz="3600" dirty="0"/>
              <a:t>Organization Approach to AI Adoption</a:t>
            </a:r>
          </a:p>
        </p:txBody>
      </p:sp>
      <p:pic>
        <p:nvPicPr>
          <p:cNvPr id="5" name="Picture 4">
            <a:extLst>
              <a:ext uri="{FF2B5EF4-FFF2-40B4-BE49-F238E27FC236}">
                <a16:creationId xmlns:a16="http://schemas.microsoft.com/office/drawing/2014/main" id="{5BB77B86-3C50-77E7-05A4-15E090E70994}"/>
              </a:ext>
            </a:extLst>
          </p:cNvPr>
          <p:cNvPicPr>
            <a:picLocks noChangeAspect="1"/>
          </p:cNvPicPr>
          <p:nvPr/>
        </p:nvPicPr>
        <p:blipFill>
          <a:blip r:embed="rId3"/>
          <a:stretch>
            <a:fillRect/>
          </a:stretch>
        </p:blipFill>
        <p:spPr>
          <a:xfrm>
            <a:off x="456054" y="3079630"/>
            <a:ext cx="4482161" cy="1707753"/>
          </a:xfrm>
          <a:prstGeom prst="rect">
            <a:avLst/>
          </a:prstGeom>
        </p:spPr>
      </p:pic>
      <p:sp>
        <p:nvSpPr>
          <p:cNvPr id="6" name="TextBox 5">
            <a:extLst>
              <a:ext uri="{FF2B5EF4-FFF2-40B4-BE49-F238E27FC236}">
                <a16:creationId xmlns:a16="http://schemas.microsoft.com/office/drawing/2014/main" id="{7127BD4C-6D57-4139-ED60-4E1CBB2D32B6}"/>
              </a:ext>
            </a:extLst>
          </p:cNvPr>
          <p:cNvSpPr txBox="1"/>
          <p:nvPr/>
        </p:nvSpPr>
        <p:spPr>
          <a:xfrm>
            <a:off x="542890" y="4798691"/>
            <a:ext cx="4308487" cy="584775"/>
          </a:xfrm>
          <a:prstGeom prst="rect">
            <a:avLst/>
          </a:prstGeom>
          <a:noFill/>
        </p:spPr>
        <p:txBody>
          <a:bodyPr wrap="square" rtlCol="0">
            <a:spAutoFit/>
          </a:bodyPr>
          <a:lstStyle/>
          <a:p>
            <a:pPr algn="ctr"/>
            <a:r>
              <a:rPr lang="en-US" sz="1600" dirty="0"/>
              <a:t>Saving ~1 minute per patient adds up quickly over the course of a day, week, month, year…</a:t>
            </a:r>
          </a:p>
        </p:txBody>
      </p:sp>
    </p:spTree>
    <p:extLst>
      <p:ext uri="{BB962C8B-B14F-4D97-AF65-F5344CB8AC3E}">
        <p14:creationId xmlns:p14="http://schemas.microsoft.com/office/powerpoint/2010/main" val="2938389739"/>
      </p:ext>
    </p:extLst>
  </p:cSld>
  <p:clrMapOvr>
    <a:masterClrMapping/>
  </p:clrMapOvr>
  <mc:AlternateContent xmlns:mc="http://schemas.openxmlformats.org/markup-compatibility/2006" xmlns:p14="http://schemas.microsoft.com/office/powerpoint/2010/main">
    <mc:Choice Requires="p14">
      <p:transition spd="slow" p14:dur="2000" advTm="30000"/>
    </mc:Choice>
    <mc:Fallback xmlns="">
      <p:transition spd="slow" advTm="3000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85FD8A-1440-318D-003A-B6161A4FEE9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F993A39-7B6F-3C9B-65FA-52A4ECCFCEB6}"/>
              </a:ext>
            </a:extLst>
          </p:cNvPr>
          <p:cNvSpPr txBox="1"/>
          <p:nvPr/>
        </p:nvSpPr>
        <p:spPr>
          <a:xfrm>
            <a:off x="207031" y="702096"/>
            <a:ext cx="2642559" cy="1569660"/>
          </a:xfrm>
          <a:prstGeom prst="rect">
            <a:avLst/>
          </a:prstGeom>
          <a:solidFill>
            <a:schemeClr val="tx2">
              <a:lumMod val="20000"/>
              <a:lumOff val="80000"/>
            </a:schemeClr>
          </a:solidFill>
          <a:ln>
            <a:solidFill>
              <a:schemeClr val="tx1"/>
            </a:solidFill>
          </a:ln>
        </p:spPr>
        <p:txBody>
          <a:bodyPr wrap="square" rtlCol="0">
            <a:spAutoFit/>
          </a:bodyPr>
          <a:lstStyle/>
          <a:p>
            <a:pPr algn="ctr"/>
            <a:r>
              <a:rPr lang="en-US" sz="2400" b="1" u="sng" dirty="0"/>
              <a:t>Clinical</a:t>
            </a:r>
          </a:p>
          <a:p>
            <a:pPr algn="ctr"/>
            <a:endParaRPr lang="en-US" dirty="0"/>
          </a:p>
          <a:p>
            <a:pPr algn="ctr"/>
            <a:r>
              <a:rPr lang="en-US" dirty="0">
                <a:solidFill>
                  <a:schemeClr val="bg1">
                    <a:lumMod val="50000"/>
                  </a:schemeClr>
                </a:solidFill>
              </a:rPr>
              <a:t>Ambient AI</a:t>
            </a:r>
          </a:p>
          <a:p>
            <a:pPr algn="ctr"/>
            <a:r>
              <a:rPr lang="en-US" b="1" dirty="0" err="1"/>
              <a:t>InBasket</a:t>
            </a:r>
            <a:r>
              <a:rPr lang="en-US" b="1" dirty="0"/>
              <a:t> Management</a:t>
            </a:r>
          </a:p>
          <a:p>
            <a:pPr algn="ctr"/>
            <a:r>
              <a:rPr lang="en-US" dirty="0">
                <a:solidFill>
                  <a:schemeClr val="bg1">
                    <a:lumMod val="50000"/>
                  </a:schemeClr>
                </a:solidFill>
              </a:rPr>
              <a:t>Summarization Tools</a:t>
            </a:r>
          </a:p>
        </p:txBody>
      </p:sp>
      <p:pic>
        <p:nvPicPr>
          <p:cNvPr id="1026" name="Picture 2">
            <a:extLst>
              <a:ext uri="{FF2B5EF4-FFF2-40B4-BE49-F238E27FC236}">
                <a16:creationId xmlns:a16="http://schemas.microsoft.com/office/drawing/2014/main" id="{D71E42D0-AC27-83DC-DAE3-E00568B9CA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98793" y="1018265"/>
            <a:ext cx="4655430" cy="295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DA015DF7-1005-4B65-7E85-1A0E59FBC9FE}"/>
              </a:ext>
            </a:extLst>
          </p:cNvPr>
          <p:cNvSpPr txBox="1"/>
          <p:nvPr/>
        </p:nvSpPr>
        <p:spPr>
          <a:xfrm>
            <a:off x="3129897" y="944463"/>
            <a:ext cx="3692106" cy="5078313"/>
          </a:xfrm>
          <a:prstGeom prst="rect">
            <a:avLst/>
          </a:prstGeom>
          <a:noFill/>
        </p:spPr>
        <p:txBody>
          <a:bodyPr wrap="square" rtlCol="0">
            <a:spAutoFit/>
          </a:bodyPr>
          <a:lstStyle/>
          <a:p>
            <a:r>
              <a:rPr lang="en-US" u="sng" dirty="0"/>
              <a:t>Draft replies to Patient Messages:</a:t>
            </a:r>
          </a:p>
          <a:p>
            <a:pPr marL="285750" indent="-285750">
              <a:buFont typeface="Arial" panose="020B0604020202020204" pitchFamily="34" charset="0"/>
              <a:buChar char="•"/>
            </a:pPr>
            <a:r>
              <a:rPr lang="en-US" dirty="0"/>
              <a:t>Pilots started in 2024</a:t>
            </a:r>
          </a:p>
          <a:p>
            <a:pPr marL="285750" indent="-285750">
              <a:buFont typeface="Arial" panose="020B0604020202020204" pitchFamily="34" charset="0"/>
              <a:buChar char="•"/>
            </a:pPr>
            <a:r>
              <a:rPr lang="en-US" dirty="0"/>
              <a:t>Initial feedback was mixed at best</a:t>
            </a:r>
          </a:p>
          <a:p>
            <a:pPr marL="285750" indent="-285750">
              <a:buFont typeface="Arial" panose="020B0604020202020204" pitchFamily="34" charset="0"/>
              <a:buChar char="•"/>
            </a:pPr>
            <a:r>
              <a:rPr lang="en-US" dirty="0"/>
              <a:t>Usage has improved through time but still less than 20% of drafts are accepted “as is”</a:t>
            </a:r>
          </a:p>
          <a:p>
            <a:endParaRPr lang="en-US" dirty="0"/>
          </a:p>
          <a:p>
            <a:r>
              <a:rPr lang="en-US" u="sng" dirty="0"/>
              <a:t>Draft replies to Test Results:</a:t>
            </a:r>
          </a:p>
          <a:p>
            <a:pPr marL="285750" indent="-285750">
              <a:buFont typeface="Arial" panose="020B0604020202020204" pitchFamily="34" charset="0"/>
              <a:buChar char="•"/>
            </a:pPr>
            <a:r>
              <a:rPr lang="en-US" dirty="0"/>
              <a:t>Pilots started in 2026</a:t>
            </a:r>
          </a:p>
          <a:p>
            <a:pPr marL="285750" indent="-285750">
              <a:buFont typeface="Arial" panose="020B0604020202020204" pitchFamily="34" charset="0"/>
              <a:buChar char="•"/>
            </a:pPr>
            <a:r>
              <a:rPr lang="en-US" dirty="0"/>
              <a:t>Initial feedback similar to those with patient messages</a:t>
            </a:r>
          </a:p>
          <a:p>
            <a:pPr marL="285750" indent="-285750">
              <a:buFont typeface="Arial" panose="020B0604020202020204" pitchFamily="34" charset="0"/>
              <a:buChar char="•"/>
            </a:pPr>
            <a:endParaRPr lang="en-US" dirty="0"/>
          </a:p>
          <a:p>
            <a:r>
              <a:rPr lang="en-US" u="sng" dirty="0"/>
              <a:t>Actionable Follow-ups for Radiology:</a:t>
            </a:r>
          </a:p>
          <a:p>
            <a:pPr marL="285750" indent="-285750">
              <a:buFont typeface="Arial" panose="020B0604020202020204" pitchFamily="34" charset="0"/>
              <a:buChar char="•"/>
            </a:pPr>
            <a:r>
              <a:rPr lang="en-US" dirty="0"/>
              <a:t>Pilots started in 2025 with mammography and CXR</a:t>
            </a:r>
          </a:p>
          <a:p>
            <a:pPr marL="285750" indent="-285750">
              <a:buFont typeface="Arial" panose="020B0604020202020204" pitchFamily="34" charset="0"/>
              <a:buChar char="•"/>
            </a:pPr>
            <a:r>
              <a:rPr lang="en-US" dirty="0"/>
              <a:t>Expanding to renal lesions, pancreatic lesions, and aneurysms</a:t>
            </a:r>
          </a:p>
          <a:p>
            <a:endParaRPr lang="en-US" dirty="0"/>
          </a:p>
        </p:txBody>
      </p:sp>
      <p:sp>
        <p:nvSpPr>
          <p:cNvPr id="7" name="Title 4">
            <a:extLst>
              <a:ext uri="{FF2B5EF4-FFF2-40B4-BE49-F238E27FC236}">
                <a16:creationId xmlns:a16="http://schemas.microsoft.com/office/drawing/2014/main" id="{2A58A671-D67E-B0CD-C60F-14E8910AFFA1}"/>
              </a:ext>
            </a:extLst>
          </p:cNvPr>
          <p:cNvSpPr txBox="1">
            <a:spLocks/>
          </p:cNvSpPr>
          <p:nvPr/>
        </p:nvSpPr>
        <p:spPr>
          <a:xfrm>
            <a:off x="0" y="3190"/>
            <a:ext cx="12201429" cy="549505"/>
          </a:xfrm>
          <a:prstGeom prst="rect">
            <a:avLst/>
          </a:prstGeom>
        </p:spPr>
        <p:txBody>
          <a:bodyPr vert="horz" lIns="91440" tIns="45720" rIns="91440" bIns="45720" rtlCol="0" anchor="ctr">
            <a:noAutofit/>
          </a:bodyPr>
          <a:lstStyle>
            <a:lvl1pPr algn="ctr" defTabSz="609585" rtl="0" eaLnBrk="1" latinLnBrk="0" hangingPunct="1">
              <a:spcBef>
                <a:spcPct val="0"/>
              </a:spcBef>
              <a:buNone/>
              <a:defRPr sz="5867" kern="1200">
                <a:solidFill>
                  <a:schemeClr val="tx1"/>
                </a:solidFill>
                <a:latin typeface="+mj-lt"/>
                <a:ea typeface="+mj-ea"/>
                <a:cs typeface="+mj-cs"/>
              </a:defRPr>
            </a:lvl1pPr>
          </a:lstStyle>
          <a:p>
            <a:r>
              <a:rPr lang="en-US" sz="3600" dirty="0"/>
              <a:t>Organization Approach to AI Adoption</a:t>
            </a:r>
          </a:p>
        </p:txBody>
      </p:sp>
      <p:pic>
        <p:nvPicPr>
          <p:cNvPr id="4" name="Picture 3">
            <a:extLst>
              <a:ext uri="{FF2B5EF4-FFF2-40B4-BE49-F238E27FC236}">
                <a16:creationId xmlns:a16="http://schemas.microsoft.com/office/drawing/2014/main" id="{AEA213E6-FB56-56BD-E1F0-61765B749883}"/>
              </a:ext>
            </a:extLst>
          </p:cNvPr>
          <p:cNvPicPr>
            <a:picLocks noChangeAspect="1"/>
          </p:cNvPicPr>
          <p:nvPr/>
        </p:nvPicPr>
        <p:blipFill>
          <a:blip r:embed="rId4"/>
          <a:stretch>
            <a:fillRect/>
          </a:stretch>
        </p:blipFill>
        <p:spPr>
          <a:xfrm>
            <a:off x="6998794" y="4071668"/>
            <a:ext cx="4655430" cy="1940943"/>
          </a:xfrm>
          <a:prstGeom prst="rect">
            <a:avLst/>
          </a:prstGeom>
          <a:ln>
            <a:solidFill>
              <a:schemeClr val="tx1"/>
            </a:solidFill>
          </a:ln>
        </p:spPr>
      </p:pic>
    </p:spTree>
    <p:extLst>
      <p:ext uri="{BB962C8B-B14F-4D97-AF65-F5344CB8AC3E}">
        <p14:creationId xmlns:p14="http://schemas.microsoft.com/office/powerpoint/2010/main" val="1700161422"/>
      </p:ext>
    </p:extLst>
  </p:cSld>
  <p:clrMapOvr>
    <a:masterClrMapping/>
  </p:clrMapOvr>
  <mc:AlternateContent xmlns:mc="http://schemas.openxmlformats.org/markup-compatibility/2006" xmlns:p14="http://schemas.microsoft.com/office/powerpoint/2010/main">
    <mc:Choice Requires="p14">
      <p:transition spd="slow" p14:dur="2000" advTm="30000"/>
    </mc:Choice>
    <mc:Fallback xmlns="">
      <p:transition spd="slow" advTm="3000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0AEE31-7179-4465-DB66-EC7887918E5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7A06644-14CD-5148-4705-8C92BEC7399B}"/>
              </a:ext>
            </a:extLst>
          </p:cNvPr>
          <p:cNvSpPr txBox="1"/>
          <p:nvPr/>
        </p:nvSpPr>
        <p:spPr>
          <a:xfrm>
            <a:off x="207031" y="702096"/>
            <a:ext cx="2642559" cy="1569660"/>
          </a:xfrm>
          <a:prstGeom prst="rect">
            <a:avLst/>
          </a:prstGeom>
          <a:solidFill>
            <a:schemeClr val="tx2">
              <a:lumMod val="20000"/>
              <a:lumOff val="80000"/>
            </a:schemeClr>
          </a:solidFill>
          <a:ln>
            <a:solidFill>
              <a:schemeClr val="tx1"/>
            </a:solidFill>
          </a:ln>
        </p:spPr>
        <p:txBody>
          <a:bodyPr wrap="square" rtlCol="0">
            <a:spAutoFit/>
          </a:bodyPr>
          <a:lstStyle/>
          <a:p>
            <a:pPr algn="ctr"/>
            <a:r>
              <a:rPr lang="en-US" sz="2400" b="1" u="sng" dirty="0"/>
              <a:t>Clinical</a:t>
            </a:r>
          </a:p>
          <a:p>
            <a:pPr algn="ctr"/>
            <a:endParaRPr lang="en-US" dirty="0"/>
          </a:p>
          <a:p>
            <a:pPr algn="ctr"/>
            <a:r>
              <a:rPr lang="en-US" dirty="0">
                <a:solidFill>
                  <a:schemeClr val="bg1">
                    <a:lumMod val="50000"/>
                  </a:schemeClr>
                </a:solidFill>
              </a:rPr>
              <a:t>Ambient AI</a:t>
            </a:r>
          </a:p>
          <a:p>
            <a:pPr algn="ctr"/>
            <a:r>
              <a:rPr lang="en-US" dirty="0" err="1">
                <a:solidFill>
                  <a:schemeClr val="bg1">
                    <a:lumMod val="50000"/>
                  </a:schemeClr>
                </a:solidFill>
              </a:rPr>
              <a:t>InBasket</a:t>
            </a:r>
            <a:r>
              <a:rPr lang="en-US" dirty="0">
                <a:solidFill>
                  <a:schemeClr val="bg1">
                    <a:lumMod val="50000"/>
                  </a:schemeClr>
                </a:solidFill>
              </a:rPr>
              <a:t> Management</a:t>
            </a:r>
          </a:p>
          <a:p>
            <a:pPr algn="ctr"/>
            <a:r>
              <a:rPr lang="en-US" b="1" dirty="0"/>
              <a:t>Summarization Tools</a:t>
            </a:r>
          </a:p>
        </p:txBody>
      </p:sp>
      <p:sp>
        <p:nvSpPr>
          <p:cNvPr id="2" name="TextBox 1">
            <a:extLst>
              <a:ext uri="{FF2B5EF4-FFF2-40B4-BE49-F238E27FC236}">
                <a16:creationId xmlns:a16="http://schemas.microsoft.com/office/drawing/2014/main" id="{6F117F0A-D54B-AEF9-2B2C-419C9746F9F2}"/>
              </a:ext>
            </a:extLst>
          </p:cNvPr>
          <p:cNvSpPr txBox="1"/>
          <p:nvPr/>
        </p:nvSpPr>
        <p:spPr>
          <a:xfrm>
            <a:off x="2054524" y="2598002"/>
            <a:ext cx="8220973" cy="830997"/>
          </a:xfrm>
          <a:prstGeom prst="rect">
            <a:avLst/>
          </a:prstGeom>
          <a:noFill/>
        </p:spPr>
        <p:txBody>
          <a:bodyPr wrap="square" rtlCol="0">
            <a:spAutoFit/>
          </a:bodyPr>
          <a:lstStyle/>
          <a:p>
            <a:r>
              <a:rPr lang="en-US" sz="2400" dirty="0"/>
              <a:t>Available to all physicians, but our best use-case has been with the Transitional Care Management and CCM/APCM nurses…</a:t>
            </a:r>
          </a:p>
        </p:txBody>
      </p:sp>
      <p:sp>
        <p:nvSpPr>
          <p:cNvPr id="4" name="TextBox 3">
            <a:extLst>
              <a:ext uri="{FF2B5EF4-FFF2-40B4-BE49-F238E27FC236}">
                <a16:creationId xmlns:a16="http://schemas.microsoft.com/office/drawing/2014/main" id="{658F054C-4DF3-79E9-674B-4DA1DA2A74EA}"/>
              </a:ext>
            </a:extLst>
          </p:cNvPr>
          <p:cNvSpPr txBox="1"/>
          <p:nvPr/>
        </p:nvSpPr>
        <p:spPr>
          <a:xfrm>
            <a:off x="560718" y="3429000"/>
            <a:ext cx="5227608" cy="2031325"/>
          </a:xfrm>
          <a:prstGeom prst="rect">
            <a:avLst/>
          </a:prstGeom>
          <a:solidFill>
            <a:schemeClr val="bg1">
              <a:lumMod val="95000"/>
            </a:schemeClr>
          </a:solidFill>
        </p:spPr>
        <p:txBody>
          <a:bodyPr wrap="square" rtlCol="0">
            <a:spAutoFit/>
          </a:bodyPr>
          <a:lstStyle/>
          <a:p>
            <a:r>
              <a:rPr lang="en-US" i="1" dirty="0"/>
              <a:t>“I have found that using the tool is very helpful when contacting recently discharged patients, particularly </a:t>
            </a:r>
            <a:r>
              <a:rPr lang="en-US" b="1" i="1" dirty="0"/>
              <a:t>because it helps with time management</a:t>
            </a:r>
            <a:r>
              <a:rPr lang="en-US" i="1" dirty="0"/>
              <a:t>. I can see medication changes without having to review multiple office notes and other documentation to find that information. Using Chart Insights </a:t>
            </a:r>
            <a:r>
              <a:rPr lang="en-US" b="1" i="1" dirty="0"/>
              <a:t>helps me feel more confident </a:t>
            </a:r>
            <a:r>
              <a:rPr lang="en-US" i="1" dirty="0"/>
              <a:t>in providing appropriate follow-up care.”</a:t>
            </a:r>
            <a:endParaRPr lang="en-US" dirty="0"/>
          </a:p>
        </p:txBody>
      </p:sp>
      <p:sp>
        <p:nvSpPr>
          <p:cNvPr id="5" name="TextBox 4">
            <a:extLst>
              <a:ext uri="{FF2B5EF4-FFF2-40B4-BE49-F238E27FC236}">
                <a16:creationId xmlns:a16="http://schemas.microsoft.com/office/drawing/2014/main" id="{B9207A2F-E1D8-D375-922F-18A1E5F80243}"/>
              </a:ext>
            </a:extLst>
          </p:cNvPr>
          <p:cNvSpPr txBox="1"/>
          <p:nvPr/>
        </p:nvSpPr>
        <p:spPr>
          <a:xfrm>
            <a:off x="6297283" y="3428999"/>
            <a:ext cx="5633049" cy="2585323"/>
          </a:xfrm>
          <a:prstGeom prst="rect">
            <a:avLst/>
          </a:prstGeom>
          <a:solidFill>
            <a:schemeClr val="bg1">
              <a:lumMod val="95000"/>
            </a:schemeClr>
          </a:solidFill>
        </p:spPr>
        <p:txBody>
          <a:bodyPr wrap="square" rtlCol="0">
            <a:spAutoFit/>
          </a:bodyPr>
          <a:lstStyle/>
          <a:p>
            <a:r>
              <a:rPr lang="en-US" i="1" dirty="0"/>
              <a:t>“The patient summary </a:t>
            </a:r>
            <a:r>
              <a:rPr lang="en-US" b="1" i="1" dirty="0"/>
              <a:t>saves me valuable time </a:t>
            </a:r>
            <a:r>
              <a:rPr lang="en-US" i="1" dirty="0"/>
              <a:t>by bringing recent discharges, changes in care, lab results, and other important information together in one convenient view. This allows me, as a case manager, to quickly identify what is most important for each patient and </a:t>
            </a:r>
            <a:r>
              <a:rPr lang="en-US" b="1" i="1" dirty="0"/>
              <a:t>focus on their specific needs</a:t>
            </a:r>
            <a:r>
              <a:rPr lang="en-US" i="1" dirty="0"/>
              <a:t> for the month. Having this information readily available helps me </a:t>
            </a:r>
            <a:r>
              <a:rPr lang="en-US" b="1" i="1" dirty="0"/>
              <a:t>work more efficiently and </a:t>
            </a:r>
            <a:r>
              <a:rPr lang="en-US" i="1" dirty="0"/>
              <a:t>focus my time and attention on the areas that are most relevant to the patient’s care.”</a:t>
            </a:r>
            <a:endParaRPr lang="en-US" dirty="0"/>
          </a:p>
        </p:txBody>
      </p:sp>
      <p:sp>
        <p:nvSpPr>
          <p:cNvPr id="7" name="Title 4">
            <a:extLst>
              <a:ext uri="{FF2B5EF4-FFF2-40B4-BE49-F238E27FC236}">
                <a16:creationId xmlns:a16="http://schemas.microsoft.com/office/drawing/2014/main" id="{E626B237-3C9A-525C-F3A6-D15907D513E2}"/>
              </a:ext>
            </a:extLst>
          </p:cNvPr>
          <p:cNvSpPr txBox="1">
            <a:spLocks/>
          </p:cNvSpPr>
          <p:nvPr/>
        </p:nvSpPr>
        <p:spPr>
          <a:xfrm>
            <a:off x="0" y="3190"/>
            <a:ext cx="12201429" cy="549505"/>
          </a:xfrm>
          <a:prstGeom prst="rect">
            <a:avLst/>
          </a:prstGeom>
        </p:spPr>
        <p:txBody>
          <a:bodyPr vert="horz" lIns="91440" tIns="45720" rIns="91440" bIns="45720" rtlCol="0" anchor="ctr">
            <a:noAutofit/>
          </a:bodyPr>
          <a:lstStyle>
            <a:lvl1pPr algn="ctr" defTabSz="609585" rtl="0" eaLnBrk="1" latinLnBrk="0" hangingPunct="1">
              <a:spcBef>
                <a:spcPct val="0"/>
              </a:spcBef>
              <a:buNone/>
              <a:defRPr sz="5867" kern="1200">
                <a:solidFill>
                  <a:schemeClr val="tx1"/>
                </a:solidFill>
                <a:latin typeface="+mj-lt"/>
                <a:ea typeface="+mj-ea"/>
                <a:cs typeface="+mj-cs"/>
              </a:defRPr>
            </a:lvl1pPr>
          </a:lstStyle>
          <a:p>
            <a:r>
              <a:rPr lang="en-US" sz="3600" dirty="0"/>
              <a:t>Organization Approach to AI Adoption</a:t>
            </a:r>
          </a:p>
        </p:txBody>
      </p:sp>
      <p:pic>
        <p:nvPicPr>
          <p:cNvPr id="8" name="Picture 7">
            <a:extLst>
              <a:ext uri="{FF2B5EF4-FFF2-40B4-BE49-F238E27FC236}">
                <a16:creationId xmlns:a16="http://schemas.microsoft.com/office/drawing/2014/main" id="{953B21B9-489A-C817-E909-557B055B9073}"/>
              </a:ext>
            </a:extLst>
          </p:cNvPr>
          <p:cNvPicPr>
            <a:picLocks noChangeAspect="1"/>
          </p:cNvPicPr>
          <p:nvPr/>
        </p:nvPicPr>
        <p:blipFill>
          <a:blip r:embed="rId3"/>
          <a:stretch>
            <a:fillRect/>
          </a:stretch>
        </p:blipFill>
        <p:spPr>
          <a:xfrm>
            <a:off x="5273619" y="702096"/>
            <a:ext cx="1644759" cy="1619648"/>
          </a:xfrm>
          <a:prstGeom prst="rect">
            <a:avLst/>
          </a:prstGeom>
        </p:spPr>
      </p:pic>
      <p:sp>
        <p:nvSpPr>
          <p:cNvPr id="9" name="TextBox 8">
            <a:extLst>
              <a:ext uri="{FF2B5EF4-FFF2-40B4-BE49-F238E27FC236}">
                <a16:creationId xmlns:a16="http://schemas.microsoft.com/office/drawing/2014/main" id="{6206B1F9-BA74-33E7-9302-8EAD36C34B35}"/>
              </a:ext>
            </a:extLst>
          </p:cNvPr>
          <p:cNvSpPr txBox="1"/>
          <p:nvPr/>
        </p:nvSpPr>
        <p:spPr>
          <a:xfrm>
            <a:off x="7953555" y="1091304"/>
            <a:ext cx="2191110" cy="584775"/>
          </a:xfrm>
          <a:prstGeom prst="rect">
            <a:avLst/>
          </a:prstGeom>
          <a:noFill/>
          <a:ln>
            <a:solidFill>
              <a:schemeClr val="tx1"/>
            </a:solidFill>
          </a:ln>
        </p:spPr>
        <p:txBody>
          <a:bodyPr wrap="square" rtlCol="0">
            <a:spAutoFit/>
          </a:bodyPr>
          <a:lstStyle/>
          <a:p>
            <a:pPr algn="ctr"/>
            <a:r>
              <a:rPr lang="en-US" sz="1600" dirty="0"/>
              <a:t>Over 91,000 generated since June 2025 pilot</a:t>
            </a:r>
          </a:p>
        </p:txBody>
      </p:sp>
    </p:spTree>
    <p:extLst>
      <p:ext uri="{BB962C8B-B14F-4D97-AF65-F5344CB8AC3E}">
        <p14:creationId xmlns:p14="http://schemas.microsoft.com/office/powerpoint/2010/main" val="2316892636"/>
      </p:ext>
    </p:extLst>
  </p:cSld>
  <p:clrMapOvr>
    <a:masterClrMapping/>
  </p:clrMapOvr>
  <mc:AlternateContent xmlns:mc="http://schemas.openxmlformats.org/markup-compatibility/2006" xmlns:p14="http://schemas.microsoft.com/office/powerpoint/2010/main">
    <mc:Choice Requires="p14">
      <p:transition spd="slow" p14:dur="2000" advTm="30000"/>
    </mc:Choice>
    <mc:Fallback xmlns="">
      <p:transition spd="slow" advTm="3000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172894-3908-2036-8FFC-033B82B463E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4B2E09E-FCC2-9170-CE96-335FBED11910}"/>
              </a:ext>
            </a:extLst>
          </p:cNvPr>
          <p:cNvSpPr txBox="1"/>
          <p:nvPr/>
        </p:nvSpPr>
        <p:spPr>
          <a:xfrm>
            <a:off x="204158" y="1452592"/>
            <a:ext cx="2642559" cy="1569660"/>
          </a:xfrm>
          <a:prstGeom prst="rect">
            <a:avLst/>
          </a:prstGeom>
          <a:solidFill>
            <a:schemeClr val="accent2">
              <a:lumMod val="40000"/>
              <a:lumOff val="60000"/>
            </a:schemeClr>
          </a:solidFill>
          <a:ln>
            <a:solidFill>
              <a:schemeClr val="tx1"/>
            </a:solidFill>
          </a:ln>
        </p:spPr>
        <p:txBody>
          <a:bodyPr wrap="square" rtlCol="0">
            <a:spAutoFit/>
          </a:bodyPr>
          <a:lstStyle/>
          <a:p>
            <a:pPr algn="ctr"/>
            <a:r>
              <a:rPr lang="en-US" sz="2400" b="1" u="sng" dirty="0"/>
              <a:t>Rev Cycle</a:t>
            </a:r>
          </a:p>
          <a:p>
            <a:pPr algn="ctr"/>
            <a:endParaRPr lang="en-US" dirty="0"/>
          </a:p>
          <a:p>
            <a:pPr algn="ctr"/>
            <a:r>
              <a:rPr lang="en-US" b="1" dirty="0"/>
              <a:t>Prior Auth Management</a:t>
            </a:r>
          </a:p>
          <a:p>
            <a:pPr algn="ctr"/>
            <a:r>
              <a:rPr lang="en-US" dirty="0">
                <a:solidFill>
                  <a:schemeClr val="bg1">
                    <a:lumMod val="50000"/>
                  </a:schemeClr>
                </a:solidFill>
              </a:rPr>
              <a:t>LOS &amp; Coding Tools</a:t>
            </a:r>
          </a:p>
          <a:p>
            <a:pPr algn="ctr"/>
            <a:r>
              <a:rPr lang="en-US" dirty="0">
                <a:solidFill>
                  <a:schemeClr val="bg1">
                    <a:lumMod val="50000"/>
                  </a:schemeClr>
                </a:solidFill>
              </a:rPr>
              <a:t>Medical Necessity Denials</a:t>
            </a:r>
          </a:p>
        </p:txBody>
      </p:sp>
      <p:sp>
        <p:nvSpPr>
          <p:cNvPr id="6" name="Title 4">
            <a:extLst>
              <a:ext uri="{FF2B5EF4-FFF2-40B4-BE49-F238E27FC236}">
                <a16:creationId xmlns:a16="http://schemas.microsoft.com/office/drawing/2014/main" id="{35554955-95FF-E424-247D-6D28E3BA75AB}"/>
              </a:ext>
            </a:extLst>
          </p:cNvPr>
          <p:cNvSpPr txBox="1">
            <a:spLocks/>
          </p:cNvSpPr>
          <p:nvPr/>
        </p:nvSpPr>
        <p:spPr>
          <a:xfrm>
            <a:off x="0" y="3190"/>
            <a:ext cx="12201429" cy="549505"/>
          </a:xfrm>
          <a:prstGeom prst="rect">
            <a:avLst/>
          </a:prstGeom>
        </p:spPr>
        <p:txBody>
          <a:bodyPr vert="horz" lIns="91440" tIns="45720" rIns="91440" bIns="45720" rtlCol="0" anchor="ctr">
            <a:noAutofit/>
          </a:bodyPr>
          <a:lstStyle>
            <a:lvl1pPr algn="ctr" defTabSz="609585" rtl="0" eaLnBrk="1" latinLnBrk="0" hangingPunct="1">
              <a:spcBef>
                <a:spcPct val="0"/>
              </a:spcBef>
              <a:buNone/>
              <a:defRPr sz="5867" kern="1200">
                <a:solidFill>
                  <a:schemeClr val="tx1"/>
                </a:solidFill>
                <a:latin typeface="+mj-lt"/>
                <a:ea typeface="+mj-ea"/>
                <a:cs typeface="+mj-cs"/>
              </a:defRPr>
            </a:lvl1pPr>
          </a:lstStyle>
          <a:p>
            <a:r>
              <a:rPr lang="en-US" sz="3600" dirty="0"/>
              <a:t>Organization Approach to AI Adoption</a:t>
            </a:r>
          </a:p>
        </p:txBody>
      </p:sp>
      <p:pic>
        <p:nvPicPr>
          <p:cNvPr id="5" name="Picture 4">
            <a:extLst>
              <a:ext uri="{FF2B5EF4-FFF2-40B4-BE49-F238E27FC236}">
                <a16:creationId xmlns:a16="http://schemas.microsoft.com/office/drawing/2014/main" id="{01C72F99-5ECE-0C2D-B1C9-B8F074682E96}"/>
              </a:ext>
            </a:extLst>
          </p:cNvPr>
          <p:cNvPicPr>
            <a:picLocks noChangeAspect="1"/>
          </p:cNvPicPr>
          <p:nvPr/>
        </p:nvPicPr>
        <p:blipFill>
          <a:blip r:embed="rId3"/>
          <a:stretch>
            <a:fillRect/>
          </a:stretch>
        </p:blipFill>
        <p:spPr>
          <a:xfrm>
            <a:off x="4343601" y="2501241"/>
            <a:ext cx="6144482" cy="3029373"/>
          </a:xfrm>
          <a:prstGeom prst="rect">
            <a:avLst/>
          </a:prstGeom>
          <a:ln>
            <a:solidFill>
              <a:schemeClr val="tx1"/>
            </a:solidFill>
          </a:ln>
        </p:spPr>
      </p:pic>
      <p:sp>
        <p:nvSpPr>
          <p:cNvPr id="7" name="TextBox 6">
            <a:extLst>
              <a:ext uri="{FF2B5EF4-FFF2-40B4-BE49-F238E27FC236}">
                <a16:creationId xmlns:a16="http://schemas.microsoft.com/office/drawing/2014/main" id="{736140CF-F62E-9A19-8E73-28FE75CB700E}"/>
              </a:ext>
            </a:extLst>
          </p:cNvPr>
          <p:cNvSpPr txBox="1"/>
          <p:nvPr/>
        </p:nvSpPr>
        <p:spPr>
          <a:xfrm>
            <a:off x="4343601" y="1233577"/>
            <a:ext cx="6144482" cy="1077218"/>
          </a:xfrm>
          <a:prstGeom prst="rect">
            <a:avLst/>
          </a:prstGeom>
          <a:solidFill>
            <a:schemeClr val="bg1">
              <a:lumMod val="95000"/>
            </a:schemeClr>
          </a:solidFill>
          <a:ln>
            <a:solidFill>
              <a:schemeClr val="tx1"/>
            </a:solidFill>
          </a:ln>
        </p:spPr>
        <p:txBody>
          <a:bodyPr wrap="square" rtlCol="0">
            <a:spAutoFit/>
          </a:bodyPr>
          <a:lstStyle/>
          <a:p>
            <a:r>
              <a:rPr lang="en-US" sz="1600" dirty="0"/>
              <a:t>With AI-generated prior authorizations, the system analyzes patient data, compares it against specific payers’ policies for the given order, and summarizes evidence to justify medical necessity.  The report, which includes citations, can be accepted or modified by PA staff.</a:t>
            </a:r>
          </a:p>
        </p:txBody>
      </p:sp>
    </p:spTree>
    <p:extLst>
      <p:ext uri="{BB962C8B-B14F-4D97-AF65-F5344CB8AC3E}">
        <p14:creationId xmlns:p14="http://schemas.microsoft.com/office/powerpoint/2010/main" val="1165900203"/>
      </p:ext>
    </p:extLst>
  </p:cSld>
  <p:clrMapOvr>
    <a:masterClrMapping/>
  </p:clrMapOvr>
  <mc:AlternateContent xmlns:mc="http://schemas.openxmlformats.org/markup-compatibility/2006" xmlns:p14="http://schemas.microsoft.com/office/powerpoint/2010/main">
    <mc:Choice Requires="p14">
      <p:transition spd="slow" p14:dur="2000" advTm="30000"/>
    </mc:Choice>
    <mc:Fallback xmlns="">
      <p:transition spd="slow" advTm="3000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E62686-4B42-6D1D-EA80-562818837F1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9D7CA87-D362-C2E6-B708-B9D867E9E3C1}"/>
              </a:ext>
            </a:extLst>
          </p:cNvPr>
          <p:cNvSpPr txBox="1"/>
          <p:nvPr/>
        </p:nvSpPr>
        <p:spPr>
          <a:xfrm>
            <a:off x="204158" y="1452592"/>
            <a:ext cx="2642559" cy="1569660"/>
          </a:xfrm>
          <a:prstGeom prst="rect">
            <a:avLst/>
          </a:prstGeom>
          <a:solidFill>
            <a:schemeClr val="accent2">
              <a:lumMod val="40000"/>
              <a:lumOff val="60000"/>
            </a:schemeClr>
          </a:solidFill>
          <a:ln>
            <a:solidFill>
              <a:schemeClr val="tx1"/>
            </a:solidFill>
          </a:ln>
        </p:spPr>
        <p:txBody>
          <a:bodyPr wrap="square" rtlCol="0">
            <a:spAutoFit/>
          </a:bodyPr>
          <a:lstStyle/>
          <a:p>
            <a:pPr algn="ctr"/>
            <a:r>
              <a:rPr lang="en-US" sz="2400" b="1" u="sng" dirty="0"/>
              <a:t>Rev Cycle</a:t>
            </a:r>
          </a:p>
          <a:p>
            <a:pPr algn="ctr"/>
            <a:endParaRPr lang="en-US" dirty="0"/>
          </a:p>
          <a:p>
            <a:pPr algn="ctr"/>
            <a:r>
              <a:rPr lang="en-US" dirty="0">
                <a:solidFill>
                  <a:schemeClr val="bg1">
                    <a:lumMod val="50000"/>
                  </a:schemeClr>
                </a:solidFill>
              </a:rPr>
              <a:t>Prior Auth Management</a:t>
            </a:r>
          </a:p>
          <a:p>
            <a:pPr algn="ctr"/>
            <a:r>
              <a:rPr lang="en-US" b="1" dirty="0"/>
              <a:t>LOS &amp; Coding Tools</a:t>
            </a:r>
          </a:p>
          <a:p>
            <a:pPr algn="ctr"/>
            <a:r>
              <a:rPr lang="en-US" dirty="0">
                <a:solidFill>
                  <a:schemeClr val="bg1">
                    <a:lumMod val="50000"/>
                  </a:schemeClr>
                </a:solidFill>
              </a:rPr>
              <a:t>Medical Necessity Denials</a:t>
            </a:r>
          </a:p>
        </p:txBody>
      </p:sp>
      <p:sp>
        <p:nvSpPr>
          <p:cNvPr id="4" name="TextBox 3">
            <a:extLst>
              <a:ext uri="{FF2B5EF4-FFF2-40B4-BE49-F238E27FC236}">
                <a16:creationId xmlns:a16="http://schemas.microsoft.com/office/drawing/2014/main" id="{F8876EC3-4763-CC9D-B4DC-83DD7C91BAF2}"/>
              </a:ext>
            </a:extLst>
          </p:cNvPr>
          <p:cNvSpPr txBox="1"/>
          <p:nvPr/>
        </p:nvSpPr>
        <p:spPr>
          <a:xfrm>
            <a:off x="3424685" y="5530528"/>
            <a:ext cx="6098874" cy="400110"/>
          </a:xfrm>
          <a:prstGeom prst="rect">
            <a:avLst/>
          </a:prstGeom>
          <a:noFill/>
        </p:spPr>
        <p:txBody>
          <a:bodyPr wrap="square">
            <a:spAutoFit/>
          </a:bodyPr>
          <a:lstStyle/>
          <a:p>
            <a:r>
              <a:rPr lang="en-US" sz="2000" dirty="0"/>
              <a:t>1/1/2026-8/31/2026</a:t>
            </a:r>
          </a:p>
        </p:txBody>
      </p:sp>
      <p:pic>
        <p:nvPicPr>
          <p:cNvPr id="6" name="Picture 5">
            <a:extLst>
              <a:ext uri="{FF2B5EF4-FFF2-40B4-BE49-F238E27FC236}">
                <a16:creationId xmlns:a16="http://schemas.microsoft.com/office/drawing/2014/main" id="{93B1BFBC-4DE9-D725-90F2-F66DC9A6E926}"/>
              </a:ext>
            </a:extLst>
          </p:cNvPr>
          <p:cNvPicPr>
            <a:picLocks noChangeAspect="1"/>
          </p:cNvPicPr>
          <p:nvPr/>
        </p:nvPicPr>
        <p:blipFill>
          <a:blip r:embed="rId3"/>
          <a:stretch>
            <a:fillRect/>
          </a:stretch>
        </p:blipFill>
        <p:spPr>
          <a:xfrm>
            <a:off x="3306223" y="1098802"/>
            <a:ext cx="8539821" cy="4353091"/>
          </a:xfrm>
          <a:prstGeom prst="rect">
            <a:avLst/>
          </a:prstGeom>
          <a:ln>
            <a:solidFill>
              <a:schemeClr val="tx1"/>
            </a:solidFill>
          </a:ln>
        </p:spPr>
      </p:pic>
      <p:sp>
        <p:nvSpPr>
          <p:cNvPr id="8" name="Title 4">
            <a:extLst>
              <a:ext uri="{FF2B5EF4-FFF2-40B4-BE49-F238E27FC236}">
                <a16:creationId xmlns:a16="http://schemas.microsoft.com/office/drawing/2014/main" id="{764A6981-1D31-0B0C-DC56-40612C3593C8}"/>
              </a:ext>
            </a:extLst>
          </p:cNvPr>
          <p:cNvSpPr txBox="1">
            <a:spLocks/>
          </p:cNvSpPr>
          <p:nvPr/>
        </p:nvSpPr>
        <p:spPr>
          <a:xfrm>
            <a:off x="0" y="3190"/>
            <a:ext cx="12201429" cy="549505"/>
          </a:xfrm>
          <a:prstGeom prst="rect">
            <a:avLst/>
          </a:prstGeom>
        </p:spPr>
        <p:txBody>
          <a:bodyPr vert="horz" lIns="91440" tIns="45720" rIns="91440" bIns="45720" rtlCol="0" anchor="ctr">
            <a:noAutofit/>
          </a:bodyPr>
          <a:lstStyle>
            <a:lvl1pPr algn="ctr" defTabSz="609585" rtl="0" eaLnBrk="1" latinLnBrk="0" hangingPunct="1">
              <a:spcBef>
                <a:spcPct val="0"/>
              </a:spcBef>
              <a:buNone/>
              <a:defRPr sz="5867" kern="1200">
                <a:solidFill>
                  <a:schemeClr val="tx1"/>
                </a:solidFill>
                <a:latin typeface="+mj-lt"/>
                <a:ea typeface="+mj-ea"/>
                <a:cs typeface="+mj-cs"/>
              </a:defRPr>
            </a:lvl1pPr>
          </a:lstStyle>
          <a:p>
            <a:r>
              <a:rPr lang="en-US" sz="3600" dirty="0"/>
              <a:t>Organization Approach to AI Adoption</a:t>
            </a:r>
          </a:p>
        </p:txBody>
      </p:sp>
    </p:spTree>
    <p:extLst>
      <p:ext uri="{BB962C8B-B14F-4D97-AF65-F5344CB8AC3E}">
        <p14:creationId xmlns:p14="http://schemas.microsoft.com/office/powerpoint/2010/main" val="1672608076"/>
      </p:ext>
    </p:extLst>
  </p:cSld>
  <p:clrMapOvr>
    <a:masterClrMapping/>
  </p:clrMapOvr>
  <mc:AlternateContent xmlns:mc="http://schemas.openxmlformats.org/markup-compatibility/2006" xmlns:p14="http://schemas.microsoft.com/office/powerpoint/2010/main">
    <mc:Choice Requires="p14">
      <p:transition spd="slow" p14:dur="2000" advTm="30000"/>
    </mc:Choice>
    <mc:Fallback xmlns="">
      <p:transition spd="slow" advTm="3000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777990-58E6-C402-5215-1C32023802C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45E5472-035A-8577-0885-E1D717047ACB}"/>
              </a:ext>
            </a:extLst>
          </p:cNvPr>
          <p:cNvSpPr txBox="1"/>
          <p:nvPr/>
        </p:nvSpPr>
        <p:spPr>
          <a:xfrm>
            <a:off x="204158" y="1452592"/>
            <a:ext cx="2642559" cy="1569660"/>
          </a:xfrm>
          <a:prstGeom prst="rect">
            <a:avLst/>
          </a:prstGeom>
          <a:solidFill>
            <a:schemeClr val="accent2">
              <a:lumMod val="40000"/>
              <a:lumOff val="60000"/>
            </a:schemeClr>
          </a:solidFill>
          <a:ln>
            <a:solidFill>
              <a:schemeClr val="tx1"/>
            </a:solidFill>
          </a:ln>
        </p:spPr>
        <p:txBody>
          <a:bodyPr wrap="square" rtlCol="0">
            <a:spAutoFit/>
          </a:bodyPr>
          <a:lstStyle/>
          <a:p>
            <a:pPr algn="ctr"/>
            <a:r>
              <a:rPr lang="en-US" sz="2400" b="1" u="sng" dirty="0"/>
              <a:t>Rev Cycle</a:t>
            </a:r>
          </a:p>
          <a:p>
            <a:pPr algn="ctr"/>
            <a:endParaRPr lang="en-US" dirty="0"/>
          </a:p>
          <a:p>
            <a:pPr algn="ctr"/>
            <a:r>
              <a:rPr lang="en-US" dirty="0">
                <a:solidFill>
                  <a:schemeClr val="bg1">
                    <a:lumMod val="50000"/>
                  </a:schemeClr>
                </a:solidFill>
              </a:rPr>
              <a:t>Prior Auth Management</a:t>
            </a:r>
          </a:p>
          <a:p>
            <a:pPr algn="ctr"/>
            <a:r>
              <a:rPr lang="en-US" b="1" dirty="0"/>
              <a:t>LOS &amp; Coding Tools</a:t>
            </a:r>
          </a:p>
          <a:p>
            <a:pPr algn="ctr"/>
            <a:r>
              <a:rPr lang="en-US" dirty="0">
                <a:solidFill>
                  <a:schemeClr val="bg1">
                    <a:lumMod val="50000"/>
                  </a:schemeClr>
                </a:solidFill>
              </a:rPr>
              <a:t>Medical Necessity Denials</a:t>
            </a:r>
          </a:p>
        </p:txBody>
      </p:sp>
      <p:sp>
        <p:nvSpPr>
          <p:cNvPr id="6" name="TextBox 5">
            <a:extLst>
              <a:ext uri="{FF2B5EF4-FFF2-40B4-BE49-F238E27FC236}">
                <a16:creationId xmlns:a16="http://schemas.microsoft.com/office/drawing/2014/main" id="{26EBCB99-931A-8126-0B55-E879C8469C78}"/>
              </a:ext>
            </a:extLst>
          </p:cNvPr>
          <p:cNvSpPr txBox="1"/>
          <p:nvPr/>
        </p:nvSpPr>
        <p:spPr>
          <a:xfrm>
            <a:off x="3530440" y="5530329"/>
            <a:ext cx="5867401" cy="400110"/>
          </a:xfrm>
          <a:prstGeom prst="rect">
            <a:avLst/>
          </a:prstGeom>
          <a:noFill/>
        </p:spPr>
        <p:txBody>
          <a:bodyPr wrap="square" rtlCol="0">
            <a:spAutoFit/>
          </a:bodyPr>
          <a:lstStyle/>
          <a:p>
            <a:r>
              <a:rPr lang="en-US" sz="2000" dirty="0">
                <a:solidFill>
                  <a:prstClr val="black"/>
                </a:solidFill>
              </a:rPr>
              <a:t>1/1/26-8/31/26</a:t>
            </a:r>
          </a:p>
        </p:txBody>
      </p:sp>
      <p:pic>
        <p:nvPicPr>
          <p:cNvPr id="8" name="Picture 7">
            <a:extLst>
              <a:ext uri="{FF2B5EF4-FFF2-40B4-BE49-F238E27FC236}">
                <a16:creationId xmlns:a16="http://schemas.microsoft.com/office/drawing/2014/main" id="{D17F894E-6AF2-7BA3-24FD-4BE07279FF53}"/>
              </a:ext>
            </a:extLst>
          </p:cNvPr>
          <p:cNvPicPr>
            <a:picLocks noChangeAspect="1"/>
          </p:cNvPicPr>
          <p:nvPr/>
        </p:nvPicPr>
        <p:blipFill>
          <a:blip r:embed="rId3"/>
          <a:stretch>
            <a:fillRect/>
          </a:stretch>
        </p:blipFill>
        <p:spPr>
          <a:xfrm>
            <a:off x="3462146" y="1139281"/>
            <a:ext cx="8457577" cy="4321240"/>
          </a:xfrm>
          <a:prstGeom prst="rect">
            <a:avLst/>
          </a:prstGeom>
          <a:ln>
            <a:solidFill>
              <a:schemeClr val="tx1"/>
            </a:solidFill>
          </a:ln>
        </p:spPr>
      </p:pic>
      <p:sp>
        <p:nvSpPr>
          <p:cNvPr id="10" name="Title 4">
            <a:extLst>
              <a:ext uri="{FF2B5EF4-FFF2-40B4-BE49-F238E27FC236}">
                <a16:creationId xmlns:a16="http://schemas.microsoft.com/office/drawing/2014/main" id="{E4F4ED26-D312-7AC8-B11E-A03F4A62E347}"/>
              </a:ext>
            </a:extLst>
          </p:cNvPr>
          <p:cNvSpPr txBox="1">
            <a:spLocks/>
          </p:cNvSpPr>
          <p:nvPr/>
        </p:nvSpPr>
        <p:spPr>
          <a:xfrm>
            <a:off x="0" y="3190"/>
            <a:ext cx="12201429" cy="549505"/>
          </a:xfrm>
          <a:prstGeom prst="rect">
            <a:avLst/>
          </a:prstGeom>
        </p:spPr>
        <p:txBody>
          <a:bodyPr vert="horz" lIns="91440" tIns="45720" rIns="91440" bIns="45720" rtlCol="0" anchor="ctr">
            <a:noAutofit/>
          </a:bodyPr>
          <a:lstStyle>
            <a:lvl1pPr algn="ctr" defTabSz="609585" rtl="0" eaLnBrk="1" latinLnBrk="0" hangingPunct="1">
              <a:spcBef>
                <a:spcPct val="0"/>
              </a:spcBef>
              <a:buNone/>
              <a:defRPr sz="5867" kern="1200">
                <a:solidFill>
                  <a:schemeClr val="tx1"/>
                </a:solidFill>
                <a:latin typeface="+mj-lt"/>
                <a:ea typeface="+mj-ea"/>
                <a:cs typeface="+mj-cs"/>
              </a:defRPr>
            </a:lvl1pPr>
          </a:lstStyle>
          <a:p>
            <a:r>
              <a:rPr lang="en-US" sz="3600" dirty="0"/>
              <a:t>Organization Approach to AI Adoption</a:t>
            </a:r>
          </a:p>
        </p:txBody>
      </p:sp>
    </p:spTree>
    <p:extLst>
      <p:ext uri="{BB962C8B-B14F-4D97-AF65-F5344CB8AC3E}">
        <p14:creationId xmlns:p14="http://schemas.microsoft.com/office/powerpoint/2010/main" val="2443655636"/>
      </p:ext>
    </p:extLst>
  </p:cSld>
  <p:clrMapOvr>
    <a:masterClrMapping/>
  </p:clrMapOvr>
  <mc:AlternateContent xmlns:mc="http://schemas.openxmlformats.org/markup-compatibility/2006" xmlns:p14="http://schemas.microsoft.com/office/powerpoint/2010/main">
    <mc:Choice Requires="p14">
      <p:transition spd="slow" p14:dur="2000" advTm="30000"/>
    </mc:Choice>
    <mc:Fallback xmlns="">
      <p:transition spd="slow" advTm="3000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6D42FE-C240-CE94-5EAD-FC677BF25E0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9479127-8BAF-A5B6-C225-96D91FE363EA}"/>
              </a:ext>
            </a:extLst>
          </p:cNvPr>
          <p:cNvSpPr txBox="1"/>
          <p:nvPr/>
        </p:nvSpPr>
        <p:spPr>
          <a:xfrm>
            <a:off x="204158" y="1452592"/>
            <a:ext cx="2642559" cy="1569660"/>
          </a:xfrm>
          <a:prstGeom prst="rect">
            <a:avLst/>
          </a:prstGeom>
          <a:solidFill>
            <a:schemeClr val="accent2">
              <a:lumMod val="40000"/>
              <a:lumOff val="60000"/>
            </a:schemeClr>
          </a:solidFill>
          <a:ln>
            <a:solidFill>
              <a:schemeClr val="tx1"/>
            </a:solidFill>
          </a:ln>
        </p:spPr>
        <p:txBody>
          <a:bodyPr wrap="square" rtlCol="0">
            <a:spAutoFit/>
          </a:bodyPr>
          <a:lstStyle/>
          <a:p>
            <a:pPr algn="ctr"/>
            <a:r>
              <a:rPr lang="en-US" sz="2400" b="1" u="sng" dirty="0"/>
              <a:t>Rev Cycle</a:t>
            </a:r>
          </a:p>
          <a:p>
            <a:pPr algn="ctr"/>
            <a:endParaRPr lang="en-US" dirty="0"/>
          </a:p>
          <a:p>
            <a:pPr algn="ctr"/>
            <a:r>
              <a:rPr lang="en-US" dirty="0">
                <a:solidFill>
                  <a:schemeClr val="bg1">
                    <a:lumMod val="50000"/>
                  </a:schemeClr>
                </a:solidFill>
              </a:rPr>
              <a:t>Prior Auth Management</a:t>
            </a:r>
          </a:p>
          <a:p>
            <a:pPr algn="ctr"/>
            <a:r>
              <a:rPr lang="en-US" dirty="0">
                <a:solidFill>
                  <a:schemeClr val="bg1">
                    <a:lumMod val="50000"/>
                  </a:schemeClr>
                </a:solidFill>
              </a:rPr>
              <a:t>LOS &amp; Coding Tools</a:t>
            </a:r>
          </a:p>
          <a:p>
            <a:pPr algn="ctr"/>
            <a:r>
              <a:rPr lang="en-US" b="1" dirty="0"/>
              <a:t>Medical Necessity Denials</a:t>
            </a:r>
          </a:p>
        </p:txBody>
      </p:sp>
      <p:pic>
        <p:nvPicPr>
          <p:cNvPr id="4" name="Picture 3">
            <a:extLst>
              <a:ext uri="{FF2B5EF4-FFF2-40B4-BE49-F238E27FC236}">
                <a16:creationId xmlns:a16="http://schemas.microsoft.com/office/drawing/2014/main" id="{97414C95-6674-E024-E1D0-2642DCD1B16D}"/>
              </a:ext>
            </a:extLst>
          </p:cNvPr>
          <p:cNvPicPr>
            <a:picLocks noChangeAspect="1"/>
          </p:cNvPicPr>
          <p:nvPr/>
        </p:nvPicPr>
        <p:blipFill>
          <a:blip r:embed="rId3"/>
          <a:stretch>
            <a:fillRect/>
          </a:stretch>
        </p:blipFill>
        <p:spPr>
          <a:xfrm>
            <a:off x="3579962" y="1571881"/>
            <a:ext cx="8211688" cy="4315473"/>
          </a:xfrm>
          <a:prstGeom prst="rect">
            <a:avLst/>
          </a:prstGeom>
        </p:spPr>
      </p:pic>
      <p:sp>
        <p:nvSpPr>
          <p:cNvPr id="5" name="TextBox 4">
            <a:extLst>
              <a:ext uri="{FF2B5EF4-FFF2-40B4-BE49-F238E27FC236}">
                <a16:creationId xmlns:a16="http://schemas.microsoft.com/office/drawing/2014/main" id="{81A6C469-1AE2-DFF3-CDAB-395D32D84E79}"/>
              </a:ext>
            </a:extLst>
          </p:cNvPr>
          <p:cNvSpPr txBox="1"/>
          <p:nvPr/>
        </p:nvSpPr>
        <p:spPr>
          <a:xfrm>
            <a:off x="897147" y="3544951"/>
            <a:ext cx="2553419" cy="1200329"/>
          </a:xfrm>
          <a:prstGeom prst="rect">
            <a:avLst/>
          </a:prstGeom>
          <a:solidFill>
            <a:schemeClr val="bg1">
              <a:lumMod val="95000"/>
            </a:schemeClr>
          </a:solidFill>
          <a:ln>
            <a:solidFill>
              <a:schemeClr val="tx1"/>
            </a:solidFill>
          </a:ln>
        </p:spPr>
        <p:txBody>
          <a:bodyPr wrap="square" rtlCol="0">
            <a:spAutoFit/>
          </a:bodyPr>
          <a:lstStyle/>
          <a:p>
            <a:r>
              <a:rPr lang="en-US" dirty="0"/>
              <a:t>Pilot began in April 2025 with AI-generated letters to payers for appeal of medical necessity denials</a:t>
            </a:r>
          </a:p>
        </p:txBody>
      </p:sp>
      <p:sp>
        <p:nvSpPr>
          <p:cNvPr id="7" name="Title 4">
            <a:extLst>
              <a:ext uri="{FF2B5EF4-FFF2-40B4-BE49-F238E27FC236}">
                <a16:creationId xmlns:a16="http://schemas.microsoft.com/office/drawing/2014/main" id="{157274A8-82A5-2010-39B6-390E61719AB2}"/>
              </a:ext>
            </a:extLst>
          </p:cNvPr>
          <p:cNvSpPr txBox="1">
            <a:spLocks/>
          </p:cNvSpPr>
          <p:nvPr/>
        </p:nvSpPr>
        <p:spPr>
          <a:xfrm>
            <a:off x="0" y="3190"/>
            <a:ext cx="12201429" cy="549505"/>
          </a:xfrm>
          <a:prstGeom prst="rect">
            <a:avLst/>
          </a:prstGeom>
        </p:spPr>
        <p:txBody>
          <a:bodyPr vert="horz" lIns="91440" tIns="45720" rIns="91440" bIns="45720" rtlCol="0" anchor="ctr">
            <a:noAutofit/>
          </a:bodyPr>
          <a:lstStyle>
            <a:lvl1pPr algn="ctr" defTabSz="609585" rtl="0" eaLnBrk="1" latinLnBrk="0" hangingPunct="1">
              <a:spcBef>
                <a:spcPct val="0"/>
              </a:spcBef>
              <a:buNone/>
              <a:defRPr sz="5867" kern="1200">
                <a:solidFill>
                  <a:schemeClr val="tx1"/>
                </a:solidFill>
                <a:latin typeface="+mj-lt"/>
                <a:ea typeface="+mj-ea"/>
                <a:cs typeface="+mj-cs"/>
              </a:defRPr>
            </a:lvl1pPr>
          </a:lstStyle>
          <a:p>
            <a:r>
              <a:rPr lang="en-US" sz="3600" dirty="0"/>
              <a:t>Organization Approach to AI Adoption</a:t>
            </a:r>
          </a:p>
        </p:txBody>
      </p:sp>
    </p:spTree>
    <p:extLst>
      <p:ext uri="{BB962C8B-B14F-4D97-AF65-F5344CB8AC3E}">
        <p14:creationId xmlns:p14="http://schemas.microsoft.com/office/powerpoint/2010/main" val="2436091331"/>
      </p:ext>
    </p:extLst>
  </p:cSld>
  <p:clrMapOvr>
    <a:masterClrMapping/>
  </p:clrMapOvr>
  <mc:AlternateContent xmlns:mc="http://schemas.openxmlformats.org/markup-compatibility/2006" xmlns:p14="http://schemas.microsoft.com/office/powerpoint/2010/main">
    <mc:Choice Requires="p14">
      <p:transition spd="slow" p14:dur="2000" advTm="30000"/>
    </mc:Choice>
    <mc:Fallback xmlns="">
      <p:transition spd="slow" advTm="3000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5DA80D-236F-8FE2-4CA8-5AECEE0FE6F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ADDF4D5-1F90-7357-6439-0EED1A4DA324}"/>
              </a:ext>
            </a:extLst>
          </p:cNvPr>
          <p:cNvSpPr txBox="1"/>
          <p:nvPr/>
        </p:nvSpPr>
        <p:spPr>
          <a:xfrm>
            <a:off x="204158" y="1452592"/>
            <a:ext cx="2642559" cy="1569660"/>
          </a:xfrm>
          <a:prstGeom prst="rect">
            <a:avLst/>
          </a:prstGeom>
          <a:solidFill>
            <a:schemeClr val="accent2">
              <a:lumMod val="40000"/>
              <a:lumOff val="60000"/>
            </a:schemeClr>
          </a:solidFill>
          <a:ln>
            <a:solidFill>
              <a:schemeClr val="tx1"/>
            </a:solidFill>
          </a:ln>
        </p:spPr>
        <p:txBody>
          <a:bodyPr wrap="square" rtlCol="0">
            <a:spAutoFit/>
          </a:bodyPr>
          <a:lstStyle/>
          <a:p>
            <a:pPr algn="ctr"/>
            <a:r>
              <a:rPr lang="en-US" sz="2400" b="1" u="sng" dirty="0"/>
              <a:t>Rev Cycle</a:t>
            </a:r>
          </a:p>
          <a:p>
            <a:pPr algn="ctr"/>
            <a:endParaRPr lang="en-US" dirty="0"/>
          </a:p>
          <a:p>
            <a:pPr algn="ctr"/>
            <a:r>
              <a:rPr lang="en-US" dirty="0">
                <a:solidFill>
                  <a:schemeClr val="bg1">
                    <a:lumMod val="50000"/>
                  </a:schemeClr>
                </a:solidFill>
              </a:rPr>
              <a:t>Prior Auth Management</a:t>
            </a:r>
          </a:p>
          <a:p>
            <a:pPr algn="ctr"/>
            <a:r>
              <a:rPr lang="en-US" dirty="0">
                <a:solidFill>
                  <a:schemeClr val="bg1">
                    <a:lumMod val="50000"/>
                  </a:schemeClr>
                </a:solidFill>
              </a:rPr>
              <a:t>LOS &amp; Coding Tools</a:t>
            </a:r>
          </a:p>
          <a:p>
            <a:pPr algn="ctr"/>
            <a:r>
              <a:rPr lang="en-US" b="1" dirty="0"/>
              <a:t>Medical Necessity Denials</a:t>
            </a:r>
          </a:p>
        </p:txBody>
      </p:sp>
      <p:pic>
        <p:nvPicPr>
          <p:cNvPr id="4" name="Picture 3">
            <a:extLst>
              <a:ext uri="{FF2B5EF4-FFF2-40B4-BE49-F238E27FC236}">
                <a16:creationId xmlns:a16="http://schemas.microsoft.com/office/drawing/2014/main" id="{F546361A-AD18-E0AD-2E58-E874B0FA7432}"/>
              </a:ext>
            </a:extLst>
          </p:cNvPr>
          <p:cNvPicPr>
            <a:picLocks noChangeAspect="1"/>
          </p:cNvPicPr>
          <p:nvPr/>
        </p:nvPicPr>
        <p:blipFill>
          <a:blip r:embed="rId3"/>
          <a:stretch>
            <a:fillRect/>
          </a:stretch>
        </p:blipFill>
        <p:spPr>
          <a:xfrm>
            <a:off x="5020575" y="1003015"/>
            <a:ext cx="6143348" cy="4851969"/>
          </a:xfrm>
          <a:prstGeom prst="rect">
            <a:avLst/>
          </a:prstGeom>
          <a:ln>
            <a:solidFill>
              <a:schemeClr val="tx1"/>
            </a:solidFill>
          </a:ln>
        </p:spPr>
      </p:pic>
      <p:sp>
        <p:nvSpPr>
          <p:cNvPr id="5" name="TextBox 4">
            <a:extLst>
              <a:ext uri="{FF2B5EF4-FFF2-40B4-BE49-F238E27FC236}">
                <a16:creationId xmlns:a16="http://schemas.microsoft.com/office/drawing/2014/main" id="{BDEDB465-5797-81A9-11B2-B24356671C26}"/>
              </a:ext>
            </a:extLst>
          </p:cNvPr>
          <p:cNvSpPr txBox="1"/>
          <p:nvPr/>
        </p:nvSpPr>
        <p:spPr>
          <a:xfrm>
            <a:off x="836763" y="3428999"/>
            <a:ext cx="3726611" cy="2031325"/>
          </a:xfrm>
          <a:prstGeom prst="rect">
            <a:avLst/>
          </a:prstGeom>
          <a:solidFill>
            <a:schemeClr val="bg1">
              <a:lumMod val="95000"/>
            </a:schemeClr>
          </a:solidFill>
          <a:ln>
            <a:solidFill>
              <a:schemeClr val="tx1"/>
            </a:solidFill>
          </a:ln>
        </p:spPr>
        <p:txBody>
          <a:bodyPr wrap="square" rtlCol="0">
            <a:spAutoFit/>
          </a:bodyPr>
          <a:lstStyle/>
          <a:p>
            <a:r>
              <a:rPr lang="en-US" u="sng" dirty="0"/>
              <a:t>To date:</a:t>
            </a:r>
          </a:p>
          <a:p>
            <a:pPr marL="285750" indent="-285750">
              <a:buFont typeface="Arial" panose="020B0604020202020204" pitchFamily="34" charset="0"/>
              <a:buChar char="•"/>
            </a:pPr>
            <a:r>
              <a:rPr lang="en-US" dirty="0"/>
              <a:t>Approx 1K letters generated per month</a:t>
            </a:r>
          </a:p>
          <a:p>
            <a:pPr marL="285750" indent="-285750">
              <a:buFont typeface="Arial" panose="020B0604020202020204" pitchFamily="34" charset="0"/>
              <a:buChar char="•"/>
            </a:pPr>
            <a:r>
              <a:rPr lang="en-US" dirty="0"/>
              <a:t>Higher success rate than prior workflows on first pass</a:t>
            </a:r>
          </a:p>
          <a:p>
            <a:pPr marL="285750" indent="-285750">
              <a:buFont typeface="Arial" panose="020B0604020202020204" pitchFamily="34" charset="0"/>
              <a:buChar char="•"/>
            </a:pPr>
            <a:r>
              <a:rPr lang="en-US" dirty="0"/>
              <a:t>Saves approximately 1 hour per day for denials team members</a:t>
            </a:r>
          </a:p>
        </p:txBody>
      </p:sp>
      <p:sp>
        <p:nvSpPr>
          <p:cNvPr id="7" name="Title 4">
            <a:extLst>
              <a:ext uri="{FF2B5EF4-FFF2-40B4-BE49-F238E27FC236}">
                <a16:creationId xmlns:a16="http://schemas.microsoft.com/office/drawing/2014/main" id="{0B1E687D-D15F-F08C-4E59-8AA7E72E39FD}"/>
              </a:ext>
            </a:extLst>
          </p:cNvPr>
          <p:cNvSpPr txBox="1">
            <a:spLocks/>
          </p:cNvSpPr>
          <p:nvPr/>
        </p:nvSpPr>
        <p:spPr>
          <a:xfrm>
            <a:off x="0" y="3190"/>
            <a:ext cx="12201429" cy="549505"/>
          </a:xfrm>
          <a:prstGeom prst="rect">
            <a:avLst/>
          </a:prstGeom>
        </p:spPr>
        <p:txBody>
          <a:bodyPr vert="horz" lIns="91440" tIns="45720" rIns="91440" bIns="45720" rtlCol="0" anchor="ctr">
            <a:noAutofit/>
          </a:bodyPr>
          <a:lstStyle>
            <a:lvl1pPr algn="ctr" defTabSz="609585" rtl="0" eaLnBrk="1" latinLnBrk="0" hangingPunct="1">
              <a:spcBef>
                <a:spcPct val="0"/>
              </a:spcBef>
              <a:buNone/>
              <a:defRPr sz="5867" kern="1200">
                <a:solidFill>
                  <a:schemeClr val="tx1"/>
                </a:solidFill>
                <a:latin typeface="+mj-lt"/>
                <a:ea typeface="+mj-ea"/>
                <a:cs typeface="+mj-cs"/>
              </a:defRPr>
            </a:lvl1pPr>
          </a:lstStyle>
          <a:p>
            <a:r>
              <a:rPr lang="en-US" sz="3600" dirty="0"/>
              <a:t>Organization Approach to AI Adoption</a:t>
            </a:r>
          </a:p>
        </p:txBody>
      </p:sp>
      <p:sp>
        <p:nvSpPr>
          <p:cNvPr id="2" name="TextBox 1">
            <a:extLst>
              <a:ext uri="{FF2B5EF4-FFF2-40B4-BE49-F238E27FC236}">
                <a16:creationId xmlns:a16="http://schemas.microsoft.com/office/drawing/2014/main" id="{7D4A89F9-B68A-86AF-E46C-F49B8EFA048A}"/>
              </a:ext>
            </a:extLst>
          </p:cNvPr>
          <p:cNvSpPr txBox="1"/>
          <p:nvPr/>
        </p:nvSpPr>
        <p:spPr>
          <a:xfrm>
            <a:off x="7893170" y="2070339"/>
            <a:ext cx="2596551" cy="830997"/>
          </a:xfrm>
          <a:prstGeom prst="rect">
            <a:avLst/>
          </a:prstGeom>
          <a:noFill/>
          <a:ln>
            <a:solidFill>
              <a:schemeClr val="tx1"/>
            </a:solidFill>
          </a:ln>
        </p:spPr>
        <p:txBody>
          <a:bodyPr wrap="square" rtlCol="0">
            <a:spAutoFit/>
          </a:bodyPr>
          <a:lstStyle/>
          <a:p>
            <a:r>
              <a:rPr lang="en-US" sz="1600" dirty="0"/>
              <a:t>Blue: AI generated an appeal</a:t>
            </a:r>
          </a:p>
          <a:p>
            <a:r>
              <a:rPr lang="en-US" sz="1600" dirty="0"/>
              <a:t>Pink: First AI-generated letter was successful</a:t>
            </a:r>
          </a:p>
        </p:txBody>
      </p:sp>
    </p:spTree>
    <p:extLst>
      <p:ext uri="{BB962C8B-B14F-4D97-AF65-F5344CB8AC3E}">
        <p14:creationId xmlns:p14="http://schemas.microsoft.com/office/powerpoint/2010/main" val="3825614602"/>
      </p:ext>
    </p:extLst>
  </p:cSld>
  <p:clrMapOvr>
    <a:masterClrMapping/>
  </p:clrMapOvr>
  <mc:AlternateContent xmlns:mc="http://schemas.openxmlformats.org/markup-compatibility/2006" xmlns:p14="http://schemas.microsoft.com/office/powerpoint/2010/main">
    <mc:Choice Requires="p14">
      <p:transition spd="slow" p14:dur="2000" advTm="30000"/>
    </mc:Choice>
    <mc:Fallback xmlns="">
      <p:transition spd="slow" advTm="3000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49193D-2C37-3F19-2DE4-A08FC9AC20A7}"/>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2763F679-2294-ACB2-E073-E705D1A66E1E}"/>
              </a:ext>
            </a:extLst>
          </p:cNvPr>
          <p:cNvSpPr txBox="1"/>
          <p:nvPr/>
        </p:nvSpPr>
        <p:spPr>
          <a:xfrm>
            <a:off x="204158" y="2202918"/>
            <a:ext cx="2642559" cy="1569660"/>
          </a:xfrm>
          <a:prstGeom prst="rect">
            <a:avLst/>
          </a:prstGeom>
          <a:solidFill>
            <a:schemeClr val="accent3">
              <a:lumMod val="40000"/>
              <a:lumOff val="60000"/>
            </a:schemeClr>
          </a:solidFill>
          <a:ln>
            <a:solidFill>
              <a:schemeClr val="tx1"/>
            </a:solidFill>
          </a:ln>
        </p:spPr>
        <p:txBody>
          <a:bodyPr wrap="square" rtlCol="0">
            <a:spAutoFit/>
          </a:bodyPr>
          <a:lstStyle/>
          <a:p>
            <a:pPr algn="ctr"/>
            <a:r>
              <a:rPr lang="en-US" sz="2400" b="1" u="sng" dirty="0"/>
              <a:t>IT/Operations</a:t>
            </a:r>
          </a:p>
          <a:p>
            <a:pPr algn="ctr"/>
            <a:endParaRPr lang="en-US" dirty="0"/>
          </a:p>
          <a:p>
            <a:pPr algn="ctr"/>
            <a:r>
              <a:rPr lang="en-US" b="1" dirty="0"/>
              <a:t>Data Mining</a:t>
            </a:r>
          </a:p>
          <a:p>
            <a:pPr algn="ctr"/>
            <a:r>
              <a:rPr lang="en-US" dirty="0">
                <a:solidFill>
                  <a:schemeClr val="bg1">
                    <a:lumMod val="50000"/>
                  </a:schemeClr>
                </a:solidFill>
              </a:rPr>
              <a:t>Dashboard “insights”</a:t>
            </a:r>
          </a:p>
          <a:p>
            <a:pPr algn="ctr"/>
            <a:r>
              <a:rPr lang="en-US" dirty="0">
                <a:solidFill>
                  <a:schemeClr val="bg1">
                    <a:lumMod val="50000"/>
                  </a:schemeClr>
                </a:solidFill>
              </a:rPr>
              <a:t>Geodata Interfaces</a:t>
            </a:r>
          </a:p>
        </p:txBody>
      </p:sp>
      <p:sp>
        <p:nvSpPr>
          <p:cNvPr id="6" name="Title 4">
            <a:extLst>
              <a:ext uri="{FF2B5EF4-FFF2-40B4-BE49-F238E27FC236}">
                <a16:creationId xmlns:a16="http://schemas.microsoft.com/office/drawing/2014/main" id="{3590C3AC-9E0E-F4A2-5156-210B073E9B72}"/>
              </a:ext>
            </a:extLst>
          </p:cNvPr>
          <p:cNvSpPr txBox="1">
            <a:spLocks/>
          </p:cNvSpPr>
          <p:nvPr/>
        </p:nvSpPr>
        <p:spPr>
          <a:xfrm>
            <a:off x="0" y="3190"/>
            <a:ext cx="12201429" cy="549505"/>
          </a:xfrm>
          <a:prstGeom prst="rect">
            <a:avLst/>
          </a:prstGeom>
        </p:spPr>
        <p:txBody>
          <a:bodyPr vert="horz" lIns="91440" tIns="45720" rIns="91440" bIns="45720" rtlCol="0" anchor="ctr">
            <a:noAutofit/>
          </a:bodyPr>
          <a:lstStyle>
            <a:lvl1pPr algn="ctr" defTabSz="609585" rtl="0" eaLnBrk="1" latinLnBrk="0" hangingPunct="1">
              <a:spcBef>
                <a:spcPct val="0"/>
              </a:spcBef>
              <a:buNone/>
              <a:defRPr sz="5867" kern="1200">
                <a:solidFill>
                  <a:schemeClr val="tx1"/>
                </a:solidFill>
                <a:latin typeface="+mj-lt"/>
                <a:ea typeface="+mj-ea"/>
                <a:cs typeface="+mj-cs"/>
              </a:defRPr>
            </a:lvl1pPr>
          </a:lstStyle>
          <a:p>
            <a:r>
              <a:rPr lang="en-US" sz="3600" dirty="0"/>
              <a:t>Organization Approach to AI Adoption</a:t>
            </a:r>
          </a:p>
        </p:txBody>
      </p:sp>
      <p:sp>
        <p:nvSpPr>
          <p:cNvPr id="2" name="TextBox 1">
            <a:extLst>
              <a:ext uri="{FF2B5EF4-FFF2-40B4-BE49-F238E27FC236}">
                <a16:creationId xmlns:a16="http://schemas.microsoft.com/office/drawing/2014/main" id="{609D5CFD-63B7-3F61-D435-0433ECAF3127}"/>
              </a:ext>
            </a:extLst>
          </p:cNvPr>
          <p:cNvSpPr txBox="1"/>
          <p:nvPr/>
        </p:nvSpPr>
        <p:spPr>
          <a:xfrm>
            <a:off x="3510952" y="1444438"/>
            <a:ext cx="1950288" cy="1600438"/>
          </a:xfrm>
          <a:prstGeom prst="rect">
            <a:avLst/>
          </a:prstGeom>
          <a:noFill/>
        </p:spPr>
        <p:txBody>
          <a:bodyPr wrap="square" rtlCol="0">
            <a:spAutoFit/>
          </a:bodyPr>
          <a:lstStyle/>
          <a:p>
            <a:pPr algn="ctr"/>
            <a:r>
              <a:rPr lang="en-US" sz="1400" dirty="0"/>
              <a:t>End-users were often intimated by the vast amount of data within the EMR and not comfortable using the tools to create their own queries</a:t>
            </a:r>
          </a:p>
        </p:txBody>
      </p:sp>
      <p:sp>
        <p:nvSpPr>
          <p:cNvPr id="5" name="TextBox 4">
            <a:extLst>
              <a:ext uri="{FF2B5EF4-FFF2-40B4-BE49-F238E27FC236}">
                <a16:creationId xmlns:a16="http://schemas.microsoft.com/office/drawing/2014/main" id="{F1F92611-C791-4D94-D3B1-9B95C4719686}"/>
              </a:ext>
            </a:extLst>
          </p:cNvPr>
          <p:cNvSpPr txBox="1"/>
          <p:nvPr/>
        </p:nvSpPr>
        <p:spPr>
          <a:xfrm>
            <a:off x="9766477" y="1444438"/>
            <a:ext cx="1755537" cy="1600438"/>
          </a:xfrm>
          <a:prstGeom prst="rect">
            <a:avLst/>
          </a:prstGeom>
          <a:noFill/>
        </p:spPr>
        <p:txBody>
          <a:bodyPr wrap="square" rtlCol="0">
            <a:spAutoFit/>
          </a:bodyPr>
          <a:lstStyle/>
          <a:p>
            <a:pPr algn="ctr"/>
            <a:r>
              <a:rPr lang="en-US" sz="1400" dirty="0"/>
              <a:t>AI-assistive tools are able to convert “casual language” questions and “hunches” into sophisticated Boolean logic queries</a:t>
            </a:r>
          </a:p>
        </p:txBody>
      </p:sp>
      <p:pic>
        <p:nvPicPr>
          <p:cNvPr id="8" name="Picture 7">
            <a:extLst>
              <a:ext uri="{FF2B5EF4-FFF2-40B4-BE49-F238E27FC236}">
                <a16:creationId xmlns:a16="http://schemas.microsoft.com/office/drawing/2014/main" id="{5CA1E8FC-6C9B-E6C5-3DC0-E06EF49D1B32}"/>
              </a:ext>
            </a:extLst>
          </p:cNvPr>
          <p:cNvPicPr>
            <a:picLocks noChangeAspect="1"/>
          </p:cNvPicPr>
          <p:nvPr/>
        </p:nvPicPr>
        <p:blipFill>
          <a:blip r:embed="rId3"/>
          <a:stretch>
            <a:fillRect/>
          </a:stretch>
        </p:blipFill>
        <p:spPr>
          <a:xfrm>
            <a:off x="5556130" y="1013551"/>
            <a:ext cx="4115457" cy="2635753"/>
          </a:xfrm>
          <a:prstGeom prst="rect">
            <a:avLst/>
          </a:prstGeom>
        </p:spPr>
      </p:pic>
      <p:sp>
        <p:nvSpPr>
          <p:cNvPr id="9" name="TextBox 8">
            <a:extLst>
              <a:ext uri="{FF2B5EF4-FFF2-40B4-BE49-F238E27FC236}">
                <a16:creationId xmlns:a16="http://schemas.microsoft.com/office/drawing/2014/main" id="{7F5D8C20-294A-5F94-D037-8574799287A0}"/>
              </a:ext>
            </a:extLst>
          </p:cNvPr>
          <p:cNvSpPr txBox="1"/>
          <p:nvPr/>
        </p:nvSpPr>
        <p:spPr>
          <a:xfrm>
            <a:off x="4088921" y="3715028"/>
            <a:ext cx="6832121" cy="2308324"/>
          </a:xfrm>
          <a:prstGeom prst="rect">
            <a:avLst/>
          </a:prstGeom>
          <a:solidFill>
            <a:schemeClr val="bg1">
              <a:lumMod val="95000"/>
            </a:schemeClr>
          </a:solidFill>
          <a:ln>
            <a:solidFill>
              <a:schemeClr val="tx1"/>
            </a:solidFill>
          </a:ln>
        </p:spPr>
        <p:txBody>
          <a:bodyPr wrap="square" rtlCol="0">
            <a:spAutoFit/>
          </a:bodyPr>
          <a:lstStyle/>
          <a:p>
            <a:r>
              <a:rPr lang="en-US" u="sng" dirty="0"/>
              <a:t>Examples:</a:t>
            </a:r>
          </a:p>
          <a:p>
            <a:pPr marL="285750" indent="-285750">
              <a:buFont typeface="Wingdings" panose="05000000000000000000" pitchFamily="2" charset="2"/>
              <a:buChar char="Ø"/>
            </a:pPr>
            <a:r>
              <a:rPr lang="en-US" i="1" dirty="0"/>
              <a:t>“How many of my diabetic patients with Medicare as their primary insurance with BMI </a:t>
            </a:r>
            <a:r>
              <a:rPr lang="en-US" i="1" u="sng" dirty="0"/>
              <a:t>&gt;</a:t>
            </a:r>
            <a:r>
              <a:rPr lang="en-US" i="1" dirty="0"/>
              <a:t> 27 have an A1c </a:t>
            </a:r>
            <a:r>
              <a:rPr lang="en-US" i="1" u="sng" dirty="0"/>
              <a:t>&gt;</a:t>
            </a:r>
            <a:r>
              <a:rPr lang="en-US" i="1" dirty="0"/>
              <a:t> 8.0, are not on a GLP-1, and have not seen me or an Endocrinologist in the last year”</a:t>
            </a:r>
          </a:p>
          <a:p>
            <a:pPr marL="285750" indent="-285750">
              <a:buFont typeface="Wingdings" panose="05000000000000000000" pitchFamily="2" charset="2"/>
              <a:buChar char="Ø"/>
            </a:pPr>
            <a:r>
              <a:rPr lang="en-US" i="1" dirty="0"/>
              <a:t>“How many of Dr. Jones’s patients who had a heart </a:t>
            </a:r>
            <a:r>
              <a:rPr lang="en-US" i="1" dirty="0" err="1"/>
              <a:t>cath</a:t>
            </a:r>
            <a:r>
              <a:rPr lang="en-US" i="1" dirty="0"/>
              <a:t> in the last 5 years and are still living have either been to the ER for a primary diagnosis of chest pain or seen one of the APPs in the cardiology clinic on a day he had open slots on his schedule”</a:t>
            </a:r>
          </a:p>
        </p:txBody>
      </p:sp>
    </p:spTree>
    <p:extLst>
      <p:ext uri="{BB962C8B-B14F-4D97-AF65-F5344CB8AC3E}">
        <p14:creationId xmlns:p14="http://schemas.microsoft.com/office/powerpoint/2010/main" val="3005823907"/>
      </p:ext>
    </p:extLst>
  </p:cSld>
  <p:clrMapOvr>
    <a:masterClrMapping/>
  </p:clrMapOvr>
  <mc:AlternateContent xmlns:mc="http://schemas.openxmlformats.org/markup-compatibility/2006" xmlns:p14="http://schemas.microsoft.com/office/powerpoint/2010/main">
    <mc:Choice Requires="p14">
      <p:transition spd="slow" p14:dur="2000" advTm="30000"/>
    </mc:Choice>
    <mc:Fallback xmlns="">
      <p:transition spd="slow" advTm="3000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7ABDC1-2FAD-132B-CA12-ECC93FBB4749}"/>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D1DB253D-0379-46B7-483F-44DE8D5C5DF7}"/>
              </a:ext>
            </a:extLst>
          </p:cNvPr>
          <p:cNvSpPr txBox="1"/>
          <p:nvPr/>
        </p:nvSpPr>
        <p:spPr>
          <a:xfrm>
            <a:off x="204158" y="2202918"/>
            <a:ext cx="2642559" cy="1569660"/>
          </a:xfrm>
          <a:prstGeom prst="rect">
            <a:avLst/>
          </a:prstGeom>
          <a:solidFill>
            <a:schemeClr val="accent3">
              <a:lumMod val="40000"/>
              <a:lumOff val="60000"/>
            </a:schemeClr>
          </a:solidFill>
          <a:ln>
            <a:solidFill>
              <a:schemeClr val="tx1"/>
            </a:solidFill>
          </a:ln>
        </p:spPr>
        <p:txBody>
          <a:bodyPr wrap="square" rtlCol="0">
            <a:spAutoFit/>
          </a:bodyPr>
          <a:lstStyle/>
          <a:p>
            <a:pPr algn="ctr"/>
            <a:r>
              <a:rPr lang="en-US" sz="2400" b="1" u="sng" dirty="0"/>
              <a:t>IT/Operations</a:t>
            </a:r>
          </a:p>
          <a:p>
            <a:pPr algn="ctr"/>
            <a:endParaRPr lang="en-US" dirty="0"/>
          </a:p>
          <a:p>
            <a:pPr algn="ctr"/>
            <a:r>
              <a:rPr lang="en-US" b="1" dirty="0"/>
              <a:t>Data Mining</a:t>
            </a:r>
          </a:p>
          <a:p>
            <a:pPr algn="ctr"/>
            <a:r>
              <a:rPr lang="en-US" dirty="0">
                <a:solidFill>
                  <a:schemeClr val="bg1">
                    <a:lumMod val="50000"/>
                  </a:schemeClr>
                </a:solidFill>
              </a:rPr>
              <a:t>Dashboard “insights”</a:t>
            </a:r>
          </a:p>
          <a:p>
            <a:pPr algn="ctr"/>
            <a:r>
              <a:rPr lang="en-US" dirty="0">
                <a:solidFill>
                  <a:schemeClr val="bg1">
                    <a:lumMod val="50000"/>
                  </a:schemeClr>
                </a:solidFill>
              </a:rPr>
              <a:t>Cybersecurity Assistance</a:t>
            </a:r>
          </a:p>
        </p:txBody>
      </p:sp>
      <p:sp>
        <p:nvSpPr>
          <p:cNvPr id="6" name="Title 4">
            <a:extLst>
              <a:ext uri="{FF2B5EF4-FFF2-40B4-BE49-F238E27FC236}">
                <a16:creationId xmlns:a16="http://schemas.microsoft.com/office/drawing/2014/main" id="{8E5E2675-F66F-112B-2CB3-50BE276DC7CB}"/>
              </a:ext>
            </a:extLst>
          </p:cNvPr>
          <p:cNvSpPr txBox="1">
            <a:spLocks/>
          </p:cNvSpPr>
          <p:nvPr/>
        </p:nvSpPr>
        <p:spPr>
          <a:xfrm>
            <a:off x="0" y="3190"/>
            <a:ext cx="12201429" cy="549505"/>
          </a:xfrm>
          <a:prstGeom prst="rect">
            <a:avLst/>
          </a:prstGeom>
        </p:spPr>
        <p:txBody>
          <a:bodyPr vert="horz" lIns="91440" tIns="45720" rIns="91440" bIns="45720" rtlCol="0" anchor="ctr">
            <a:noAutofit/>
          </a:bodyPr>
          <a:lstStyle>
            <a:lvl1pPr algn="ctr" defTabSz="609585" rtl="0" eaLnBrk="1" latinLnBrk="0" hangingPunct="1">
              <a:spcBef>
                <a:spcPct val="0"/>
              </a:spcBef>
              <a:buNone/>
              <a:defRPr sz="5867" kern="1200">
                <a:solidFill>
                  <a:schemeClr val="tx1"/>
                </a:solidFill>
                <a:latin typeface="+mj-lt"/>
                <a:ea typeface="+mj-ea"/>
                <a:cs typeface="+mj-cs"/>
              </a:defRPr>
            </a:lvl1pPr>
          </a:lstStyle>
          <a:p>
            <a:r>
              <a:rPr lang="en-US" sz="3600" dirty="0"/>
              <a:t>Organization Approach to AI Adoption</a:t>
            </a:r>
          </a:p>
        </p:txBody>
      </p:sp>
      <p:sp>
        <p:nvSpPr>
          <p:cNvPr id="9" name="TextBox 8">
            <a:extLst>
              <a:ext uri="{FF2B5EF4-FFF2-40B4-BE49-F238E27FC236}">
                <a16:creationId xmlns:a16="http://schemas.microsoft.com/office/drawing/2014/main" id="{8605A372-F1FC-95C3-F36F-1A11D884184B}"/>
              </a:ext>
            </a:extLst>
          </p:cNvPr>
          <p:cNvSpPr txBox="1"/>
          <p:nvPr/>
        </p:nvSpPr>
        <p:spPr>
          <a:xfrm>
            <a:off x="3140016" y="747541"/>
            <a:ext cx="2441275" cy="5262979"/>
          </a:xfrm>
          <a:prstGeom prst="rect">
            <a:avLst/>
          </a:prstGeom>
          <a:solidFill>
            <a:schemeClr val="bg1">
              <a:lumMod val="95000"/>
            </a:schemeClr>
          </a:solidFill>
          <a:ln>
            <a:solidFill>
              <a:schemeClr val="tx1"/>
            </a:solidFill>
          </a:ln>
        </p:spPr>
        <p:txBody>
          <a:bodyPr wrap="square" rtlCol="0">
            <a:spAutoFit/>
          </a:bodyPr>
          <a:lstStyle/>
          <a:p>
            <a:r>
              <a:rPr lang="en-US" sz="1400" u="sng" dirty="0"/>
              <a:t>Scenario:</a:t>
            </a:r>
          </a:p>
          <a:p>
            <a:pPr marL="285750" indent="-285750">
              <a:buFont typeface="Wingdings" panose="05000000000000000000" pitchFamily="2" charset="2"/>
              <a:buChar char="Ø"/>
            </a:pPr>
            <a:r>
              <a:rPr lang="en-US" sz="1400" dirty="0"/>
              <a:t>Site neutrality has been a focus of CMS over the last several years, and the proposed payment rules for 2027 make further adjustments</a:t>
            </a:r>
          </a:p>
          <a:p>
            <a:pPr marL="285750" indent="-285750">
              <a:buFont typeface="Wingdings" panose="05000000000000000000" pitchFamily="2" charset="2"/>
              <a:buChar char="Ø"/>
            </a:pPr>
            <a:r>
              <a:rPr lang="en-US" sz="1400" dirty="0"/>
              <a:t>Many independent organizations would like to perform procedures in an outpatient setting that are still on the Inpatient Only List; furthermore, there are some procedures that are paid differently when performed as an office-based procedure</a:t>
            </a:r>
          </a:p>
          <a:p>
            <a:pPr marL="285750" indent="-285750">
              <a:buFont typeface="Wingdings" panose="05000000000000000000" pitchFamily="2" charset="2"/>
              <a:buChar char="Ø"/>
            </a:pPr>
            <a:r>
              <a:rPr lang="en-US" sz="1400" dirty="0"/>
              <a:t>Analysis of all CPTs across all specialties, comparing them to fee schedule, and then the changes in a proposed rule would historically take days to weeks of dedicated time</a:t>
            </a:r>
          </a:p>
        </p:txBody>
      </p:sp>
      <p:pic>
        <p:nvPicPr>
          <p:cNvPr id="11" name="Picture 10">
            <a:extLst>
              <a:ext uri="{FF2B5EF4-FFF2-40B4-BE49-F238E27FC236}">
                <a16:creationId xmlns:a16="http://schemas.microsoft.com/office/drawing/2014/main" id="{2CE6C97F-F25D-7E68-ED1F-6D3CC6AF728C}"/>
              </a:ext>
            </a:extLst>
          </p:cNvPr>
          <p:cNvPicPr>
            <a:picLocks noChangeAspect="1"/>
          </p:cNvPicPr>
          <p:nvPr/>
        </p:nvPicPr>
        <p:blipFill>
          <a:blip r:embed="rId3"/>
          <a:stretch>
            <a:fillRect/>
          </a:stretch>
        </p:blipFill>
        <p:spPr>
          <a:xfrm>
            <a:off x="5826334" y="552695"/>
            <a:ext cx="5186093" cy="5166760"/>
          </a:xfrm>
          <a:prstGeom prst="rect">
            <a:avLst/>
          </a:prstGeom>
          <a:ln>
            <a:solidFill>
              <a:schemeClr val="tx1"/>
            </a:solidFill>
          </a:ln>
        </p:spPr>
      </p:pic>
      <p:pic>
        <p:nvPicPr>
          <p:cNvPr id="7" name="Picture 6">
            <a:extLst>
              <a:ext uri="{FF2B5EF4-FFF2-40B4-BE49-F238E27FC236}">
                <a16:creationId xmlns:a16="http://schemas.microsoft.com/office/drawing/2014/main" id="{8A79A8BE-10E3-A080-9B5D-FCA27FE613E4}"/>
              </a:ext>
            </a:extLst>
          </p:cNvPr>
          <p:cNvPicPr>
            <a:picLocks noChangeAspect="1"/>
          </p:cNvPicPr>
          <p:nvPr/>
        </p:nvPicPr>
        <p:blipFill>
          <a:blip r:embed="rId4"/>
          <a:stretch>
            <a:fillRect/>
          </a:stretch>
        </p:blipFill>
        <p:spPr>
          <a:xfrm>
            <a:off x="8238226" y="1593214"/>
            <a:ext cx="3847382" cy="5187148"/>
          </a:xfrm>
          <a:prstGeom prst="rect">
            <a:avLst/>
          </a:prstGeom>
          <a:ln>
            <a:solidFill>
              <a:schemeClr val="tx1"/>
            </a:solidFill>
          </a:ln>
        </p:spPr>
      </p:pic>
    </p:spTree>
    <p:extLst>
      <p:ext uri="{BB962C8B-B14F-4D97-AF65-F5344CB8AC3E}">
        <p14:creationId xmlns:p14="http://schemas.microsoft.com/office/powerpoint/2010/main" val="540796770"/>
      </p:ext>
    </p:extLst>
  </p:cSld>
  <p:clrMapOvr>
    <a:masterClrMapping/>
  </p:clrMapOvr>
  <mc:AlternateContent xmlns:mc="http://schemas.openxmlformats.org/markup-compatibility/2006" xmlns:p14="http://schemas.microsoft.com/office/powerpoint/2010/main">
    <mc:Choice Requires="p14">
      <p:transition spd="slow" p14:dur="2000" advTm="30000"/>
    </mc:Choice>
    <mc:Fallback xmlns="">
      <p:transition spd="slow" advTm="3000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EE4CC6-9AAF-B2E8-282B-45F60CBABF99}"/>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73499D25-190C-9CA4-6F98-1DDC0EADE218}"/>
              </a:ext>
            </a:extLst>
          </p:cNvPr>
          <p:cNvSpPr txBox="1"/>
          <p:nvPr/>
        </p:nvSpPr>
        <p:spPr>
          <a:xfrm>
            <a:off x="204158" y="2202918"/>
            <a:ext cx="2642559" cy="1569660"/>
          </a:xfrm>
          <a:prstGeom prst="rect">
            <a:avLst/>
          </a:prstGeom>
          <a:solidFill>
            <a:schemeClr val="accent3">
              <a:lumMod val="40000"/>
              <a:lumOff val="60000"/>
            </a:schemeClr>
          </a:solidFill>
          <a:ln>
            <a:solidFill>
              <a:schemeClr val="tx1"/>
            </a:solidFill>
          </a:ln>
        </p:spPr>
        <p:txBody>
          <a:bodyPr wrap="square" rtlCol="0">
            <a:spAutoFit/>
          </a:bodyPr>
          <a:lstStyle/>
          <a:p>
            <a:pPr algn="ctr"/>
            <a:r>
              <a:rPr lang="en-US" sz="2400" b="1" u="sng" dirty="0"/>
              <a:t>IT/Operations</a:t>
            </a:r>
          </a:p>
          <a:p>
            <a:pPr algn="ctr"/>
            <a:endParaRPr lang="en-US" dirty="0"/>
          </a:p>
          <a:p>
            <a:pPr algn="ctr"/>
            <a:r>
              <a:rPr lang="en-US" dirty="0">
                <a:solidFill>
                  <a:schemeClr val="bg1">
                    <a:lumMod val="50000"/>
                  </a:schemeClr>
                </a:solidFill>
              </a:rPr>
              <a:t>Data Mining</a:t>
            </a:r>
          </a:p>
          <a:p>
            <a:pPr algn="ctr"/>
            <a:r>
              <a:rPr lang="en-US" b="1" dirty="0"/>
              <a:t>Dashboard “insights”</a:t>
            </a:r>
          </a:p>
          <a:p>
            <a:pPr algn="ctr"/>
            <a:r>
              <a:rPr lang="en-US" dirty="0">
                <a:solidFill>
                  <a:schemeClr val="bg1">
                    <a:lumMod val="50000"/>
                  </a:schemeClr>
                </a:solidFill>
              </a:rPr>
              <a:t>Cybersecurity Assistance</a:t>
            </a:r>
          </a:p>
        </p:txBody>
      </p:sp>
      <p:sp>
        <p:nvSpPr>
          <p:cNvPr id="3" name="Title 4">
            <a:extLst>
              <a:ext uri="{FF2B5EF4-FFF2-40B4-BE49-F238E27FC236}">
                <a16:creationId xmlns:a16="http://schemas.microsoft.com/office/drawing/2014/main" id="{5351FE36-F12F-D5A6-A0CC-91DF5AA3F0B1}"/>
              </a:ext>
            </a:extLst>
          </p:cNvPr>
          <p:cNvSpPr txBox="1">
            <a:spLocks/>
          </p:cNvSpPr>
          <p:nvPr/>
        </p:nvSpPr>
        <p:spPr>
          <a:xfrm>
            <a:off x="0" y="3190"/>
            <a:ext cx="12201429" cy="549505"/>
          </a:xfrm>
          <a:prstGeom prst="rect">
            <a:avLst/>
          </a:prstGeom>
        </p:spPr>
        <p:txBody>
          <a:bodyPr vert="horz" lIns="91440" tIns="45720" rIns="91440" bIns="45720" rtlCol="0" anchor="ctr">
            <a:noAutofit/>
          </a:bodyPr>
          <a:lstStyle>
            <a:lvl1pPr algn="ctr" defTabSz="609585" rtl="0" eaLnBrk="1" latinLnBrk="0" hangingPunct="1">
              <a:spcBef>
                <a:spcPct val="0"/>
              </a:spcBef>
              <a:buNone/>
              <a:defRPr sz="5867" kern="1200">
                <a:solidFill>
                  <a:schemeClr val="tx1"/>
                </a:solidFill>
                <a:latin typeface="+mj-lt"/>
                <a:ea typeface="+mj-ea"/>
                <a:cs typeface="+mj-cs"/>
              </a:defRPr>
            </a:lvl1pPr>
          </a:lstStyle>
          <a:p>
            <a:r>
              <a:rPr lang="en-US" sz="3600" dirty="0"/>
              <a:t>Organization Approach to AI Adoption</a:t>
            </a:r>
          </a:p>
        </p:txBody>
      </p:sp>
      <p:pic>
        <p:nvPicPr>
          <p:cNvPr id="5" name="Picture 4">
            <a:extLst>
              <a:ext uri="{FF2B5EF4-FFF2-40B4-BE49-F238E27FC236}">
                <a16:creationId xmlns:a16="http://schemas.microsoft.com/office/drawing/2014/main" id="{C1E529DC-4D48-16EB-492B-387EBD7385E6}"/>
              </a:ext>
            </a:extLst>
          </p:cNvPr>
          <p:cNvPicPr>
            <a:picLocks noChangeAspect="1"/>
          </p:cNvPicPr>
          <p:nvPr/>
        </p:nvPicPr>
        <p:blipFill>
          <a:blip r:embed="rId3"/>
          <a:stretch>
            <a:fillRect/>
          </a:stretch>
        </p:blipFill>
        <p:spPr>
          <a:xfrm>
            <a:off x="3692106" y="770935"/>
            <a:ext cx="7453224" cy="4968815"/>
          </a:xfrm>
          <a:prstGeom prst="rect">
            <a:avLst/>
          </a:prstGeom>
          <a:ln>
            <a:solidFill>
              <a:schemeClr val="tx1"/>
            </a:solidFill>
          </a:ln>
        </p:spPr>
      </p:pic>
      <p:sp>
        <p:nvSpPr>
          <p:cNvPr id="6" name="TextBox 5">
            <a:extLst>
              <a:ext uri="{FF2B5EF4-FFF2-40B4-BE49-F238E27FC236}">
                <a16:creationId xmlns:a16="http://schemas.microsoft.com/office/drawing/2014/main" id="{A064B0B2-5DC3-6ADC-1C0E-0B3811447BA8}"/>
              </a:ext>
            </a:extLst>
          </p:cNvPr>
          <p:cNvSpPr txBox="1"/>
          <p:nvPr/>
        </p:nvSpPr>
        <p:spPr>
          <a:xfrm>
            <a:off x="9756474" y="5753821"/>
            <a:ext cx="2579298" cy="369332"/>
          </a:xfrm>
          <a:prstGeom prst="rect">
            <a:avLst/>
          </a:prstGeom>
          <a:noFill/>
        </p:spPr>
        <p:txBody>
          <a:bodyPr wrap="square" rtlCol="0">
            <a:spAutoFit/>
          </a:bodyPr>
          <a:lstStyle/>
          <a:p>
            <a:r>
              <a:rPr lang="en-US" dirty="0"/>
              <a:t>* Image generated by AI</a:t>
            </a:r>
          </a:p>
        </p:txBody>
      </p:sp>
    </p:spTree>
    <p:extLst>
      <p:ext uri="{BB962C8B-B14F-4D97-AF65-F5344CB8AC3E}">
        <p14:creationId xmlns:p14="http://schemas.microsoft.com/office/powerpoint/2010/main" val="1556708071"/>
      </p:ext>
    </p:extLst>
  </p:cSld>
  <p:clrMapOvr>
    <a:masterClrMapping/>
  </p:clrMapOvr>
  <mc:AlternateContent xmlns:mc="http://schemas.openxmlformats.org/markup-compatibility/2006" xmlns:p14="http://schemas.microsoft.com/office/powerpoint/2010/main">
    <mc:Choice Requires="p14">
      <p:transition spd="slow" p14:dur="2000" advTm="30000"/>
    </mc:Choice>
    <mc:Fallback xmlns="">
      <p:transition spd="slow" advTm="3000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156913-CA6C-70AA-D56C-69A894B12800}"/>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06CBE5DB-125E-3B28-D7A2-275F3E9D88EE}"/>
              </a:ext>
            </a:extLst>
          </p:cNvPr>
          <p:cNvSpPr txBox="1"/>
          <p:nvPr/>
        </p:nvSpPr>
        <p:spPr>
          <a:xfrm>
            <a:off x="204158" y="2202918"/>
            <a:ext cx="2642559" cy="1569660"/>
          </a:xfrm>
          <a:prstGeom prst="rect">
            <a:avLst/>
          </a:prstGeom>
          <a:solidFill>
            <a:schemeClr val="accent3">
              <a:lumMod val="40000"/>
              <a:lumOff val="60000"/>
            </a:schemeClr>
          </a:solidFill>
          <a:ln>
            <a:solidFill>
              <a:schemeClr val="tx1"/>
            </a:solidFill>
          </a:ln>
        </p:spPr>
        <p:txBody>
          <a:bodyPr wrap="square" rtlCol="0">
            <a:spAutoFit/>
          </a:bodyPr>
          <a:lstStyle/>
          <a:p>
            <a:pPr algn="ctr"/>
            <a:r>
              <a:rPr lang="en-US" sz="2400" b="1" u="sng" dirty="0"/>
              <a:t>IT/Operations</a:t>
            </a:r>
          </a:p>
          <a:p>
            <a:pPr algn="ctr"/>
            <a:endParaRPr lang="en-US" dirty="0"/>
          </a:p>
          <a:p>
            <a:pPr algn="ctr"/>
            <a:r>
              <a:rPr lang="en-US" dirty="0">
                <a:solidFill>
                  <a:schemeClr val="bg1">
                    <a:lumMod val="50000"/>
                  </a:schemeClr>
                </a:solidFill>
              </a:rPr>
              <a:t>Data Mining</a:t>
            </a:r>
          </a:p>
          <a:p>
            <a:pPr algn="ctr"/>
            <a:r>
              <a:rPr lang="en-US" dirty="0">
                <a:solidFill>
                  <a:schemeClr val="bg1">
                    <a:lumMod val="50000"/>
                  </a:schemeClr>
                </a:solidFill>
              </a:rPr>
              <a:t>Dashboard “insights”</a:t>
            </a:r>
          </a:p>
          <a:p>
            <a:pPr algn="ctr"/>
            <a:r>
              <a:rPr lang="en-US" b="1" dirty="0"/>
              <a:t>Cybersecurity Assistance</a:t>
            </a:r>
          </a:p>
        </p:txBody>
      </p:sp>
      <p:sp>
        <p:nvSpPr>
          <p:cNvPr id="3" name="Title 4">
            <a:extLst>
              <a:ext uri="{FF2B5EF4-FFF2-40B4-BE49-F238E27FC236}">
                <a16:creationId xmlns:a16="http://schemas.microsoft.com/office/drawing/2014/main" id="{6B9B0608-BF06-009B-50C9-F84366277700}"/>
              </a:ext>
            </a:extLst>
          </p:cNvPr>
          <p:cNvSpPr txBox="1">
            <a:spLocks/>
          </p:cNvSpPr>
          <p:nvPr/>
        </p:nvSpPr>
        <p:spPr>
          <a:xfrm>
            <a:off x="0" y="3190"/>
            <a:ext cx="12201429" cy="549505"/>
          </a:xfrm>
          <a:prstGeom prst="rect">
            <a:avLst/>
          </a:prstGeom>
        </p:spPr>
        <p:txBody>
          <a:bodyPr vert="horz" lIns="91440" tIns="45720" rIns="91440" bIns="45720" rtlCol="0" anchor="ctr">
            <a:noAutofit/>
          </a:bodyPr>
          <a:lstStyle>
            <a:lvl1pPr algn="ctr" defTabSz="609585" rtl="0" eaLnBrk="1" latinLnBrk="0" hangingPunct="1">
              <a:spcBef>
                <a:spcPct val="0"/>
              </a:spcBef>
              <a:buNone/>
              <a:defRPr sz="5867" kern="1200">
                <a:solidFill>
                  <a:schemeClr val="tx1"/>
                </a:solidFill>
                <a:latin typeface="+mj-lt"/>
                <a:ea typeface="+mj-ea"/>
                <a:cs typeface="+mj-cs"/>
              </a:defRPr>
            </a:lvl1pPr>
          </a:lstStyle>
          <a:p>
            <a:r>
              <a:rPr lang="en-US" sz="3600" dirty="0"/>
              <a:t>Organization Approach to AI Adoption</a:t>
            </a:r>
          </a:p>
        </p:txBody>
      </p:sp>
      <p:pic>
        <p:nvPicPr>
          <p:cNvPr id="5" name="Picture 4">
            <a:extLst>
              <a:ext uri="{FF2B5EF4-FFF2-40B4-BE49-F238E27FC236}">
                <a16:creationId xmlns:a16="http://schemas.microsoft.com/office/drawing/2014/main" id="{09AC0D55-6959-1DBF-800B-3A5CFEE2DDAA}"/>
              </a:ext>
            </a:extLst>
          </p:cNvPr>
          <p:cNvPicPr>
            <a:picLocks noChangeAspect="1"/>
          </p:cNvPicPr>
          <p:nvPr/>
        </p:nvPicPr>
        <p:blipFill>
          <a:blip r:embed="rId3"/>
          <a:stretch>
            <a:fillRect/>
          </a:stretch>
        </p:blipFill>
        <p:spPr>
          <a:xfrm>
            <a:off x="3799937" y="635020"/>
            <a:ext cx="6879565" cy="4586377"/>
          </a:xfrm>
          <a:prstGeom prst="rect">
            <a:avLst/>
          </a:prstGeom>
        </p:spPr>
      </p:pic>
      <p:sp>
        <p:nvSpPr>
          <p:cNvPr id="6" name="TextBox 5">
            <a:extLst>
              <a:ext uri="{FF2B5EF4-FFF2-40B4-BE49-F238E27FC236}">
                <a16:creationId xmlns:a16="http://schemas.microsoft.com/office/drawing/2014/main" id="{A46B4C19-D487-026F-0FDA-BC661C1B5A9D}"/>
              </a:ext>
            </a:extLst>
          </p:cNvPr>
          <p:cNvSpPr txBox="1"/>
          <p:nvPr/>
        </p:nvSpPr>
        <p:spPr>
          <a:xfrm>
            <a:off x="1578634" y="4682788"/>
            <a:ext cx="2139351" cy="1077218"/>
          </a:xfrm>
          <a:prstGeom prst="rect">
            <a:avLst/>
          </a:prstGeom>
          <a:solidFill>
            <a:schemeClr val="bg1">
              <a:lumMod val="95000"/>
            </a:schemeClr>
          </a:solidFill>
          <a:ln>
            <a:solidFill>
              <a:schemeClr val="tx1"/>
            </a:solidFill>
          </a:ln>
        </p:spPr>
        <p:txBody>
          <a:bodyPr wrap="square" rtlCol="0">
            <a:spAutoFit/>
          </a:bodyPr>
          <a:lstStyle/>
          <a:p>
            <a:r>
              <a:rPr lang="en-US" sz="1600" dirty="0"/>
              <a:t>Engaging AI to identify vulnerabilities in the network and provide mitigation suggestions</a:t>
            </a:r>
          </a:p>
        </p:txBody>
      </p:sp>
      <p:pic>
        <p:nvPicPr>
          <p:cNvPr id="12" name="Picture 11">
            <a:extLst>
              <a:ext uri="{FF2B5EF4-FFF2-40B4-BE49-F238E27FC236}">
                <a16:creationId xmlns:a16="http://schemas.microsoft.com/office/drawing/2014/main" id="{6A3E399C-6C1D-289C-A0F9-DCC6DE80A7E4}"/>
              </a:ext>
            </a:extLst>
          </p:cNvPr>
          <p:cNvPicPr>
            <a:picLocks noChangeAspect="1"/>
          </p:cNvPicPr>
          <p:nvPr/>
        </p:nvPicPr>
        <p:blipFill>
          <a:blip r:embed="rId4"/>
          <a:stretch>
            <a:fillRect/>
          </a:stretch>
        </p:blipFill>
        <p:spPr>
          <a:xfrm>
            <a:off x="7479803" y="5072332"/>
            <a:ext cx="4536794" cy="1503882"/>
          </a:xfrm>
          <a:prstGeom prst="rect">
            <a:avLst/>
          </a:prstGeom>
          <a:ln>
            <a:solidFill>
              <a:schemeClr val="tx1"/>
            </a:solidFill>
          </a:ln>
        </p:spPr>
      </p:pic>
    </p:spTree>
    <p:extLst>
      <p:ext uri="{BB962C8B-B14F-4D97-AF65-F5344CB8AC3E}">
        <p14:creationId xmlns:p14="http://schemas.microsoft.com/office/powerpoint/2010/main" val="2309537420"/>
      </p:ext>
    </p:extLst>
  </p:cSld>
  <p:clrMapOvr>
    <a:masterClrMapping/>
  </p:clrMapOvr>
  <mc:AlternateContent xmlns:mc="http://schemas.openxmlformats.org/markup-compatibility/2006" xmlns:p14="http://schemas.microsoft.com/office/powerpoint/2010/main">
    <mc:Choice Requires="p14">
      <p:transition spd="slow" p14:dur="2000" advTm="30000"/>
    </mc:Choice>
    <mc:Fallback xmlns="">
      <p:transition spd="slow" advTm="3000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4893A0-8FC6-1770-09FA-2C62769BF27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2619DBD-34D5-19B6-2605-4CB05DB19C5D}"/>
              </a:ext>
            </a:extLst>
          </p:cNvPr>
          <p:cNvSpPr txBox="1"/>
          <p:nvPr/>
        </p:nvSpPr>
        <p:spPr>
          <a:xfrm>
            <a:off x="204158" y="2919085"/>
            <a:ext cx="2642559" cy="1569660"/>
          </a:xfrm>
          <a:prstGeom prst="rect">
            <a:avLst/>
          </a:prstGeom>
          <a:solidFill>
            <a:schemeClr val="accent4">
              <a:lumMod val="40000"/>
              <a:lumOff val="60000"/>
            </a:schemeClr>
          </a:solidFill>
          <a:ln>
            <a:solidFill>
              <a:schemeClr val="tx1"/>
            </a:solidFill>
          </a:ln>
        </p:spPr>
        <p:txBody>
          <a:bodyPr wrap="square" rtlCol="0">
            <a:spAutoFit/>
          </a:bodyPr>
          <a:lstStyle/>
          <a:p>
            <a:pPr algn="ctr"/>
            <a:r>
              <a:rPr lang="en-US" sz="2400" b="1" u="sng" dirty="0"/>
              <a:t>Admin</a:t>
            </a:r>
          </a:p>
          <a:p>
            <a:pPr algn="ctr"/>
            <a:endParaRPr lang="en-US" dirty="0"/>
          </a:p>
          <a:p>
            <a:pPr algn="ctr"/>
            <a:r>
              <a:rPr lang="en-US" b="1" dirty="0"/>
              <a:t>Meetings</a:t>
            </a:r>
          </a:p>
          <a:p>
            <a:pPr algn="ctr"/>
            <a:r>
              <a:rPr lang="en-US" b="1" dirty="0"/>
              <a:t>Email Management</a:t>
            </a:r>
          </a:p>
          <a:p>
            <a:pPr algn="ctr"/>
            <a:r>
              <a:rPr lang="en-US" dirty="0">
                <a:solidFill>
                  <a:schemeClr val="bg1">
                    <a:lumMod val="50000"/>
                  </a:schemeClr>
                </a:solidFill>
              </a:rPr>
              <a:t>RHT Grant Applications</a:t>
            </a:r>
          </a:p>
        </p:txBody>
      </p:sp>
      <p:pic>
        <p:nvPicPr>
          <p:cNvPr id="8" name="Picture 7">
            <a:extLst>
              <a:ext uri="{FF2B5EF4-FFF2-40B4-BE49-F238E27FC236}">
                <a16:creationId xmlns:a16="http://schemas.microsoft.com/office/drawing/2014/main" id="{6BA8BD0B-1267-37BC-6637-FB8FB9DEE3C2}"/>
              </a:ext>
            </a:extLst>
          </p:cNvPr>
          <p:cNvPicPr>
            <a:picLocks noChangeAspect="1"/>
          </p:cNvPicPr>
          <p:nvPr/>
        </p:nvPicPr>
        <p:blipFill>
          <a:blip r:embed="rId3"/>
          <a:stretch>
            <a:fillRect/>
          </a:stretch>
        </p:blipFill>
        <p:spPr>
          <a:xfrm>
            <a:off x="7108167" y="1582242"/>
            <a:ext cx="4701395" cy="4152772"/>
          </a:xfrm>
          <a:prstGeom prst="rect">
            <a:avLst/>
          </a:prstGeom>
        </p:spPr>
      </p:pic>
      <p:sp>
        <p:nvSpPr>
          <p:cNvPr id="9" name="TextBox 8">
            <a:extLst>
              <a:ext uri="{FF2B5EF4-FFF2-40B4-BE49-F238E27FC236}">
                <a16:creationId xmlns:a16="http://schemas.microsoft.com/office/drawing/2014/main" id="{75C99323-86C5-3C25-4D2A-A0C41AF90435}"/>
              </a:ext>
            </a:extLst>
          </p:cNvPr>
          <p:cNvSpPr txBox="1"/>
          <p:nvPr/>
        </p:nvSpPr>
        <p:spPr>
          <a:xfrm>
            <a:off x="3778369" y="1074790"/>
            <a:ext cx="2743201" cy="3724096"/>
          </a:xfrm>
          <a:prstGeom prst="rect">
            <a:avLst/>
          </a:prstGeom>
          <a:noFill/>
        </p:spPr>
        <p:txBody>
          <a:bodyPr wrap="square" rtlCol="0">
            <a:spAutoFit/>
          </a:bodyPr>
          <a:lstStyle/>
          <a:p>
            <a:r>
              <a:rPr lang="en-US" sz="2000" u="sng" dirty="0"/>
              <a:t>Objectively:</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Meeting minutes completed more quickly, saving on average 15-20 minutes per meeting</a:t>
            </a:r>
          </a:p>
          <a:p>
            <a:pPr marL="342900" indent="-342900">
              <a:buFont typeface="Arial" panose="020B0604020202020204" pitchFamily="34" charset="0"/>
              <a:buChar char="•"/>
            </a:pPr>
            <a:r>
              <a:rPr lang="en-US" dirty="0"/>
              <a:t>Follow-up tasks are generated more completely</a:t>
            </a:r>
          </a:p>
          <a:p>
            <a:pPr marL="342900" indent="-342900">
              <a:buFont typeface="Arial" panose="020B0604020202020204" pitchFamily="34" charset="0"/>
              <a:buChar char="•"/>
            </a:pPr>
            <a:r>
              <a:rPr lang="en-US" dirty="0"/>
              <a:t>Email prioritization has been embraced by over 65% of users</a:t>
            </a:r>
          </a:p>
        </p:txBody>
      </p:sp>
      <p:sp>
        <p:nvSpPr>
          <p:cNvPr id="11" name="TextBox 10">
            <a:extLst>
              <a:ext uri="{FF2B5EF4-FFF2-40B4-BE49-F238E27FC236}">
                <a16:creationId xmlns:a16="http://schemas.microsoft.com/office/drawing/2014/main" id="{042C882D-ECEC-03E7-C50C-BBAEC32F7EBB}"/>
              </a:ext>
            </a:extLst>
          </p:cNvPr>
          <p:cNvSpPr txBox="1"/>
          <p:nvPr/>
        </p:nvSpPr>
        <p:spPr>
          <a:xfrm>
            <a:off x="7044906" y="1122986"/>
            <a:ext cx="1621766" cy="400110"/>
          </a:xfrm>
          <a:prstGeom prst="rect">
            <a:avLst/>
          </a:prstGeom>
          <a:noFill/>
        </p:spPr>
        <p:txBody>
          <a:bodyPr wrap="square" rtlCol="0">
            <a:spAutoFit/>
          </a:bodyPr>
          <a:lstStyle/>
          <a:p>
            <a:r>
              <a:rPr lang="en-US" sz="2000" u="sng" dirty="0"/>
              <a:t>Subjectively:</a:t>
            </a:r>
          </a:p>
        </p:txBody>
      </p:sp>
      <p:sp>
        <p:nvSpPr>
          <p:cNvPr id="14" name="Title 4">
            <a:extLst>
              <a:ext uri="{FF2B5EF4-FFF2-40B4-BE49-F238E27FC236}">
                <a16:creationId xmlns:a16="http://schemas.microsoft.com/office/drawing/2014/main" id="{A249CC3F-A158-A1AC-B1E9-B0A825268F83}"/>
              </a:ext>
            </a:extLst>
          </p:cNvPr>
          <p:cNvSpPr txBox="1">
            <a:spLocks/>
          </p:cNvSpPr>
          <p:nvPr/>
        </p:nvSpPr>
        <p:spPr>
          <a:xfrm>
            <a:off x="0" y="3190"/>
            <a:ext cx="12201429" cy="549505"/>
          </a:xfrm>
          <a:prstGeom prst="rect">
            <a:avLst/>
          </a:prstGeom>
        </p:spPr>
        <p:txBody>
          <a:bodyPr vert="horz" lIns="91440" tIns="45720" rIns="91440" bIns="45720" rtlCol="0" anchor="ctr">
            <a:noAutofit/>
          </a:bodyPr>
          <a:lstStyle>
            <a:lvl1pPr algn="ctr" defTabSz="609585" rtl="0" eaLnBrk="1" latinLnBrk="0" hangingPunct="1">
              <a:spcBef>
                <a:spcPct val="0"/>
              </a:spcBef>
              <a:buNone/>
              <a:defRPr sz="5867" kern="1200">
                <a:solidFill>
                  <a:schemeClr val="tx1"/>
                </a:solidFill>
                <a:latin typeface="+mj-lt"/>
                <a:ea typeface="+mj-ea"/>
                <a:cs typeface="+mj-cs"/>
              </a:defRPr>
            </a:lvl1pPr>
          </a:lstStyle>
          <a:p>
            <a:r>
              <a:rPr lang="en-US" sz="3600" dirty="0"/>
              <a:t>Organization Approach to AI Adoption</a:t>
            </a:r>
          </a:p>
        </p:txBody>
      </p:sp>
    </p:spTree>
    <p:extLst>
      <p:ext uri="{BB962C8B-B14F-4D97-AF65-F5344CB8AC3E}">
        <p14:creationId xmlns:p14="http://schemas.microsoft.com/office/powerpoint/2010/main" val="1972850149"/>
      </p:ext>
    </p:extLst>
  </p:cSld>
  <p:clrMapOvr>
    <a:masterClrMapping/>
  </p:clrMapOvr>
  <mc:AlternateContent xmlns:mc="http://schemas.openxmlformats.org/markup-compatibility/2006" xmlns:p14="http://schemas.microsoft.com/office/powerpoint/2010/main">
    <mc:Choice Requires="p14">
      <p:transition spd="slow" p14:dur="2000" advTm="30000"/>
    </mc:Choice>
    <mc:Fallback xmlns="">
      <p:transition spd="slow" advTm="3000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98C0F1-0800-8220-C03B-E1CF2F75540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E69D2A5-53C5-087B-02A1-365E5AAADB21}"/>
              </a:ext>
            </a:extLst>
          </p:cNvPr>
          <p:cNvSpPr txBox="1"/>
          <p:nvPr/>
        </p:nvSpPr>
        <p:spPr>
          <a:xfrm>
            <a:off x="204158" y="2919085"/>
            <a:ext cx="2642559" cy="1569660"/>
          </a:xfrm>
          <a:prstGeom prst="rect">
            <a:avLst/>
          </a:prstGeom>
          <a:solidFill>
            <a:schemeClr val="accent4">
              <a:lumMod val="40000"/>
              <a:lumOff val="60000"/>
            </a:schemeClr>
          </a:solidFill>
          <a:ln>
            <a:solidFill>
              <a:schemeClr val="tx1"/>
            </a:solidFill>
          </a:ln>
        </p:spPr>
        <p:txBody>
          <a:bodyPr wrap="square" rtlCol="0">
            <a:spAutoFit/>
          </a:bodyPr>
          <a:lstStyle/>
          <a:p>
            <a:pPr algn="ctr"/>
            <a:r>
              <a:rPr lang="en-US" sz="2400" b="1" u="sng" dirty="0"/>
              <a:t>Admin</a:t>
            </a:r>
          </a:p>
          <a:p>
            <a:pPr algn="ctr"/>
            <a:endParaRPr lang="en-US" dirty="0"/>
          </a:p>
          <a:p>
            <a:pPr algn="ctr"/>
            <a:r>
              <a:rPr lang="en-US" dirty="0">
                <a:solidFill>
                  <a:schemeClr val="bg1">
                    <a:lumMod val="50000"/>
                  </a:schemeClr>
                </a:solidFill>
              </a:rPr>
              <a:t>Meetings</a:t>
            </a:r>
          </a:p>
          <a:p>
            <a:pPr algn="ctr"/>
            <a:r>
              <a:rPr lang="en-US" dirty="0">
                <a:solidFill>
                  <a:schemeClr val="bg1">
                    <a:lumMod val="50000"/>
                  </a:schemeClr>
                </a:solidFill>
              </a:rPr>
              <a:t>Email Management</a:t>
            </a:r>
          </a:p>
          <a:p>
            <a:pPr algn="ctr"/>
            <a:r>
              <a:rPr lang="en-US" b="1" dirty="0"/>
              <a:t>RHT Grant Applications</a:t>
            </a:r>
          </a:p>
        </p:txBody>
      </p:sp>
      <p:pic>
        <p:nvPicPr>
          <p:cNvPr id="4" name="Picture 3">
            <a:extLst>
              <a:ext uri="{FF2B5EF4-FFF2-40B4-BE49-F238E27FC236}">
                <a16:creationId xmlns:a16="http://schemas.microsoft.com/office/drawing/2014/main" id="{ED438563-9205-40A0-F42D-A5E4E456D32A}"/>
              </a:ext>
            </a:extLst>
          </p:cNvPr>
          <p:cNvPicPr>
            <a:picLocks noChangeAspect="1"/>
          </p:cNvPicPr>
          <p:nvPr/>
        </p:nvPicPr>
        <p:blipFill>
          <a:blip r:embed="rId3"/>
          <a:stretch>
            <a:fillRect/>
          </a:stretch>
        </p:blipFill>
        <p:spPr>
          <a:xfrm>
            <a:off x="3028532" y="664059"/>
            <a:ext cx="6727943" cy="3553559"/>
          </a:xfrm>
          <a:prstGeom prst="rect">
            <a:avLst/>
          </a:prstGeom>
          <a:ln>
            <a:solidFill>
              <a:schemeClr val="tx1"/>
            </a:solidFill>
          </a:ln>
        </p:spPr>
      </p:pic>
      <p:pic>
        <p:nvPicPr>
          <p:cNvPr id="6" name="Picture 5">
            <a:extLst>
              <a:ext uri="{FF2B5EF4-FFF2-40B4-BE49-F238E27FC236}">
                <a16:creationId xmlns:a16="http://schemas.microsoft.com/office/drawing/2014/main" id="{B0C44A00-C0B3-97E3-E7DD-26D242E9055B}"/>
              </a:ext>
            </a:extLst>
          </p:cNvPr>
          <p:cNvPicPr>
            <a:picLocks noChangeAspect="1"/>
          </p:cNvPicPr>
          <p:nvPr/>
        </p:nvPicPr>
        <p:blipFill>
          <a:blip r:embed="rId4"/>
          <a:stretch>
            <a:fillRect/>
          </a:stretch>
        </p:blipFill>
        <p:spPr>
          <a:xfrm>
            <a:off x="6202999" y="3130461"/>
            <a:ext cx="5920937" cy="3063480"/>
          </a:xfrm>
          <a:prstGeom prst="rect">
            <a:avLst/>
          </a:prstGeom>
          <a:ln>
            <a:solidFill>
              <a:schemeClr val="tx1"/>
            </a:solidFill>
          </a:ln>
        </p:spPr>
      </p:pic>
      <p:sp>
        <p:nvSpPr>
          <p:cNvPr id="7" name="TextBox 6">
            <a:extLst>
              <a:ext uri="{FF2B5EF4-FFF2-40B4-BE49-F238E27FC236}">
                <a16:creationId xmlns:a16="http://schemas.microsoft.com/office/drawing/2014/main" id="{AAEB24AA-B502-D3E1-D5B9-022994EB815A}"/>
              </a:ext>
            </a:extLst>
          </p:cNvPr>
          <p:cNvSpPr txBox="1"/>
          <p:nvPr/>
        </p:nvSpPr>
        <p:spPr>
          <a:xfrm>
            <a:off x="3140319" y="4656584"/>
            <a:ext cx="2769079" cy="923330"/>
          </a:xfrm>
          <a:prstGeom prst="rect">
            <a:avLst/>
          </a:prstGeom>
          <a:solidFill>
            <a:schemeClr val="bg1">
              <a:lumMod val="95000"/>
            </a:schemeClr>
          </a:solidFill>
          <a:ln>
            <a:solidFill>
              <a:schemeClr val="tx1"/>
            </a:solidFill>
          </a:ln>
        </p:spPr>
        <p:txBody>
          <a:bodyPr wrap="square" rtlCol="0">
            <a:spAutoFit/>
          </a:bodyPr>
          <a:lstStyle/>
          <a:p>
            <a:r>
              <a:rPr lang="en-US" dirty="0"/>
              <a:t>Excellent training by our IT team made available to all administrators.</a:t>
            </a:r>
          </a:p>
        </p:txBody>
      </p:sp>
      <p:sp>
        <p:nvSpPr>
          <p:cNvPr id="9" name="Title 4">
            <a:extLst>
              <a:ext uri="{FF2B5EF4-FFF2-40B4-BE49-F238E27FC236}">
                <a16:creationId xmlns:a16="http://schemas.microsoft.com/office/drawing/2014/main" id="{109C16B9-F62E-0044-1892-C119F7591B59}"/>
              </a:ext>
            </a:extLst>
          </p:cNvPr>
          <p:cNvSpPr txBox="1">
            <a:spLocks/>
          </p:cNvSpPr>
          <p:nvPr/>
        </p:nvSpPr>
        <p:spPr>
          <a:xfrm>
            <a:off x="0" y="3190"/>
            <a:ext cx="12201429" cy="549505"/>
          </a:xfrm>
          <a:prstGeom prst="rect">
            <a:avLst/>
          </a:prstGeom>
        </p:spPr>
        <p:txBody>
          <a:bodyPr vert="horz" lIns="91440" tIns="45720" rIns="91440" bIns="45720" rtlCol="0" anchor="ctr">
            <a:noAutofit/>
          </a:bodyPr>
          <a:lstStyle>
            <a:lvl1pPr algn="ctr" defTabSz="609585" rtl="0" eaLnBrk="1" latinLnBrk="0" hangingPunct="1">
              <a:spcBef>
                <a:spcPct val="0"/>
              </a:spcBef>
              <a:buNone/>
              <a:defRPr sz="5867" kern="1200">
                <a:solidFill>
                  <a:schemeClr val="tx1"/>
                </a:solidFill>
                <a:latin typeface="+mj-lt"/>
                <a:ea typeface="+mj-ea"/>
                <a:cs typeface="+mj-cs"/>
              </a:defRPr>
            </a:lvl1pPr>
          </a:lstStyle>
          <a:p>
            <a:r>
              <a:rPr lang="en-US" sz="3600" dirty="0"/>
              <a:t>Organization Approach to AI Adoption</a:t>
            </a:r>
          </a:p>
        </p:txBody>
      </p:sp>
    </p:spTree>
    <p:extLst>
      <p:ext uri="{BB962C8B-B14F-4D97-AF65-F5344CB8AC3E}">
        <p14:creationId xmlns:p14="http://schemas.microsoft.com/office/powerpoint/2010/main" val="1432180838"/>
      </p:ext>
    </p:extLst>
  </p:cSld>
  <p:clrMapOvr>
    <a:masterClrMapping/>
  </p:clrMapOvr>
  <mc:AlternateContent xmlns:mc="http://schemas.openxmlformats.org/markup-compatibility/2006" xmlns:p14="http://schemas.microsoft.com/office/powerpoint/2010/main">
    <mc:Choice Requires="p14">
      <p:transition spd="slow" p14:dur="2000" advTm="30000"/>
    </mc:Choice>
    <mc:Fallback xmlns="">
      <p:transition spd="slow" advTm="3000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86E142-8272-3F82-3168-7AE5EB5C12D7}"/>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397AF608-9443-1C7B-5ED0-319345858EEB}"/>
              </a:ext>
            </a:extLst>
          </p:cNvPr>
          <p:cNvSpPr txBox="1"/>
          <p:nvPr/>
        </p:nvSpPr>
        <p:spPr>
          <a:xfrm>
            <a:off x="207031" y="702096"/>
            <a:ext cx="2642559" cy="1569660"/>
          </a:xfrm>
          <a:prstGeom prst="rect">
            <a:avLst/>
          </a:prstGeom>
          <a:solidFill>
            <a:schemeClr val="tx2">
              <a:lumMod val="20000"/>
              <a:lumOff val="80000"/>
            </a:schemeClr>
          </a:solidFill>
          <a:ln>
            <a:solidFill>
              <a:schemeClr val="tx1"/>
            </a:solidFill>
          </a:ln>
        </p:spPr>
        <p:txBody>
          <a:bodyPr wrap="square" rtlCol="0">
            <a:spAutoFit/>
          </a:bodyPr>
          <a:lstStyle/>
          <a:p>
            <a:pPr algn="ctr"/>
            <a:r>
              <a:rPr lang="en-US" sz="2400" b="1" u="sng" dirty="0"/>
              <a:t>Clinical</a:t>
            </a:r>
          </a:p>
          <a:p>
            <a:pPr algn="ctr"/>
            <a:endParaRPr lang="en-US" dirty="0"/>
          </a:p>
          <a:p>
            <a:pPr algn="ctr"/>
            <a:r>
              <a:rPr lang="en-US" b="1" dirty="0"/>
              <a:t>Ambient AI</a:t>
            </a:r>
          </a:p>
          <a:p>
            <a:pPr algn="ctr"/>
            <a:r>
              <a:rPr lang="en-US" dirty="0" err="1">
                <a:solidFill>
                  <a:schemeClr val="bg1">
                    <a:lumMod val="50000"/>
                  </a:schemeClr>
                </a:solidFill>
              </a:rPr>
              <a:t>InBasket</a:t>
            </a:r>
            <a:r>
              <a:rPr lang="en-US" dirty="0">
                <a:solidFill>
                  <a:schemeClr val="bg1">
                    <a:lumMod val="50000"/>
                  </a:schemeClr>
                </a:solidFill>
              </a:rPr>
              <a:t> Management</a:t>
            </a:r>
          </a:p>
          <a:p>
            <a:pPr algn="ctr"/>
            <a:r>
              <a:rPr lang="en-US" dirty="0">
                <a:solidFill>
                  <a:schemeClr val="bg1">
                    <a:lumMod val="50000"/>
                  </a:schemeClr>
                </a:solidFill>
              </a:rPr>
              <a:t>Summarization Tools</a:t>
            </a:r>
          </a:p>
        </p:txBody>
      </p:sp>
      <p:sp>
        <p:nvSpPr>
          <p:cNvPr id="3" name="TextBox 2">
            <a:extLst>
              <a:ext uri="{FF2B5EF4-FFF2-40B4-BE49-F238E27FC236}">
                <a16:creationId xmlns:a16="http://schemas.microsoft.com/office/drawing/2014/main" id="{A4BE20AB-A084-D1BE-F98A-F414122DC6C3}"/>
              </a:ext>
            </a:extLst>
          </p:cNvPr>
          <p:cNvSpPr txBox="1"/>
          <p:nvPr/>
        </p:nvSpPr>
        <p:spPr>
          <a:xfrm>
            <a:off x="204158" y="1452592"/>
            <a:ext cx="2642559" cy="1569660"/>
          </a:xfrm>
          <a:prstGeom prst="rect">
            <a:avLst/>
          </a:prstGeom>
          <a:solidFill>
            <a:schemeClr val="accent2">
              <a:lumMod val="40000"/>
              <a:lumOff val="60000"/>
            </a:schemeClr>
          </a:solid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dirty="0">
                <a:ln>
                  <a:noFill/>
                </a:ln>
                <a:solidFill>
                  <a:prstClr val="black"/>
                </a:solidFill>
                <a:effectLst/>
                <a:uLnTx/>
                <a:uFillTx/>
                <a:latin typeface="Calibri"/>
                <a:ea typeface="+mn-ea"/>
                <a:cs typeface="+mn-cs"/>
              </a:rPr>
              <a:t>Rev Cycle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Prior Auth Management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50000"/>
                  </a:prstClr>
                </a:solidFill>
                <a:effectLst/>
                <a:uLnTx/>
                <a:uFillTx/>
                <a:latin typeface="Calibri"/>
                <a:ea typeface="+mn-ea"/>
                <a:cs typeface="+mn-cs"/>
              </a:rPr>
              <a:t>LOS &amp; Coding Tools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50000"/>
                  </a:prstClr>
                </a:solidFill>
                <a:effectLst/>
                <a:uLnTx/>
                <a:uFillTx/>
                <a:latin typeface="Calibri"/>
                <a:ea typeface="+mn-ea"/>
                <a:cs typeface="+mn-cs"/>
              </a:rPr>
              <a:t>Medical Necessity Denials</a:t>
            </a:r>
          </a:p>
        </p:txBody>
      </p:sp>
      <p:sp>
        <p:nvSpPr>
          <p:cNvPr id="4" name="TextBox 3">
            <a:extLst>
              <a:ext uri="{FF2B5EF4-FFF2-40B4-BE49-F238E27FC236}">
                <a16:creationId xmlns:a16="http://schemas.microsoft.com/office/drawing/2014/main" id="{426DE236-39EB-05A9-A90E-FF0396EBACF0}"/>
              </a:ext>
            </a:extLst>
          </p:cNvPr>
          <p:cNvSpPr txBox="1"/>
          <p:nvPr/>
        </p:nvSpPr>
        <p:spPr>
          <a:xfrm>
            <a:off x="204158" y="2202918"/>
            <a:ext cx="2642559" cy="1569660"/>
          </a:xfrm>
          <a:prstGeom prst="rect">
            <a:avLst/>
          </a:prstGeom>
          <a:solidFill>
            <a:schemeClr val="accent3">
              <a:lumMod val="40000"/>
              <a:lumOff val="60000"/>
            </a:schemeClr>
          </a:solidFill>
          <a:ln>
            <a:solidFill>
              <a:schemeClr val="tx1"/>
            </a:solidFill>
          </a:ln>
        </p:spPr>
        <p:txBody>
          <a:bodyPr wrap="square" rtlCol="0">
            <a:spAutoFit/>
          </a:bodyPr>
          <a:lstStyle/>
          <a:p>
            <a:pPr algn="ctr"/>
            <a:r>
              <a:rPr lang="en-US" sz="2400" b="1" u="sng" dirty="0"/>
              <a:t>IT/Operations</a:t>
            </a:r>
          </a:p>
          <a:p>
            <a:pPr algn="ctr"/>
            <a:endParaRPr lang="en-US" dirty="0"/>
          </a:p>
          <a:p>
            <a:pPr algn="ctr"/>
            <a:r>
              <a:rPr lang="en-US" b="1" dirty="0"/>
              <a:t>Data Mining</a:t>
            </a:r>
          </a:p>
          <a:p>
            <a:pPr algn="ctr"/>
            <a:r>
              <a:rPr lang="en-US" dirty="0">
                <a:solidFill>
                  <a:schemeClr val="bg1">
                    <a:lumMod val="50000"/>
                  </a:schemeClr>
                </a:solidFill>
              </a:rPr>
              <a:t>Dashboard “insights”</a:t>
            </a:r>
          </a:p>
          <a:p>
            <a:pPr algn="ctr"/>
            <a:r>
              <a:rPr lang="en-US" dirty="0">
                <a:solidFill>
                  <a:schemeClr val="bg1">
                    <a:lumMod val="50000"/>
                  </a:schemeClr>
                </a:solidFill>
              </a:rPr>
              <a:t>Geodata Interfaces</a:t>
            </a:r>
          </a:p>
        </p:txBody>
      </p:sp>
      <p:sp>
        <p:nvSpPr>
          <p:cNvPr id="8" name="TextBox 7">
            <a:extLst>
              <a:ext uri="{FF2B5EF4-FFF2-40B4-BE49-F238E27FC236}">
                <a16:creationId xmlns:a16="http://schemas.microsoft.com/office/drawing/2014/main" id="{B8EB0D08-148F-431C-791C-C01EABCA0F9C}"/>
              </a:ext>
            </a:extLst>
          </p:cNvPr>
          <p:cNvSpPr txBox="1"/>
          <p:nvPr/>
        </p:nvSpPr>
        <p:spPr>
          <a:xfrm>
            <a:off x="204158" y="2919085"/>
            <a:ext cx="2642559" cy="1015663"/>
          </a:xfrm>
          <a:prstGeom prst="rect">
            <a:avLst/>
          </a:prstGeom>
          <a:solidFill>
            <a:schemeClr val="accent4">
              <a:lumMod val="40000"/>
              <a:lumOff val="60000"/>
            </a:schemeClr>
          </a:solidFill>
          <a:ln>
            <a:solidFill>
              <a:schemeClr val="tx1"/>
            </a:solidFill>
          </a:ln>
        </p:spPr>
        <p:txBody>
          <a:bodyPr wrap="square" rtlCol="0">
            <a:spAutoFit/>
          </a:bodyPr>
          <a:lstStyle/>
          <a:p>
            <a:pPr algn="ctr"/>
            <a:r>
              <a:rPr lang="en-US" sz="2400" b="1" u="sng" dirty="0"/>
              <a:t>Admin</a:t>
            </a:r>
          </a:p>
          <a:p>
            <a:pPr algn="ctr"/>
            <a:endParaRPr lang="en-US" dirty="0"/>
          </a:p>
          <a:p>
            <a:pPr algn="ctr"/>
            <a:endParaRPr lang="en-US" dirty="0"/>
          </a:p>
        </p:txBody>
      </p:sp>
      <p:sp>
        <p:nvSpPr>
          <p:cNvPr id="11" name="TextBox 10">
            <a:extLst>
              <a:ext uri="{FF2B5EF4-FFF2-40B4-BE49-F238E27FC236}">
                <a16:creationId xmlns:a16="http://schemas.microsoft.com/office/drawing/2014/main" id="{A3F44D9D-14FB-90C5-428A-D92F6B99294B}"/>
              </a:ext>
            </a:extLst>
          </p:cNvPr>
          <p:cNvSpPr txBox="1"/>
          <p:nvPr/>
        </p:nvSpPr>
        <p:spPr>
          <a:xfrm>
            <a:off x="3614468" y="3134397"/>
            <a:ext cx="7746521" cy="3170099"/>
          </a:xfrm>
          <a:prstGeom prst="rect">
            <a:avLst/>
          </a:prstGeom>
          <a:noFill/>
        </p:spPr>
        <p:txBody>
          <a:bodyPr wrap="square" rtlCol="0">
            <a:spAutoFit/>
          </a:bodyPr>
          <a:lstStyle/>
          <a:p>
            <a:r>
              <a:rPr lang="en-US" sz="2000" u="sng" dirty="0"/>
              <a:t>Lessons learned in widescale AI adoption projects across multiple areas:</a:t>
            </a:r>
          </a:p>
          <a:p>
            <a:pPr marL="342900" indent="-342900">
              <a:buAutoNum type="arabicPeriod"/>
            </a:pPr>
            <a:r>
              <a:rPr lang="en-US" sz="2000" dirty="0"/>
              <a:t>Governance is crucial</a:t>
            </a:r>
          </a:p>
          <a:p>
            <a:pPr marL="342900" indent="-342900">
              <a:buAutoNum type="arabicPeriod"/>
            </a:pPr>
            <a:r>
              <a:rPr lang="en-US" sz="2000" dirty="0"/>
              <a:t>Not all tools are created equal (we’ve had great success with some, and others have been less than inspiring)</a:t>
            </a:r>
          </a:p>
          <a:p>
            <a:pPr marL="342900" indent="-342900">
              <a:buAutoNum type="arabicPeriod"/>
            </a:pPr>
            <a:r>
              <a:rPr lang="en-US" sz="2000" dirty="0"/>
              <a:t>Difficult to support multiple vendors, but no single vendor has all the solutions that we were hoping to implement</a:t>
            </a:r>
          </a:p>
          <a:p>
            <a:pPr marL="342900" indent="-342900">
              <a:buAutoNum type="arabicPeriod"/>
            </a:pPr>
            <a:r>
              <a:rPr lang="en-US" sz="2000" dirty="0"/>
              <a:t>“Trust but Verify” isn’t cautious enough; these are not “plug and play” tools</a:t>
            </a:r>
          </a:p>
          <a:p>
            <a:pPr marL="342900" indent="-342900">
              <a:buAutoNum type="arabicPeriod"/>
            </a:pPr>
            <a:r>
              <a:rPr lang="en-US" sz="2000" dirty="0"/>
              <a:t>Pathway to ROI isn’t what we’d originally envisioned</a:t>
            </a:r>
          </a:p>
          <a:p>
            <a:pPr marL="342900" indent="-342900">
              <a:buAutoNum type="arabicPeriod"/>
            </a:pPr>
            <a:endParaRPr lang="en-US" sz="2000" dirty="0"/>
          </a:p>
        </p:txBody>
      </p:sp>
      <p:sp>
        <p:nvSpPr>
          <p:cNvPr id="14" name="Title 4">
            <a:extLst>
              <a:ext uri="{FF2B5EF4-FFF2-40B4-BE49-F238E27FC236}">
                <a16:creationId xmlns:a16="http://schemas.microsoft.com/office/drawing/2014/main" id="{5DA5CE09-2C41-8A00-B23E-A84DBDD56AF6}"/>
              </a:ext>
            </a:extLst>
          </p:cNvPr>
          <p:cNvSpPr txBox="1">
            <a:spLocks/>
          </p:cNvSpPr>
          <p:nvPr/>
        </p:nvSpPr>
        <p:spPr>
          <a:xfrm>
            <a:off x="0" y="3190"/>
            <a:ext cx="12201429" cy="549505"/>
          </a:xfrm>
          <a:prstGeom prst="rect">
            <a:avLst/>
          </a:prstGeom>
        </p:spPr>
        <p:txBody>
          <a:bodyPr vert="horz" lIns="91440" tIns="45720" rIns="91440" bIns="45720" rtlCol="0" anchor="ctr">
            <a:noAutofit/>
          </a:bodyPr>
          <a:lstStyle>
            <a:lvl1pPr algn="ctr" defTabSz="609585" rtl="0" eaLnBrk="1" latinLnBrk="0" hangingPunct="1">
              <a:spcBef>
                <a:spcPct val="0"/>
              </a:spcBef>
              <a:buNone/>
              <a:defRPr sz="5867" kern="1200">
                <a:solidFill>
                  <a:schemeClr val="tx1"/>
                </a:solidFill>
                <a:latin typeface="+mj-lt"/>
                <a:ea typeface="+mj-ea"/>
                <a:cs typeface="+mj-cs"/>
              </a:defRPr>
            </a:lvl1pPr>
          </a:lstStyle>
          <a:p>
            <a:r>
              <a:rPr lang="en-US" sz="3600" dirty="0"/>
              <a:t>Organization Approach to AI Adoption</a:t>
            </a:r>
          </a:p>
        </p:txBody>
      </p:sp>
      <p:pic>
        <p:nvPicPr>
          <p:cNvPr id="20" name="Picture 19">
            <a:extLst>
              <a:ext uri="{FF2B5EF4-FFF2-40B4-BE49-F238E27FC236}">
                <a16:creationId xmlns:a16="http://schemas.microsoft.com/office/drawing/2014/main" id="{7F156BF2-0A5D-F8E4-1EB6-0AA922BEC4D8}"/>
              </a:ext>
            </a:extLst>
          </p:cNvPr>
          <p:cNvPicPr>
            <a:picLocks noChangeAspect="1"/>
          </p:cNvPicPr>
          <p:nvPr/>
        </p:nvPicPr>
        <p:blipFill>
          <a:blip r:embed="rId3"/>
          <a:stretch>
            <a:fillRect/>
          </a:stretch>
        </p:blipFill>
        <p:spPr>
          <a:xfrm>
            <a:off x="5276389" y="956661"/>
            <a:ext cx="4020111" cy="1962424"/>
          </a:xfrm>
          <a:prstGeom prst="rect">
            <a:avLst/>
          </a:prstGeom>
        </p:spPr>
      </p:pic>
      <p:sp>
        <p:nvSpPr>
          <p:cNvPr id="5" name="TextBox 4">
            <a:extLst>
              <a:ext uri="{FF2B5EF4-FFF2-40B4-BE49-F238E27FC236}">
                <a16:creationId xmlns:a16="http://schemas.microsoft.com/office/drawing/2014/main" id="{7580BEBB-750C-D604-4175-E62702EB3A87}"/>
              </a:ext>
            </a:extLst>
          </p:cNvPr>
          <p:cNvSpPr txBox="1"/>
          <p:nvPr/>
        </p:nvSpPr>
        <p:spPr>
          <a:xfrm>
            <a:off x="201285" y="3588910"/>
            <a:ext cx="2642559" cy="830997"/>
          </a:xfrm>
          <a:prstGeom prst="rect">
            <a:avLst/>
          </a:prstGeom>
          <a:solidFill>
            <a:schemeClr val="bg2">
              <a:lumMod val="90000"/>
            </a:schemeClr>
          </a:solidFill>
          <a:ln>
            <a:solidFill>
              <a:schemeClr val="tx1"/>
            </a:solidFill>
          </a:ln>
        </p:spPr>
        <p:txBody>
          <a:bodyPr wrap="square" rtlCol="0">
            <a:spAutoFit/>
          </a:bodyPr>
          <a:lstStyle/>
          <a:p>
            <a:pPr algn="ctr"/>
            <a:r>
              <a:rPr lang="en-US" sz="2400" b="1" u="sng" dirty="0"/>
              <a:t>Future</a:t>
            </a:r>
          </a:p>
          <a:p>
            <a:pPr algn="ctr"/>
            <a:endParaRPr lang="en-US" sz="2400" b="1" u="sng" dirty="0"/>
          </a:p>
        </p:txBody>
      </p:sp>
    </p:spTree>
    <p:extLst>
      <p:ext uri="{BB962C8B-B14F-4D97-AF65-F5344CB8AC3E}">
        <p14:creationId xmlns:p14="http://schemas.microsoft.com/office/powerpoint/2010/main" val="1198094698"/>
      </p:ext>
    </p:extLst>
  </p:cSld>
  <p:clrMapOvr>
    <a:masterClrMapping/>
  </p:clrMapOvr>
  <mc:AlternateContent xmlns:mc="http://schemas.openxmlformats.org/markup-compatibility/2006" xmlns:p14="http://schemas.microsoft.com/office/powerpoint/2010/main">
    <mc:Choice Requires="p14">
      <p:transition spd="slow" p14:dur="2000" advTm="30000"/>
    </mc:Choice>
    <mc:Fallback xmlns="">
      <p:transition spd="slow" advTm="3000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0E96DA-B80E-7C01-4F85-96E0F69648BD}"/>
            </a:ext>
          </a:extLst>
        </p:cNvPr>
        <p:cNvGrpSpPr/>
        <p:nvPr/>
      </p:nvGrpSpPr>
      <p:grpSpPr>
        <a:xfrm>
          <a:off x="0" y="0"/>
          <a:ext cx="0" cy="0"/>
          <a:chOff x="0" y="0"/>
          <a:chExt cx="0" cy="0"/>
        </a:xfrm>
      </p:grpSpPr>
      <p:sp>
        <p:nvSpPr>
          <p:cNvPr id="13" name="Arrow: Up 12">
            <a:extLst>
              <a:ext uri="{FF2B5EF4-FFF2-40B4-BE49-F238E27FC236}">
                <a16:creationId xmlns:a16="http://schemas.microsoft.com/office/drawing/2014/main" id="{0553760F-BA56-E18A-6E5A-FFB6592C66E8}"/>
              </a:ext>
            </a:extLst>
          </p:cNvPr>
          <p:cNvSpPr/>
          <p:nvPr/>
        </p:nvSpPr>
        <p:spPr>
          <a:xfrm rot="3895476">
            <a:off x="5425774" y="-1866420"/>
            <a:ext cx="1715508" cy="10550485"/>
          </a:xfrm>
          <a:prstGeom prs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96A1E5E7-0151-A9B2-0AB7-B01BFD355C1A}"/>
              </a:ext>
            </a:extLst>
          </p:cNvPr>
          <p:cNvSpPr txBox="1">
            <a:spLocks/>
          </p:cNvSpPr>
          <p:nvPr/>
        </p:nvSpPr>
        <p:spPr>
          <a:xfrm>
            <a:off x="0" y="3190"/>
            <a:ext cx="12201429" cy="549505"/>
          </a:xfrm>
          <a:prstGeom prst="rect">
            <a:avLst/>
          </a:prstGeom>
        </p:spPr>
        <p:txBody>
          <a:bodyPr vert="horz" lIns="91440" tIns="45720" rIns="91440" bIns="45720" rtlCol="0" anchor="ctr">
            <a:noAutofit/>
          </a:bodyPr>
          <a:lstStyle>
            <a:lvl1pPr algn="ctr" defTabSz="609585" rtl="0" eaLnBrk="1" latinLnBrk="0" hangingPunct="1">
              <a:spcBef>
                <a:spcPct val="0"/>
              </a:spcBef>
              <a:buNone/>
              <a:defRPr sz="5867" kern="1200">
                <a:solidFill>
                  <a:schemeClr val="tx1"/>
                </a:solidFill>
                <a:latin typeface="+mj-lt"/>
                <a:ea typeface="+mj-ea"/>
                <a:cs typeface="+mj-cs"/>
              </a:defRPr>
            </a:lvl1pPr>
          </a:lstStyle>
          <a:p>
            <a:r>
              <a:rPr lang="en-US" sz="3600" dirty="0"/>
              <a:t>Organization Approach to AI Adoption</a:t>
            </a:r>
          </a:p>
        </p:txBody>
      </p:sp>
      <p:sp>
        <p:nvSpPr>
          <p:cNvPr id="2" name="TextBox 1">
            <a:extLst>
              <a:ext uri="{FF2B5EF4-FFF2-40B4-BE49-F238E27FC236}">
                <a16:creationId xmlns:a16="http://schemas.microsoft.com/office/drawing/2014/main" id="{B2E9C578-CE53-AD1C-78CC-266456768956}"/>
              </a:ext>
            </a:extLst>
          </p:cNvPr>
          <p:cNvSpPr txBox="1"/>
          <p:nvPr/>
        </p:nvSpPr>
        <p:spPr>
          <a:xfrm>
            <a:off x="2805020" y="1319841"/>
            <a:ext cx="6891069" cy="4370427"/>
          </a:xfrm>
          <a:prstGeom prst="rect">
            <a:avLst/>
          </a:prstGeom>
          <a:noFill/>
        </p:spPr>
        <p:txBody>
          <a:bodyPr wrap="square" rtlCol="0">
            <a:spAutoFit/>
          </a:bodyPr>
          <a:lstStyle/>
          <a:p>
            <a:r>
              <a:rPr lang="en-US" sz="2000" u="sng" dirty="0"/>
              <a:t>In pilot phase or on the horizon:</a:t>
            </a:r>
          </a:p>
          <a:p>
            <a:pPr marL="285750" indent="-285750">
              <a:buFont typeface="Arial" panose="020B0604020202020204" pitchFamily="34" charset="0"/>
              <a:buChar char="•"/>
            </a:pPr>
            <a:r>
              <a:rPr lang="en-US" sz="2000" dirty="0"/>
              <a:t>Epic’s “Ask Art”</a:t>
            </a:r>
          </a:p>
          <a:p>
            <a:pPr marL="285750" indent="-285750">
              <a:buFont typeface="Arial" panose="020B0604020202020204" pitchFamily="34" charset="0"/>
              <a:buChar char="•"/>
            </a:pPr>
            <a:r>
              <a:rPr lang="en-US" sz="2000" dirty="0"/>
              <a:t>AI Referral Insights</a:t>
            </a:r>
          </a:p>
          <a:p>
            <a:pPr marL="285750" indent="-285750">
              <a:buFont typeface="Arial" panose="020B0604020202020204" pitchFamily="34" charset="0"/>
              <a:buChar char="•"/>
            </a:pPr>
            <a:r>
              <a:rPr lang="en-US" sz="2000" dirty="0"/>
              <a:t>AI-suggested patient tasks</a:t>
            </a:r>
          </a:p>
          <a:p>
            <a:pPr marL="285750" indent="-285750">
              <a:buFont typeface="Arial" panose="020B0604020202020204" pitchFamily="34" charset="0"/>
              <a:buChar char="•"/>
            </a:pPr>
            <a:r>
              <a:rPr lang="en-US" sz="2000" dirty="0"/>
              <a:t>AI-assisted denial appeals beyond medical necessity</a:t>
            </a:r>
          </a:p>
          <a:p>
            <a:pPr marL="285750" indent="-285750">
              <a:buFont typeface="Arial" panose="020B0604020202020204" pitchFamily="34" charset="0"/>
              <a:buChar char="•"/>
            </a:pPr>
            <a:r>
              <a:rPr lang="en-US" sz="2000" dirty="0"/>
              <a:t>Orders integration with Ambient AI</a:t>
            </a:r>
          </a:p>
          <a:p>
            <a:pPr marL="285750" indent="-285750">
              <a:buFont typeface="Arial" panose="020B0604020202020204" pitchFamily="34" charset="0"/>
              <a:buChar char="•"/>
            </a:pPr>
            <a:r>
              <a:rPr lang="en-US" sz="2000" dirty="0"/>
              <a:t>Nursing documentation</a:t>
            </a:r>
          </a:p>
          <a:p>
            <a:pPr marL="285750" indent="-285750">
              <a:buFont typeface="Arial" panose="020B0604020202020204" pitchFamily="34" charset="0"/>
              <a:buChar char="•"/>
            </a:pPr>
            <a:r>
              <a:rPr lang="en-US" sz="2000" dirty="0"/>
              <a:t>Patient-facing pre-visit assistant</a:t>
            </a:r>
          </a:p>
          <a:p>
            <a:pPr marL="285750" indent="-285750">
              <a:buFont typeface="Arial" panose="020B0604020202020204" pitchFamily="34" charset="0"/>
              <a:buChar char="•"/>
            </a:pPr>
            <a:r>
              <a:rPr lang="en-US" sz="2000" dirty="0"/>
              <a:t>Patient-facing agentic scheduling assistant</a:t>
            </a:r>
          </a:p>
          <a:p>
            <a:pPr lvl="1"/>
            <a:r>
              <a:rPr lang="en-US" i="1" dirty="0"/>
              <a:t>*we need to do a lot of schedule clean-up first</a:t>
            </a:r>
          </a:p>
          <a:p>
            <a:pPr marL="285750" indent="-285750">
              <a:buFont typeface="Arial" panose="020B0604020202020204" pitchFamily="34" charset="0"/>
              <a:buChar char="•"/>
            </a:pPr>
            <a:r>
              <a:rPr lang="en-US" sz="2000" dirty="0"/>
              <a:t>Billing office virtual assistants for patients (24-7-365)</a:t>
            </a:r>
          </a:p>
          <a:p>
            <a:pPr marL="285750" indent="-285750">
              <a:buFont typeface="Arial" panose="020B0604020202020204" pitchFamily="34" charset="0"/>
              <a:buChar char="•"/>
            </a:pPr>
            <a:r>
              <a:rPr lang="en-US" sz="2000" dirty="0"/>
              <a:t>“Intelligent Visits”</a:t>
            </a:r>
          </a:p>
          <a:p>
            <a:pPr marL="285750" indent="-285750">
              <a:buFont typeface="Arial" panose="020B0604020202020204" pitchFamily="34" charset="0"/>
              <a:buChar char="•"/>
            </a:pPr>
            <a:r>
              <a:rPr lang="en-US" sz="2000" dirty="0"/>
              <a:t>Augmented case management with agentic and AI-assistants</a:t>
            </a:r>
          </a:p>
          <a:p>
            <a:pPr marL="285750" indent="-285750">
              <a:buFont typeface="Arial" panose="020B0604020202020204" pitchFamily="34" charset="0"/>
              <a:buChar char="•"/>
            </a:pPr>
            <a:r>
              <a:rPr lang="en-US" sz="2000" dirty="0"/>
              <a:t>Build assistants for EMR and IT teams</a:t>
            </a:r>
          </a:p>
        </p:txBody>
      </p:sp>
      <p:sp>
        <p:nvSpPr>
          <p:cNvPr id="12" name="TextBox 11">
            <a:extLst>
              <a:ext uri="{FF2B5EF4-FFF2-40B4-BE49-F238E27FC236}">
                <a16:creationId xmlns:a16="http://schemas.microsoft.com/office/drawing/2014/main" id="{F1E3500E-4C0D-4811-082F-C74807A61096}"/>
              </a:ext>
            </a:extLst>
          </p:cNvPr>
          <p:cNvSpPr txBox="1"/>
          <p:nvPr/>
        </p:nvSpPr>
        <p:spPr>
          <a:xfrm>
            <a:off x="2613803" y="643947"/>
            <a:ext cx="7004649" cy="461665"/>
          </a:xfrm>
          <a:prstGeom prst="rect">
            <a:avLst/>
          </a:prstGeom>
          <a:solidFill>
            <a:schemeClr val="bg2">
              <a:lumMod val="90000"/>
            </a:schemeClr>
          </a:solidFill>
          <a:ln>
            <a:solidFill>
              <a:schemeClr val="tx1"/>
            </a:solidFill>
          </a:ln>
        </p:spPr>
        <p:txBody>
          <a:bodyPr wrap="square" rtlCol="0">
            <a:spAutoFit/>
          </a:bodyPr>
          <a:lstStyle/>
          <a:p>
            <a:pPr algn="ctr"/>
            <a:r>
              <a:rPr lang="en-US" sz="2400" b="1" u="sng" dirty="0"/>
              <a:t>Future</a:t>
            </a:r>
          </a:p>
        </p:txBody>
      </p:sp>
    </p:spTree>
    <p:extLst>
      <p:ext uri="{BB962C8B-B14F-4D97-AF65-F5344CB8AC3E}">
        <p14:creationId xmlns:p14="http://schemas.microsoft.com/office/powerpoint/2010/main" val="860380873"/>
      </p:ext>
    </p:extLst>
  </p:cSld>
  <p:clrMapOvr>
    <a:masterClrMapping/>
  </p:clrMapOvr>
  <mc:AlternateContent xmlns:mc="http://schemas.openxmlformats.org/markup-compatibility/2006" xmlns:p14="http://schemas.microsoft.com/office/powerpoint/2010/main">
    <mc:Choice Requires="p14">
      <p:transition spd="slow" p14:dur="2000" advTm="30000"/>
    </mc:Choice>
    <mc:Fallback xmlns="">
      <p:transition spd="slow" advTm="3000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388B0C-D7A6-23F4-9096-55F49D8D9BDD}"/>
            </a:ext>
          </a:extLst>
        </p:cNvPr>
        <p:cNvGrpSpPr/>
        <p:nvPr/>
      </p:nvGrpSpPr>
      <p:grpSpPr>
        <a:xfrm>
          <a:off x="0" y="0"/>
          <a:ext cx="0" cy="0"/>
          <a:chOff x="0" y="0"/>
          <a:chExt cx="0" cy="0"/>
        </a:xfrm>
      </p:grpSpPr>
      <p:sp>
        <p:nvSpPr>
          <p:cNvPr id="3" name="Title 4">
            <a:extLst>
              <a:ext uri="{FF2B5EF4-FFF2-40B4-BE49-F238E27FC236}">
                <a16:creationId xmlns:a16="http://schemas.microsoft.com/office/drawing/2014/main" id="{1B10DA6C-7C51-85B8-E375-4DB2F9A73A89}"/>
              </a:ext>
            </a:extLst>
          </p:cNvPr>
          <p:cNvSpPr txBox="1">
            <a:spLocks/>
          </p:cNvSpPr>
          <p:nvPr/>
        </p:nvSpPr>
        <p:spPr>
          <a:xfrm>
            <a:off x="0" y="3190"/>
            <a:ext cx="12201429" cy="549505"/>
          </a:xfrm>
          <a:prstGeom prst="rect">
            <a:avLst/>
          </a:prstGeom>
        </p:spPr>
        <p:txBody>
          <a:bodyPr vert="horz" lIns="91440" tIns="45720" rIns="91440" bIns="45720" rtlCol="0" anchor="ctr">
            <a:noAutofit/>
          </a:bodyPr>
          <a:lstStyle>
            <a:lvl1pPr algn="ctr" defTabSz="609585" rtl="0" eaLnBrk="1" latinLnBrk="0" hangingPunct="1">
              <a:spcBef>
                <a:spcPct val="0"/>
              </a:spcBef>
              <a:buNone/>
              <a:defRPr sz="5867" kern="1200">
                <a:solidFill>
                  <a:schemeClr val="tx1"/>
                </a:solidFill>
                <a:latin typeface="+mj-lt"/>
                <a:ea typeface="+mj-ea"/>
                <a:cs typeface="+mj-cs"/>
              </a:defRPr>
            </a:lvl1pPr>
          </a:lstStyle>
          <a:p>
            <a:r>
              <a:rPr lang="en-US" sz="3600" dirty="0"/>
              <a:t>Organization Approach to AI Adoption</a:t>
            </a:r>
          </a:p>
        </p:txBody>
      </p:sp>
      <p:sp>
        <p:nvSpPr>
          <p:cNvPr id="9" name="TextBox 8">
            <a:extLst>
              <a:ext uri="{FF2B5EF4-FFF2-40B4-BE49-F238E27FC236}">
                <a16:creationId xmlns:a16="http://schemas.microsoft.com/office/drawing/2014/main" id="{0E85B17B-88BD-893F-AEE8-66C7A5D29DB5}"/>
              </a:ext>
            </a:extLst>
          </p:cNvPr>
          <p:cNvSpPr txBox="1"/>
          <p:nvPr/>
        </p:nvSpPr>
        <p:spPr>
          <a:xfrm>
            <a:off x="77639" y="1183654"/>
            <a:ext cx="4287328" cy="461665"/>
          </a:xfrm>
          <a:prstGeom prst="rect">
            <a:avLst/>
          </a:prstGeom>
          <a:noFill/>
        </p:spPr>
        <p:txBody>
          <a:bodyPr wrap="square" rtlCol="0">
            <a:spAutoFit/>
          </a:bodyPr>
          <a:lstStyle/>
          <a:p>
            <a:r>
              <a:rPr lang="en-US" sz="2400" i="1" dirty="0"/>
              <a:t>Refining our approach…</a:t>
            </a:r>
          </a:p>
        </p:txBody>
      </p:sp>
      <p:graphicFrame>
        <p:nvGraphicFramePr>
          <p:cNvPr id="10" name="Table 9">
            <a:extLst>
              <a:ext uri="{FF2B5EF4-FFF2-40B4-BE49-F238E27FC236}">
                <a16:creationId xmlns:a16="http://schemas.microsoft.com/office/drawing/2014/main" id="{3F009C5C-647F-43DA-9885-00B0ED999E55}"/>
              </a:ext>
            </a:extLst>
          </p:cNvPr>
          <p:cNvGraphicFramePr>
            <a:graphicFrameLocks noGrp="1"/>
          </p:cNvGraphicFramePr>
          <p:nvPr>
            <p:extLst>
              <p:ext uri="{D42A27DB-BD31-4B8C-83A1-F6EECF244321}">
                <p14:modId xmlns:p14="http://schemas.microsoft.com/office/powerpoint/2010/main" val="1823350268"/>
              </p:ext>
            </p:extLst>
          </p:nvPr>
        </p:nvGraphicFramePr>
        <p:xfrm>
          <a:off x="1786627" y="1736571"/>
          <a:ext cx="8618746" cy="421132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2371874251"/>
                    </a:ext>
                  </a:extLst>
                </a:gridCol>
                <a:gridCol w="4554746">
                  <a:extLst>
                    <a:ext uri="{9D8B030D-6E8A-4147-A177-3AD203B41FA5}">
                      <a16:colId xmlns:a16="http://schemas.microsoft.com/office/drawing/2014/main" val="3852377624"/>
                    </a:ext>
                  </a:extLst>
                </a:gridCol>
              </a:tblGrid>
              <a:tr h="370840">
                <a:tc>
                  <a:txBody>
                    <a:bodyPr/>
                    <a:lstStyle/>
                    <a:p>
                      <a:r>
                        <a:rPr lang="en-US" dirty="0"/>
                        <a:t>Initial Approach</a:t>
                      </a:r>
                    </a:p>
                  </a:txBody>
                  <a:tcPr/>
                </a:tc>
                <a:tc>
                  <a:txBody>
                    <a:bodyPr/>
                    <a:lstStyle/>
                    <a:p>
                      <a:r>
                        <a:rPr lang="en-US" dirty="0"/>
                        <a:t>Current Approach</a:t>
                      </a:r>
                    </a:p>
                  </a:txBody>
                  <a:tcPr/>
                </a:tc>
                <a:extLst>
                  <a:ext uri="{0D108BD9-81ED-4DB2-BD59-A6C34878D82A}">
                    <a16:rowId xmlns:a16="http://schemas.microsoft.com/office/drawing/2014/main" val="2832552605"/>
                  </a:ext>
                </a:extLst>
              </a:tr>
              <a:tr h="370840">
                <a:tc>
                  <a:txBody>
                    <a:bodyPr/>
                    <a:lstStyle/>
                    <a:p>
                      <a:r>
                        <a:rPr lang="en-US" sz="1600" dirty="0"/>
                        <a:t>Excitement-driven adoption decisions</a:t>
                      </a:r>
                    </a:p>
                  </a:txBody>
                  <a:tcPr/>
                </a:tc>
                <a:tc>
                  <a:txBody>
                    <a:bodyPr/>
                    <a:lstStyle/>
                    <a:p>
                      <a:r>
                        <a:rPr lang="en-US" sz="1600" dirty="0"/>
                        <a:t>Evidence-driven adoption decisions</a:t>
                      </a:r>
                    </a:p>
                  </a:txBody>
                  <a:tcPr/>
                </a:tc>
                <a:extLst>
                  <a:ext uri="{0D108BD9-81ED-4DB2-BD59-A6C34878D82A}">
                    <a16:rowId xmlns:a16="http://schemas.microsoft.com/office/drawing/2014/main" val="1194178974"/>
                  </a:ext>
                </a:extLst>
              </a:tr>
              <a:tr h="370840">
                <a:tc>
                  <a:txBody>
                    <a:bodyPr/>
                    <a:lstStyle/>
                    <a:p>
                      <a:r>
                        <a:rPr lang="en-US" sz="1600" dirty="0"/>
                        <a:t>Assume AI would rapidly automate work and reduce staffing needs</a:t>
                      </a:r>
                    </a:p>
                  </a:txBody>
                  <a:tcPr/>
                </a:tc>
                <a:tc>
                  <a:txBody>
                    <a:bodyPr/>
                    <a:lstStyle/>
                    <a:p>
                      <a:r>
                        <a:rPr lang="en-US" sz="1600" dirty="0"/>
                        <a:t>Assume AI will augment staff and improve productivity before it reduces staffing needs</a:t>
                      </a:r>
                    </a:p>
                  </a:txBody>
                  <a:tcPr/>
                </a:tc>
                <a:extLst>
                  <a:ext uri="{0D108BD9-81ED-4DB2-BD59-A6C34878D82A}">
                    <a16:rowId xmlns:a16="http://schemas.microsoft.com/office/drawing/2014/main" val="2624865845"/>
                  </a:ext>
                </a:extLst>
              </a:tr>
              <a:tr h="370840">
                <a:tc>
                  <a:txBody>
                    <a:bodyPr/>
                    <a:lstStyle/>
                    <a:p>
                      <a:r>
                        <a:rPr lang="en-US" sz="1600" dirty="0"/>
                        <a:t>Focus on technologies with the most impressive demonstrations</a:t>
                      </a:r>
                    </a:p>
                  </a:txBody>
                  <a:tcPr/>
                </a:tc>
                <a:tc>
                  <a:txBody>
                    <a:bodyPr/>
                    <a:lstStyle/>
                    <a:p>
                      <a:r>
                        <a:rPr lang="en-US" sz="1600" dirty="0"/>
                        <a:t>Focus on identifying technologies that solve a clearly-defined operational or clinical problem</a:t>
                      </a:r>
                    </a:p>
                  </a:txBody>
                  <a:tcPr/>
                </a:tc>
                <a:extLst>
                  <a:ext uri="{0D108BD9-81ED-4DB2-BD59-A6C34878D82A}">
                    <a16:rowId xmlns:a16="http://schemas.microsoft.com/office/drawing/2014/main" val="1703490313"/>
                  </a:ext>
                </a:extLst>
              </a:tr>
              <a:tr h="370840">
                <a:tc>
                  <a:txBody>
                    <a:bodyPr/>
                    <a:lstStyle/>
                    <a:p>
                      <a:r>
                        <a:rPr lang="en-US" sz="1600" dirty="0"/>
                        <a:t>Short, multiple pilot periods were expected to be sufficient for evaluation</a:t>
                      </a:r>
                    </a:p>
                  </a:txBody>
                  <a:tcPr/>
                </a:tc>
                <a:tc>
                  <a:txBody>
                    <a:bodyPr/>
                    <a:lstStyle/>
                    <a:p>
                      <a:r>
                        <a:rPr lang="en-US" sz="1600" dirty="0"/>
                        <a:t>Lengthy pilots with extensive validation, testing, review, redesign are required</a:t>
                      </a:r>
                    </a:p>
                  </a:txBody>
                  <a:tcPr/>
                </a:tc>
                <a:extLst>
                  <a:ext uri="{0D108BD9-81ED-4DB2-BD59-A6C34878D82A}">
                    <a16:rowId xmlns:a16="http://schemas.microsoft.com/office/drawing/2014/main" val="2967452036"/>
                  </a:ext>
                </a:extLst>
              </a:tr>
              <a:tr h="370840">
                <a:tc>
                  <a:txBody>
                    <a:bodyPr/>
                    <a:lstStyle/>
                    <a:p>
                      <a:r>
                        <a:rPr lang="en-US" sz="1600" dirty="0"/>
                        <a:t>Evaluation success primarily through FTE reduction</a:t>
                      </a:r>
                    </a:p>
                  </a:txBody>
                  <a:tcPr/>
                </a:tc>
                <a:tc>
                  <a:txBody>
                    <a:bodyPr/>
                    <a:lstStyle/>
                    <a:p>
                      <a:r>
                        <a:rPr lang="en-US" sz="1600" dirty="0"/>
                        <a:t>Evaluate success through productivity gains, time savings, improved quality, reduced burnout, and better user experience</a:t>
                      </a:r>
                    </a:p>
                  </a:txBody>
                  <a:tcPr/>
                </a:tc>
                <a:extLst>
                  <a:ext uri="{0D108BD9-81ED-4DB2-BD59-A6C34878D82A}">
                    <a16:rowId xmlns:a16="http://schemas.microsoft.com/office/drawing/2014/main" val="3690857770"/>
                  </a:ext>
                </a:extLst>
              </a:tr>
              <a:tr h="370840">
                <a:tc>
                  <a:txBody>
                    <a:bodyPr/>
                    <a:lstStyle/>
                    <a:p>
                      <a:r>
                        <a:rPr lang="en-US" sz="1600" dirty="0"/>
                        <a:t>Treat AI as a technology initiative</a:t>
                      </a:r>
                    </a:p>
                  </a:txBody>
                  <a:tcPr/>
                </a:tc>
                <a:tc>
                  <a:txBody>
                    <a:bodyPr/>
                    <a:lstStyle/>
                    <a:p>
                      <a:r>
                        <a:rPr lang="en-US" sz="1600" dirty="0"/>
                        <a:t>Treat AI as an organizational transformation involving people, workflows, data, education, and governance</a:t>
                      </a:r>
                    </a:p>
                  </a:txBody>
                  <a:tcPr/>
                </a:tc>
                <a:extLst>
                  <a:ext uri="{0D108BD9-81ED-4DB2-BD59-A6C34878D82A}">
                    <a16:rowId xmlns:a16="http://schemas.microsoft.com/office/drawing/2014/main" val="790436287"/>
                  </a:ext>
                </a:extLst>
              </a:tr>
            </a:tbl>
          </a:graphicData>
        </a:graphic>
      </p:graphicFrame>
      <p:sp>
        <p:nvSpPr>
          <p:cNvPr id="12" name="TextBox 11">
            <a:extLst>
              <a:ext uri="{FF2B5EF4-FFF2-40B4-BE49-F238E27FC236}">
                <a16:creationId xmlns:a16="http://schemas.microsoft.com/office/drawing/2014/main" id="{FAAC2F57-F440-7993-1B17-1CFBBC7E9FDC}"/>
              </a:ext>
            </a:extLst>
          </p:cNvPr>
          <p:cNvSpPr txBox="1"/>
          <p:nvPr/>
        </p:nvSpPr>
        <p:spPr>
          <a:xfrm>
            <a:off x="2613803" y="643947"/>
            <a:ext cx="7004649" cy="461665"/>
          </a:xfrm>
          <a:prstGeom prst="rect">
            <a:avLst/>
          </a:prstGeom>
          <a:solidFill>
            <a:schemeClr val="bg2">
              <a:lumMod val="90000"/>
            </a:schemeClr>
          </a:solidFill>
          <a:ln>
            <a:solidFill>
              <a:schemeClr val="tx1"/>
            </a:solidFill>
          </a:ln>
        </p:spPr>
        <p:txBody>
          <a:bodyPr wrap="square" rtlCol="0">
            <a:spAutoFit/>
          </a:bodyPr>
          <a:lstStyle/>
          <a:p>
            <a:pPr algn="ctr"/>
            <a:r>
              <a:rPr lang="en-US" sz="2400" b="1" u="sng" dirty="0"/>
              <a:t>Future</a:t>
            </a:r>
          </a:p>
        </p:txBody>
      </p:sp>
    </p:spTree>
    <p:extLst>
      <p:ext uri="{BB962C8B-B14F-4D97-AF65-F5344CB8AC3E}">
        <p14:creationId xmlns:p14="http://schemas.microsoft.com/office/powerpoint/2010/main" val="2262827926"/>
      </p:ext>
    </p:extLst>
  </p:cSld>
  <p:clrMapOvr>
    <a:masterClrMapping/>
  </p:clrMapOvr>
  <mc:AlternateContent xmlns:mc="http://schemas.openxmlformats.org/markup-compatibility/2006" xmlns:p14="http://schemas.microsoft.com/office/powerpoint/2010/main">
    <mc:Choice Requires="p14">
      <p:transition spd="slow" p14:dur="2000" advTm="30000"/>
    </mc:Choice>
    <mc:Fallback xmlns="">
      <p:transition spd="slow" advTm="30000"/>
    </mc:Fallback>
  </mc:AlternateContent>
</p:sld>
</file>

<file path=ppt/theme/theme1.xml><?xml version="1.0" encoding="utf-8"?>
<a:theme xmlns:a="http://schemas.openxmlformats.org/drawingml/2006/main" name="17_TFC18-Theme">
  <a:themeElements>
    <a:clrScheme name="MGMA Private Practice Conf 2024">
      <a:dk1>
        <a:srgbClr val="0F0F0F"/>
      </a:dk1>
      <a:lt1>
        <a:srgbClr val="F6F6F8"/>
      </a:lt1>
      <a:dk2>
        <a:srgbClr val="F17922"/>
      </a:dk2>
      <a:lt2>
        <a:srgbClr val="575757"/>
      </a:lt2>
      <a:accent1>
        <a:srgbClr val="98989C"/>
      </a:accent1>
      <a:accent2>
        <a:srgbClr val="F1AC51"/>
      </a:accent2>
      <a:accent3>
        <a:srgbClr val="FAD38E"/>
      </a:accent3>
      <a:accent4>
        <a:srgbClr val="98989C"/>
      </a:accent4>
      <a:accent5>
        <a:srgbClr val="68686B"/>
      </a:accent5>
      <a:accent6>
        <a:srgbClr val="57573F"/>
      </a:accent6>
      <a:hlink>
        <a:srgbClr val="F17922"/>
      </a:hlink>
      <a:folHlink>
        <a:srgbClr val="000000"/>
      </a:folHlink>
    </a:clrScheme>
    <a:fontScheme name="Consolas-Verdana">
      <a:majorFont>
        <a:latin typeface="Consolas" panose="020B0609020204030204"/>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Verdana" panose="020B060403050404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1811-MGMA_TFC19_PPT-InternalSpeaker-16-9.potx" id="{0749120D-3C33-44F5-A10B-0688BFAD86EB}" vid="{188D51FE-982B-4212-8EFF-CC2E44521871}"/>
    </a:ext>
  </a:extLst>
</a:theme>
</file>

<file path=ppt/theme/theme2.xml><?xml version="1.0" encoding="utf-8"?>
<a:theme xmlns:a="http://schemas.openxmlformats.org/drawingml/2006/main" name="3_Master">
  <a:themeElements>
    <a:clrScheme name="Custom 5">
      <a:dk1>
        <a:srgbClr val="0F56DC"/>
      </a:dk1>
      <a:lt1>
        <a:srgbClr val="A5A5A5"/>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3.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2444</TotalTime>
  <Words>1706</Words>
  <Application>Microsoft Office PowerPoint</Application>
  <PresentationFormat>Widescreen</PresentationFormat>
  <Paragraphs>275</Paragraphs>
  <Slides>22</Slides>
  <Notes>19</Notes>
  <HiddenSlides>0</HiddenSlides>
  <MMClips>0</MMClips>
  <ScaleCrop>false</ScaleCrop>
  <HeadingPairs>
    <vt:vector size="6" baseType="variant">
      <vt:variant>
        <vt:lpstr>Fonts Used</vt:lpstr>
      </vt:variant>
      <vt:variant>
        <vt:i4>10</vt:i4>
      </vt:variant>
      <vt:variant>
        <vt:lpstr>Theme</vt:lpstr>
      </vt:variant>
      <vt:variant>
        <vt:i4>4</vt:i4>
      </vt:variant>
      <vt:variant>
        <vt:lpstr>Slide Titles</vt:lpstr>
      </vt:variant>
      <vt:variant>
        <vt:i4>22</vt:i4>
      </vt:variant>
    </vt:vector>
  </HeadingPairs>
  <TitlesOfParts>
    <vt:vector size="36" baseType="lpstr">
      <vt:lpstr>Aptos</vt:lpstr>
      <vt:lpstr>Aptos Display</vt:lpstr>
      <vt:lpstr>Arial</vt:lpstr>
      <vt:lpstr>Calibri</vt:lpstr>
      <vt:lpstr>Courier New</vt:lpstr>
      <vt:lpstr>Eras Demi ITC</vt:lpstr>
      <vt:lpstr>Myriad Web Pro</vt:lpstr>
      <vt:lpstr>Trebuchet MS</vt:lpstr>
      <vt:lpstr>Verdana</vt:lpstr>
      <vt:lpstr>Wingdings</vt:lpstr>
      <vt:lpstr>17_TFC18-Theme</vt:lpstr>
      <vt:lpstr>3_Master</vt:lpstr>
      <vt:lpstr>8_Office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Batson, Dr. Bryan</dc:creator>
  <cp:lastModifiedBy>ol 1</cp:lastModifiedBy>
  <cp:revision>31</cp:revision>
  <dcterms:created xsi:type="dcterms:W3CDTF">2022-11-28T01:01:42Z</dcterms:created>
  <dcterms:modified xsi:type="dcterms:W3CDTF">2026-09-24T15:49:45Z</dcterms:modified>
</cp:coreProperties>
</file>