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74" r:id="rId11"/>
    <p:sldId id="266" r:id="rId12"/>
    <p:sldId id="267" r:id="rId13"/>
    <p:sldId id="268" r:id="rId14"/>
    <p:sldId id="269" r:id="rId15"/>
    <p:sldId id="270" r:id="rId16"/>
    <p:sldId id="280" r:id="rId17"/>
    <p:sldId id="279" r:id="rId18"/>
    <p:sldId id="277" r:id="rId19"/>
    <p:sldId id="278"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42"/>
    <a:srgbClr val="1539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260" autoAdjust="0"/>
  </p:normalViewPr>
  <p:slideViewPr>
    <p:cSldViewPr snapToGrid="0" snapToObjects="1">
      <p:cViewPr varScale="1">
        <p:scale>
          <a:sx n="82" d="100"/>
          <a:sy n="82" d="100"/>
        </p:scale>
        <p:origin x="1674"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ette Thomas" userId="5c76000c-6e86-4987-8964-c75bc83550ae" providerId="ADAL" clId="{687A89A7-F811-439E-935A-7817DA60E6BC}"/>
    <pc:docChg chg="undo custSel addSld delSld modSld">
      <pc:chgData name="Collette Thomas" userId="5c76000c-6e86-4987-8964-c75bc83550ae" providerId="ADAL" clId="{687A89A7-F811-439E-935A-7817DA60E6BC}" dt="2026-09-25T14:01:17.347" v="6132" actId="20577"/>
      <pc:docMkLst>
        <pc:docMk/>
      </pc:docMkLst>
      <pc:sldChg chg="modNotesTx">
        <pc:chgData name="Collette Thomas" userId="5c76000c-6e86-4987-8964-c75bc83550ae" providerId="ADAL" clId="{687A89A7-F811-439E-935A-7817DA60E6BC}" dt="2026-09-25T13:50:43.318" v="4439" actId="20577"/>
        <pc:sldMkLst>
          <pc:docMk/>
          <pc:sldMk cId="0" sldId="257"/>
        </pc:sldMkLst>
      </pc:sldChg>
      <pc:sldChg chg="addSp modSp mod modNotesTx">
        <pc:chgData name="Collette Thomas" userId="5c76000c-6e86-4987-8964-c75bc83550ae" providerId="ADAL" clId="{687A89A7-F811-439E-935A-7817DA60E6BC}" dt="2026-09-25T13:53:03.886" v="4769" actId="20577"/>
        <pc:sldMkLst>
          <pc:docMk/>
          <pc:sldMk cId="0" sldId="258"/>
        </pc:sldMkLst>
        <pc:spChg chg="mod">
          <ac:chgData name="Collette Thomas" userId="5c76000c-6e86-4987-8964-c75bc83550ae" providerId="ADAL" clId="{687A89A7-F811-439E-935A-7817DA60E6BC}" dt="2026-09-22T02:28:36.592" v="3429" actId="20577"/>
          <ac:spMkLst>
            <pc:docMk/>
            <pc:sldMk cId="0" sldId="258"/>
            <ac:spMk id="3" creationId="{00000000-0000-0000-0000-000000000000}"/>
          </ac:spMkLst>
        </pc:spChg>
        <pc:spChg chg="mod">
          <ac:chgData name="Collette Thomas" userId="5c76000c-6e86-4987-8964-c75bc83550ae" providerId="ADAL" clId="{687A89A7-F811-439E-935A-7817DA60E6BC}" dt="2026-09-25T13:52:29.201" v="4666" actId="20577"/>
          <ac:spMkLst>
            <pc:docMk/>
            <pc:sldMk cId="0" sldId="258"/>
            <ac:spMk id="32" creationId="{00000000-0000-0000-0000-000000000000}"/>
          </ac:spMkLst>
        </pc:spChg>
        <pc:spChg chg="mod">
          <ac:chgData name="Collette Thomas" userId="5c76000c-6e86-4987-8964-c75bc83550ae" providerId="ADAL" clId="{687A89A7-F811-439E-935A-7817DA60E6BC}" dt="2026-09-22T19:39:20.365" v="3443" actId="20577"/>
          <ac:spMkLst>
            <pc:docMk/>
            <pc:sldMk cId="0" sldId="258"/>
            <ac:spMk id="48" creationId="{00000000-0000-0000-0000-000000000000}"/>
          </ac:spMkLst>
        </pc:spChg>
        <pc:picChg chg="add">
          <ac:chgData name="Collette Thomas" userId="5c76000c-6e86-4987-8964-c75bc83550ae" providerId="ADAL" clId="{687A89A7-F811-439E-935A-7817DA60E6BC}" dt="2026-09-22T19:38:59.505" v="3430" actId="22"/>
          <ac:picMkLst>
            <pc:docMk/>
            <pc:sldMk cId="0" sldId="258"/>
            <ac:picMk id="52" creationId="{E705E6E9-B080-9531-B0C0-87C495186175}"/>
          </ac:picMkLst>
        </pc:picChg>
      </pc:sldChg>
      <pc:sldChg chg="modNotesTx">
        <pc:chgData name="Collette Thomas" userId="5c76000c-6e86-4987-8964-c75bc83550ae" providerId="ADAL" clId="{687A89A7-F811-439E-935A-7817DA60E6BC}" dt="2026-09-25T13:55:27.909" v="5251" actId="20577"/>
        <pc:sldMkLst>
          <pc:docMk/>
          <pc:sldMk cId="0" sldId="259"/>
        </pc:sldMkLst>
      </pc:sldChg>
      <pc:sldChg chg="modNotesTx">
        <pc:chgData name="Collette Thomas" userId="5c76000c-6e86-4987-8964-c75bc83550ae" providerId="ADAL" clId="{687A89A7-F811-439E-935A-7817DA60E6BC}" dt="2026-09-25T13:57:30.772" v="5623" actId="20577"/>
        <pc:sldMkLst>
          <pc:docMk/>
          <pc:sldMk cId="0" sldId="260"/>
        </pc:sldMkLst>
      </pc:sldChg>
      <pc:sldChg chg="modNotesTx">
        <pc:chgData name="Collette Thomas" userId="5c76000c-6e86-4987-8964-c75bc83550ae" providerId="ADAL" clId="{687A89A7-F811-439E-935A-7817DA60E6BC}" dt="2026-09-25T13:58:22.314" v="5714" actId="20577"/>
        <pc:sldMkLst>
          <pc:docMk/>
          <pc:sldMk cId="0" sldId="261"/>
        </pc:sldMkLst>
      </pc:sldChg>
      <pc:sldChg chg="modSp mod modNotesTx">
        <pc:chgData name="Collette Thomas" userId="5c76000c-6e86-4987-8964-c75bc83550ae" providerId="ADAL" clId="{687A89A7-F811-439E-935A-7817DA60E6BC}" dt="2026-09-25T13:59:48.501" v="5953" actId="20577"/>
        <pc:sldMkLst>
          <pc:docMk/>
          <pc:sldMk cId="0" sldId="262"/>
        </pc:sldMkLst>
        <pc:spChg chg="mod">
          <ac:chgData name="Collette Thomas" userId="5c76000c-6e86-4987-8964-c75bc83550ae" providerId="ADAL" clId="{687A89A7-F811-439E-935A-7817DA60E6BC}" dt="2026-09-22T02:27:40.499" v="3427" actId="20577"/>
          <ac:spMkLst>
            <pc:docMk/>
            <pc:sldMk cId="0" sldId="262"/>
            <ac:spMk id="3" creationId="{00000000-0000-0000-0000-000000000000}"/>
          </ac:spMkLst>
        </pc:spChg>
      </pc:sldChg>
      <pc:sldChg chg="modNotesTx">
        <pc:chgData name="Collette Thomas" userId="5c76000c-6e86-4987-8964-c75bc83550ae" providerId="ADAL" clId="{687A89A7-F811-439E-935A-7817DA60E6BC}" dt="2026-09-21T20:44:24.064" v="1206" actId="20577"/>
        <pc:sldMkLst>
          <pc:docMk/>
          <pc:sldMk cId="0" sldId="263"/>
        </pc:sldMkLst>
      </pc:sldChg>
      <pc:sldChg chg="modSp mod modNotesTx">
        <pc:chgData name="Collette Thomas" userId="5c76000c-6e86-4987-8964-c75bc83550ae" providerId="ADAL" clId="{687A89A7-F811-439E-935A-7817DA60E6BC}" dt="2026-09-22T19:40:48.204" v="3444" actId="20577"/>
        <pc:sldMkLst>
          <pc:docMk/>
          <pc:sldMk cId="0" sldId="264"/>
        </pc:sldMkLst>
        <pc:spChg chg="mod">
          <ac:chgData name="Collette Thomas" userId="5c76000c-6e86-4987-8964-c75bc83550ae" providerId="ADAL" clId="{687A89A7-F811-439E-935A-7817DA60E6BC}" dt="2026-09-21T20:23:59.822" v="5" actId="20577"/>
          <ac:spMkLst>
            <pc:docMk/>
            <pc:sldMk cId="0" sldId="264"/>
            <ac:spMk id="2" creationId="{00000000-0000-0000-0000-000000000000}"/>
          </ac:spMkLst>
        </pc:spChg>
        <pc:spChg chg="mod">
          <ac:chgData name="Collette Thomas" userId="5c76000c-6e86-4987-8964-c75bc83550ae" providerId="ADAL" clId="{687A89A7-F811-439E-935A-7817DA60E6BC}" dt="2026-09-21T20:34:25.208" v="270" actId="20577"/>
          <ac:spMkLst>
            <pc:docMk/>
            <pc:sldMk cId="0" sldId="264"/>
            <ac:spMk id="9" creationId="{00000000-0000-0000-0000-000000000000}"/>
          </ac:spMkLst>
        </pc:spChg>
        <pc:spChg chg="mod">
          <ac:chgData name="Collette Thomas" userId="5c76000c-6e86-4987-8964-c75bc83550ae" providerId="ADAL" clId="{687A89A7-F811-439E-935A-7817DA60E6BC}" dt="2026-09-21T20:34:20.441" v="269" actId="20577"/>
          <ac:spMkLst>
            <pc:docMk/>
            <pc:sldMk cId="0" sldId="264"/>
            <ac:spMk id="28" creationId="{00000000-0000-0000-0000-000000000000}"/>
          </ac:spMkLst>
        </pc:spChg>
      </pc:sldChg>
      <pc:sldChg chg="modNotesTx">
        <pc:chgData name="Collette Thomas" userId="5c76000c-6e86-4987-8964-c75bc83550ae" providerId="ADAL" clId="{687A89A7-F811-439E-935A-7817DA60E6BC}" dt="2026-09-22T19:41:56.622" v="3445" actId="313"/>
        <pc:sldMkLst>
          <pc:docMk/>
          <pc:sldMk cId="0" sldId="266"/>
        </pc:sldMkLst>
      </pc:sldChg>
      <pc:sldChg chg="delSp modSp mod">
        <pc:chgData name="Collette Thomas" userId="5c76000c-6e86-4987-8964-c75bc83550ae" providerId="ADAL" clId="{687A89A7-F811-439E-935A-7817DA60E6BC}" dt="2026-09-22T20:54:46.313" v="4296" actId="478"/>
        <pc:sldMkLst>
          <pc:docMk/>
          <pc:sldMk cId="0" sldId="269"/>
        </pc:sldMkLst>
        <pc:spChg chg="mod">
          <ac:chgData name="Collette Thomas" userId="5c76000c-6e86-4987-8964-c75bc83550ae" providerId="ADAL" clId="{687A89A7-F811-439E-935A-7817DA60E6BC}" dt="2026-09-22T20:53:33.783" v="4251" actId="20577"/>
          <ac:spMkLst>
            <pc:docMk/>
            <pc:sldMk cId="0" sldId="269"/>
            <ac:spMk id="11" creationId="{00000000-0000-0000-0000-000000000000}"/>
          </ac:spMkLst>
        </pc:spChg>
        <pc:spChg chg="mod">
          <ac:chgData name="Collette Thomas" userId="5c76000c-6e86-4987-8964-c75bc83550ae" providerId="ADAL" clId="{687A89A7-F811-439E-935A-7817DA60E6BC}" dt="2026-09-22T20:53:54.299" v="4285" actId="6549"/>
          <ac:spMkLst>
            <pc:docMk/>
            <pc:sldMk cId="0" sldId="269"/>
            <ac:spMk id="14" creationId="{00000000-0000-0000-0000-000000000000}"/>
          </ac:spMkLst>
        </pc:spChg>
      </pc:sldChg>
      <pc:sldChg chg="modSp mod">
        <pc:chgData name="Collette Thomas" userId="5c76000c-6e86-4987-8964-c75bc83550ae" providerId="ADAL" clId="{687A89A7-F811-439E-935A-7817DA60E6BC}" dt="2026-09-22T19:49:01.387" v="3632" actId="20577"/>
        <pc:sldMkLst>
          <pc:docMk/>
          <pc:sldMk cId="0" sldId="270"/>
        </pc:sldMkLst>
        <pc:spChg chg="mod">
          <ac:chgData name="Collette Thomas" userId="5c76000c-6e86-4987-8964-c75bc83550ae" providerId="ADAL" clId="{687A89A7-F811-439E-935A-7817DA60E6BC}" dt="2026-09-22T19:48:07.346" v="3483" actId="20577"/>
          <ac:spMkLst>
            <pc:docMk/>
            <pc:sldMk cId="0" sldId="270"/>
            <ac:spMk id="7" creationId="{00000000-0000-0000-0000-000000000000}"/>
          </ac:spMkLst>
        </pc:spChg>
        <pc:spChg chg="mod">
          <ac:chgData name="Collette Thomas" userId="5c76000c-6e86-4987-8964-c75bc83550ae" providerId="ADAL" clId="{687A89A7-F811-439E-935A-7817DA60E6BC}" dt="2026-09-22T19:48:23.676" v="3523" actId="20577"/>
          <ac:spMkLst>
            <pc:docMk/>
            <pc:sldMk cId="0" sldId="270"/>
            <ac:spMk id="10" creationId="{00000000-0000-0000-0000-000000000000}"/>
          </ac:spMkLst>
        </pc:spChg>
        <pc:spChg chg="mod">
          <ac:chgData name="Collette Thomas" userId="5c76000c-6e86-4987-8964-c75bc83550ae" providerId="ADAL" clId="{687A89A7-F811-439E-935A-7817DA60E6BC}" dt="2026-09-22T19:48:47.428" v="3585" actId="20577"/>
          <ac:spMkLst>
            <pc:docMk/>
            <pc:sldMk cId="0" sldId="270"/>
            <ac:spMk id="13" creationId="{00000000-0000-0000-0000-000000000000}"/>
          </ac:spMkLst>
        </pc:spChg>
        <pc:spChg chg="mod">
          <ac:chgData name="Collette Thomas" userId="5c76000c-6e86-4987-8964-c75bc83550ae" providerId="ADAL" clId="{687A89A7-F811-439E-935A-7817DA60E6BC}" dt="2026-09-22T19:49:01.387" v="3632" actId="20577"/>
          <ac:spMkLst>
            <pc:docMk/>
            <pc:sldMk cId="0" sldId="270"/>
            <ac:spMk id="16" creationId="{00000000-0000-0000-0000-000000000000}"/>
          </ac:spMkLst>
        </pc:spChg>
      </pc:sldChg>
      <pc:sldChg chg="modNotesTx">
        <pc:chgData name="Collette Thomas" userId="5c76000c-6e86-4987-8964-c75bc83550ae" providerId="ADAL" clId="{687A89A7-F811-439E-935A-7817DA60E6BC}" dt="2026-09-25T14:01:17.347" v="6132" actId="20577"/>
        <pc:sldMkLst>
          <pc:docMk/>
          <pc:sldMk cId="0" sldId="273"/>
        </pc:sldMkLst>
      </pc:sldChg>
      <pc:sldChg chg="delSp modSp add mod">
        <pc:chgData name="Collette Thomas" userId="5c76000c-6e86-4987-8964-c75bc83550ae" providerId="ADAL" clId="{687A89A7-F811-439E-935A-7817DA60E6BC}" dt="2026-09-21T21:22:33.577" v="2320" actId="20577"/>
        <pc:sldMkLst>
          <pc:docMk/>
          <pc:sldMk cId="0" sldId="274"/>
        </pc:sldMkLst>
        <pc:spChg chg="mod">
          <ac:chgData name="Collette Thomas" userId="5c76000c-6e86-4987-8964-c75bc83550ae" providerId="ADAL" clId="{687A89A7-F811-439E-935A-7817DA60E6BC}" dt="2026-09-21T21:22:33.577" v="2320" actId="20577"/>
          <ac:spMkLst>
            <pc:docMk/>
            <pc:sldMk cId="0" sldId="274"/>
            <ac:spMk id="6" creationId="{00000000-0000-0000-0000-000000000000}"/>
          </ac:spMkLst>
        </pc:spChg>
      </pc:sldChg>
      <pc:sldChg chg="modSp add mod modNotesTx">
        <pc:chgData name="Collette Thomas" userId="5c76000c-6e86-4987-8964-c75bc83550ae" providerId="ADAL" clId="{687A89A7-F811-439E-935A-7817DA60E6BC}" dt="2026-09-22T20:56:53.594" v="4304" actId="20577"/>
        <pc:sldMkLst>
          <pc:docMk/>
          <pc:sldMk cId="0" sldId="277"/>
        </pc:sldMkLst>
        <pc:spChg chg="mod">
          <ac:chgData name="Collette Thomas" userId="5c76000c-6e86-4987-8964-c75bc83550ae" providerId="ADAL" clId="{687A89A7-F811-439E-935A-7817DA60E6BC}" dt="2026-09-22T01:25:39.329" v="2354" actId="20577"/>
          <ac:spMkLst>
            <pc:docMk/>
            <pc:sldMk cId="0" sldId="277"/>
            <ac:spMk id="31" creationId="{00000000-0000-0000-0000-000000000000}"/>
          </ac:spMkLst>
        </pc:spChg>
      </pc:sldChg>
      <pc:sldChg chg="modSp add mod modNotesTx">
        <pc:chgData name="Collette Thomas" userId="5c76000c-6e86-4987-8964-c75bc83550ae" providerId="ADAL" clId="{687A89A7-F811-439E-935A-7817DA60E6BC}" dt="2026-09-22T01:38:32.469" v="3152" actId="403"/>
        <pc:sldMkLst>
          <pc:docMk/>
          <pc:sldMk cId="0" sldId="278"/>
        </pc:sldMkLst>
        <pc:spChg chg="mod">
          <ac:chgData name="Collette Thomas" userId="5c76000c-6e86-4987-8964-c75bc83550ae" providerId="ADAL" clId="{687A89A7-F811-439E-935A-7817DA60E6BC}" dt="2026-09-22T01:32:09.349" v="2611" actId="20577"/>
          <ac:spMkLst>
            <pc:docMk/>
            <pc:sldMk cId="0" sldId="278"/>
            <ac:spMk id="4" creationId="{00000000-0000-0000-0000-000000000000}"/>
          </ac:spMkLst>
        </pc:spChg>
        <pc:spChg chg="mod">
          <ac:chgData name="Collette Thomas" userId="5c76000c-6e86-4987-8964-c75bc83550ae" providerId="ADAL" clId="{687A89A7-F811-439E-935A-7817DA60E6BC}" dt="2026-09-22T01:38:32.469" v="3152" actId="403"/>
          <ac:spMkLst>
            <pc:docMk/>
            <pc:sldMk cId="0" sldId="278"/>
            <ac:spMk id="29" creationId="{00000000-0000-0000-0000-000000000000}"/>
          </ac:spMkLst>
        </pc:spChg>
        <pc:spChg chg="mod">
          <ac:chgData name="Collette Thomas" userId="5c76000c-6e86-4987-8964-c75bc83550ae" providerId="ADAL" clId="{687A89A7-F811-439E-935A-7817DA60E6BC}" dt="2026-09-22T01:38:15.747" v="3151" actId="14100"/>
          <ac:spMkLst>
            <pc:docMk/>
            <pc:sldMk cId="0" sldId="278"/>
            <ac:spMk id="31" creationId="{00000000-0000-0000-0000-000000000000}"/>
          </ac:spMkLst>
        </pc:spChg>
      </pc:sldChg>
      <pc:sldChg chg="add setBg">
        <pc:chgData name="Collette Thomas" userId="5c76000c-6e86-4987-8964-c75bc83550ae" providerId="ADAL" clId="{687A89A7-F811-439E-935A-7817DA60E6BC}" dt="2026-09-22T20:50:34.046" v="4236"/>
        <pc:sldMkLst>
          <pc:docMk/>
          <pc:sldMk cId="0" sldId="279"/>
        </pc:sldMkLst>
      </pc:sldChg>
      <pc:sldChg chg="modSp add del mod setBg modNotesTx">
        <pc:chgData name="Collette Thomas" userId="5c76000c-6e86-4987-8964-c75bc83550ae" providerId="ADAL" clId="{687A89A7-F811-439E-935A-7817DA60E6BC}" dt="2026-09-25T14:00:16.823" v="5957" actId="20577"/>
        <pc:sldMkLst>
          <pc:docMk/>
          <pc:sldMk cId="0" sldId="280"/>
        </pc:sldMkLst>
        <pc:spChg chg="mod">
          <ac:chgData name="Collette Thomas" userId="5c76000c-6e86-4987-8964-c75bc83550ae" providerId="ADAL" clId="{687A89A7-F811-439E-935A-7817DA60E6BC}" dt="2026-09-25T01:06:52.674" v="4308" actId="20577"/>
          <ac:spMkLst>
            <pc:docMk/>
            <pc:sldMk cId="0" sldId="280"/>
            <ac:spMk id="18"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Charges</c:v>
                </c:pt>
              </c:strCache>
            </c:strRef>
          </c:tx>
          <c:spPr>
            <a:ln w="44450">
              <a:solidFill>
                <a:srgbClr val="004E5A"/>
              </a:solidFill>
            </a:ln>
          </c:spPr>
          <c:marker>
            <c:symbol val="circle"/>
            <c:size val="7"/>
            <c:spPr>
              <a:solidFill>
                <a:srgbClr val="004E5A"/>
              </a:solidFill>
              <a:ln>
                <a:solidFill>
                  <a:srgbClr val="004E5A"/>
                </a:solidFill>
              </a:ln>
            </c:spPr>
          </c:marker>
          <c:cat>
            <c:strRef>
              <c:f>Sheet1!$A$2:$A$10</c:f>
              <c:strCache>
                <c:ptCount val="9"/>
                <c:pt idx="0">
                  <c:v>-3</c:v>
                </c:pt>
                <c:pt idx="1">
                  <c:v>-2</c:v>
                </c:pt>
                <c:pt idx="2">
                  <c:v>-1</c:v>
                </c:pt>
                <c:pt idx="3">
                  <c:v>Go-live</c:v>
                </c:pt>
                <c:pt idx="4">
                  <c:v>+1</c:v>
                </c:pt>
                <c:pt idx="5">
                  <c:v>+2</c:v>
                </c:pt>
                <c:pt idx="6">
                  <c:v>+3</c:v>
                </c:pt>
                <c:pt idx="7">
                  <c:v>+4</c:v>
                </c:pt>
                <c:pt idx="8">
                  <c:v>+5</c:v>
                </c:pt>
              </c:strCache>
            </c:strRef>
          </c:cat>
          <c:val>
            <c:numRef>
              <c:f>Sheet1!$B$2:$B$10</c:f>
              <c:numCache>
                <c:formatCode>General</c:formatCode>
                <c:ptCount val="9"/>
                <c:pt idx="0">
                  <c:v>100</c:v>
                </c:pt>
                <c:pt idx="1">
                  <c:v>101</c:v>
                </c:pt>
                <c:pt idx="2">
                  <c:v>100</c:v>
                </c:pt>
                <c:pt idx="3">
                  <c:v>106</c:v>
                </c:pt>
                <c:pt idx="4">
                  <c:v>113</c:v>
                </c:pt>
                <c:pt idx="5">
                  <c:v>120</c:v>
                </c:pt>
                <c:pt idx="6">
                  <c:v>126</c:v>
                </c:pt>
                <c:pt idx="7">
                  <c:v>131</c:v>
                </c:pt>
                <c:pt idx="8">
                  <c:v>135</c:v>
                </c:pt>
              </c:numCache>
            </c:numRef>
          </c:val>
          <c:smooth val="0"/>
          <c:extLst>
            <c:ext xmlns:c16="http://schemas.microsoft.com/office/drawing/2014/chart" uri="{C3380CC4-5D6E-409C-BE32-E72D297353CC}">
              <c16:uniqueId val="{00000000-4EED-46A7-A6B0-535B21C8971D}"/>
            </c:ext>
          </c:extLst>
        </c:ser>
        <c:ser>
          <c:idx val="1"/>
          <c:order val="1"/>
          <c:tx>
            <c:strRef>
              <c:f>Sheet1!$C$1</c:f>
              <c:strCache>
                <c:ptCount val="1"/>
                <c:pt idx="0">
                  <c:v>Appointment volume</c:v>
                </c:pt>
              </c:strCache>
            </c:strRef>
          </c:tx>
          <c:spPr>
            <a:ln w="44450">
              <a:solidFill>
                <a:srgbClr val="9BC7DD"/>
              </a:solidFill>
            </a:ln>
          </c:spPr>
          <c:marker>
            <c:symbol val="circle"/>
            <c:size val="7"/>
            <c:spPr>
              <a:solidFill>
                <a:srgbClr val="9BC7DD"/>
              </a:solidFill>
              <a:ln>
                <a:solidFill>
                  <a:srgbClr val="9BC7DD"/>
                </a:solidFill>
              </a:ln>
            </c:spPr>
          </c:marker>
          <c:cat>
            <c:strRef>
              <c:f>Sheet1!$A$2:$A$10</c:f>
              <c:strCache>
                <c:ptCount val="9"/>
                <c:pt idx="0">
                  <c:v>-3</c:v>
                </c:pt>
                <c:pt idx="1">
                  <c:v>-2</c:v>
                </c:pt>
                <c:pt idx="2">
                  <c:v>-1</c:v>
                </c:pt>
                <c:pt idx="3">
                  <c:v>Go-live</c:v>
                </c:pt>
                <c:pt idx="4">
                  <c:v>+1</c:v>
                </c:pt>
                <c:pt idx="5">
                  <c:v>+2</c:v>
                </c:pt>
                <c:pt idx="6">
                  <c:v>+3</c:v>
                </c:pt>
                <c:pt idx="7">
                  <c:v>+4</c:v>
                </c:pt>
                <c:pt idx="8">
                  <c:v>+5</c:v>
                </c:pt>
              </c:strCache>
            </c:strRef>
          </c:cat>
          <c:val>
            <c:numRef>
              <c:f>Sheet1!$C$2:$C$10</c:f>
              <c:numCache>
                <c:formatCode>General</c:formatCode>
                <c:ptCount val="9"/>
                <c:pt idx="0">
                  <c:v>100</c:v>
                </c:pt>
                <c:pt idx="1">
                  <c:v>99</c:v>
                </c:pt>
                <c:pt idx="2">
                  <c:v>101</c:v>
                </c:pt>
                <c:pt idx="3">
                  <c:v>100</c:v>
                </c:pt>
                <c:pt idx="4">
                  <c:v>100</c:v>
                </c:pt>
                <c:pt idx="5">
                  <c:v>101</c:v>
                </c:pt>
                <c:pt idx="6">
                  <c:v>99</c:v>
                </c:pt>
                <c:pt idx="7">
                  <c:v>100</c:v>
                </c:pt>
                <c:pt idx="8">
                  <c:v>100</c:v>
                </c:pt>
              </c:numCache>
            </c:numRef>
          </c:val>
          <c:smooth val="0"/>
          <c:extLst>
            <c:ext xmlns:c16="http://schemas.microsoft.com/office/drawing/2014/chart" uri="{C3380CC4-5D6E-409C-BE32-E72D297353CC}">
              <c16:uniqueId val="{00000001-4EED-46A7-A6B0-535B21C8971D}"/>
            </c:ext>
          </c:extLst>
        </c:ser>
        <c:dLbls>
          <c:showLegendKey val="0"/>
          <c:showVal val="0"/>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B8C4C9"/>
            </a:solidFill>
          </a:ln>
        </c:spPr>
        <c:crossAx val="2140495176"/>
        <c:crosses val="autoZero"/>
        <c:auto val="1"/>
        <c:lblAlgn val="ctr"/>
        <c:lblOffset val="100"/>
        <c:noMultiLvlLbl val="0"/>
      </c:catAx>
      <c:valAx>
        <c:axId val="2140495176"/>
        <c:scaling>
          <c:orientation val="minMax"/>
          <c:max val="140"/>
          <c:min val="90"/>
        </c:scaling>
        <c:delete val="1"/>
        <c:axPos val="l"/>
        <c:majorGridlines>
          <c:spPr>
            <a:ln w="9525">
              <a:solidFill>
                <a:srgbClr val="DDE4E7"/>
              </a:solidFill>
            </a:ln>
          </c:spPr>
        </c:majorGridlines>
        <c:numFmt formatCode="General" sourceLinked="1"/>
        <c:majorTickMark val="out"/>
        <c:minorTickMark val="none"/>
        <c:tickLblPos val="nextTo"/>
        <c:crossAx val="2118791784"/>
        <c:crosses val="autoZero"/>
        <c:crossBetween val="between"/>
        <c:majorUnit val="10"/>
      </c:valAx>
    </c:plotArea>
    <c:legend>
      <c:legendPos val="t"/>
      <c:overlay val="0"/>
      <c:txPr>
        <a:bodyPr/>
        <a:lstStyle/>
        <a:p>
          <a:pPr>
            <a:defRPr sz="1200">
              <a:solidFill>
                <a:srgbClr val="003842"/>
              </a:solidFill>
            </a:defRPr>
          </a:pPr>
          <a:endParaRPr lang="en-US"/>
        </a:p>
      </c:txPr>
    </c:legend>
    <c:plotVisOnly val="1"/>
    <c:dispBlanksAs val="gap"/>
    <c:showDLblsOverMax val="0"/>
  </c:chart>
  <c:txPr>
    <a:bodyPr/>
    <a:lstStyle/>
    <a:p>
      <a:pPr>
        <a:defRPr sz="1100">
          <a:solidFill>
            <a:srgbClr val="687A80"/>
          </a:solidFill>
          <a:latin typeface="Apto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962BF5-6285-4B3A-9692-86235FE1EDCB}"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7C73C-EA03-415A-BF17-76EEB7ED87D7}" type="slidenum">
              <a:rPr lang="en-US" smtClean="0"/>
              <a:t>‹#›</a:t>
            </a:fld>
            <a:endParaRPr lang="en-US"/>
          </a:p>
        </p:txBody>
      </p:sp>
    </p:spTree>
    <p:extLst>
      <p:ext uri="{BB962C8B-B14F-4D97-AF65-F5344CB8AC3E}">
        <p14:creationId xmlns:p14="http://schemas.microsoft.com/office/powerpoint/2010/main" val="533799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a:t>
            </a:r>
          </a:p>
          <a:p>
            <a:r>
              <a:rPr lang="en-US" dirty="0"/>
              <a:t>Multi Specialty Clinic in Middle TN</a:t>
            </a:r>
          </a:p>
          <a:p>
            <a:r>
              <a:rPr lang="en-US" dirty="0"/>
              <a:t>100 Physicians 80 APPS</a:t>
            </a:r>
          </a:p>
          <a:p>
            <a:r>
              <a:rPr lang="en-US" dirty="0"/>
              <a:t>7 locations</a:t>
            </a:r>
          </a:p>
          <a:p>
            <a:endParaRPr lang="en-US" dirty="0"/>
          </a:p>
          <a:p>
            <a:r>
              <a:rPr lang="en-US" dirty="0"/>
              <a:t>15 years at MMC, 4 years in this role</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2</a:t>
            </a:fld>
            <a:endParaRPr lang="en-US"/>
          </a:p>
        </p:txBody>
      </p:sp>
    </p:spTree>
    <p:extLst>
      <p:ext uri="{BB962C8B-B14F-4D97-AF65-F5344CB8AC3E}">
        <p14:creationId xmlns:p14="http://schemas.microsoft.com/office/powerpoint/2010/main" val="1653177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Excited to share how MMC has been using Ai over the last couple of years</a:t>
            </a:r>
          </a:p>
          <a:p>
            <a:endParaRPr lang="en-US" dirty="0"/>
          </a:p>
          <a:p>
            <a:r>
              <a:rPr lang="en-US" dirty="0"/>
              <a:t>We use </a:t>
            </a:r>
            <a:r>
              <a:rPr lang="en-US" dirty="0" err="1"/>
              <a:t>Nabla</a:t>
            </a:r>
            <a:r>
              <a:rPr lang="en-US" dirty="0"/>
              <a:t> as an Ambient Scribe for provider documentation</a:t>
            </a:r>
          </a:p>
          <a:p>
            <a:endParaRPr lang="en-US" dirty="0"/>
          </a:p>
          <a:p>
            <a:r>
              <a:rPr lang="en-US" dirty="0"/>
              <a:t>We have an AI assisted E/M Coder called CalmWaters to improve accuracy</a:t>
            </a:r>
          </a:p>
          <a:p>
            <a:endParaRPr lang="en-US" dirty="0"/>
          </a:p>
          <a:p>
            <a:r>
              <a:rPr lang="en-US" dirty="0"/>
              <a:t>And an AI Receptionist to handle call routing and appointment requests.</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3</a:t>
            </a:fld>
            <a:endParaRPr lang="en-US"/>
          </a:p>
        </p:txBody>
      </p:sp>
    </p:spTree>
    <p:extLst>
      <p:ext uri="{BB962C8B-B14F-4D97-AF65-F5344CB8AC3E}">
        <p14:creationId xmlns:p14="http://schemas.microsoft.com/office/powerpoint/2010/main" val="1837339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implemented </a:t>
            </a:r>
            <a:r>
              <a:rPr lang="en-US" dirty="0" err="1"/>
              <a:t>Nabla</a:t>
            </a:r>
            <a:r>
              <a:rPr lang="en-US" dirty="0"/>
              <a:t> about 2 years ago. Replacing DAX and for some it has replaced Dragon.</a:t>
            </a:r>
          </a:p>
          <a:p>
            <a:endParaRPr lang="en-US" dirty="0"/>
          </a:p>
          <a:p>
            <a:r>
              <a:rPr lang="en-US" dirty="0"/>
              <a:t>Not fully integrated with our current EMR so physicians do need to copy and paste info into sections of their note. </a:t>
            </a:r>
          </a:p>
          <a:p>
            <a:endParaRPr lang="en-US" dirty="0"/>
          </a:p>
          <a:p>
            <a:r>
              <a:rPr lang="en-US" dirty="0"/>
              <a:t>They can use their laptop microphone or an app on their phone for recording.  </a:t>
            </a:r>
          </a:p>
        </p:txBody>
      </p:sp>
      <p:sp>
        <p:nvSpPr>
          <p:cNvPr id="4" name="Slide Number Placeholder 3"/>
          <p:cNvSpPr>
            <a:spLocks noGrp="1"/>
          </p:cNvSpPr>
          <p:nvPr>
            <p:ph type="sldNum" sz="quarter" idx="5"/>
          </p:nvPr>
        </p:nvSpPr>
        <p:spPr/>
        <p:txBody>
          <a:bodyPr/>
          <a:lstStyle/>
          <a:p>
            <a:fld id="{0D77C73C-EA03-415A-BF17-76EEB7ED87D7}" type="slidenum">
              <a:rPr lang="en-US" smtClean="0"/>
              <a:t>4</a:t>
            </a:fld>
            <a:endParaRPr lang="en-US"/>
          </a:p>
        </p:txBody>
      </p:sp>
    </p:spTree>
    <p:extLst>
      <p:ext uri="{BB962C8B-B14F-4D97-AF65-F5344CB8AC3E}">
        <p14:creationId xmlns:p14="http://schemas.microsoft.com/office/powerpoint/2010/main" val="4239395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are hesitant to get started, but the data proves they find value. </a:t>
            </a:r>
          </a:p>
          <a:p>
            <a:endParaRPr lang="en-US" dirty="0"/>
          </a:p>
          <a:p>
            <a:r>
              <a:rPr lang="en-US" dirty="0"/>
              <a:t>We have encourage all physicians and APPs to use </a:t>
            </a:r>
            <a:r>
              <a:rPr lang="en-US" dirty="0" err="1"/>
              <a:t>Nabla</a:t>
            </a:r>
            <a:r>
              <a:rPr lang="en-US" dirty="0"/>
              <a:t>. There is a 30 encounter trial and after that they are hooked. </a:t>
            </a:r>
          </a:p>
          <a:p>
            <a:endParaRPr lang="en-US" dirty="0"/>
          </a:p>
          <a:p>
            <a:r>
              <a:rPr lang="en-US" dirty="0"/>
              <a:t>It’s as easy as creating an account. </a:t>
            </a:r>
          </a:p>
          <a:p>
            <a:endParaRPr lang="en-US" dirty="0"/>
          </a:p>
          <a:p>
            <a:r>
              <a:rPr lang="en-US" dirty="0"/>
              <a:t>So despite initial hesitation, we have 84 active providers and it’s clear they see the value because we are averaging over 12,000 encounters per month. </a:t>
            </a:r>
          </a:p>
        </p:txBody>
      </p:sp>
      <p:sp>
        <p:nvSpPr>
          <p:cNvPr id="4" name="Slide Number Placeholder 3"/>
          <p:cNvSpPr>
            <a:spLocks noGrp="1"/>
          </p:cNvSpPr>
          <p:nvPr>
            <p:ph type="sldNum" sz="quarter" idx="5"/>
          </p:nvPr>
        </p:nvSpPr>
        <p:spPr/>
        <p:txBody>
          <a:bodyPr/>
          <a:lstStyle/>
          <a:p>
            <a:fld id="{0D77C73C-EA03-415A-BF17-76EEB7ED87D7}" type="slidenum">
              <a:rPr lang="en-US" smtClean="0"/>
              <a:t>5</a:t>
            </a:fld>
            <a:endParaRPr lang="en-US"/>
          </a:p>
        </p:txBody>
      </p:sp>
    </p:spTree>
    <p:extLst>
      <p:ext uri="{BB962C8B-B14F-4D97-AF65-F5344CB8AC3E}">
        <p14:creationId xmlns:p14="http://schemas.microsoft.com/office/powerpoint/2010/main" val="1878764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without a fully integrated tool we have high physician satisfaction.</a:t>
            </a:r>
          </a:p>
          <a:p>
            <a:r>
              <a:rPr lang="en-US" dirty="0"/>
              <a:t>Dedicated face to face interactions </a:t>
            </a:r>
          </a:p>
          <a:p>
            <a:r>
              <a:rPr lang="en-US" dirty="0"/>
              <a:t>Decreased documentation and wait times.</a:t>
            </a:r>
          </a:p>
        </p:txBody>
      </p:sp>
      <p:sp>
        <p:nvSpPr>
          <p:cNvPr id="4" name="Slide Number Placeholder 3"/>
          <p:cNvSpPr>
            <a:spLocks noGrp="1"/>
          </p:cNvSpPr>
          <p:nvPr>
            <p:ph type="sldNum" sz="quarter" idx="5"/>
          </p:nvPr>
        </p:nvSpPr>
        <p:spPr/>
        <p:txBody>
          <a:bodyPr/>
          <a:lstStyle/>
          <a:p>
            <a:fld id="{0D77C73C-EA03-415A-BF17-76EEB7ED87D7}" type="slidenum">
              <a:rPr lang="en-US" smtClean="0"/>
              <a:t>6</a:t>
            </a:fld>
            <a:endParaRPr lang="en-US"/>
          </a:p>
        </p:txBody>
      </p:sp>
    </p:spTree>
    <p:extLst>
      <p:ext uri="{BB962C8B-B14F-4D97-AF65-F5344CB8AC3E}">
        <p14:creationId xmlns:p14="http://schemas.microsoft.com/office/powerpoint/2010/main" val="2531288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ahead we plan to move toward a fully integrated solution. This new tool will queue up orders, medications and diagnoses for the physician to review at the end of the encounter. We feel this will add true value. </a:t>
            </a:r>
          </a:p>
        </p:txBody>
      </p:sp>
      <p:sp>
        <p:nvSpPr>
          <p:cNvPr id="4" name="Slide Number Placeholder 3"/>
          <p:cNvSpPr>
            <a:spLocks noGrp="1"/>
          </p:cNvSpPr>
          <p:nvPr>
            <p:ph type="sldNum" sz="quarter" idx="5"/>
          </p:nvPr>
        </p:nvSpPr>
        <p:spPr/>
        <p:txBody>
          <a:bodyPr/>
          <a:lstStyle/>
          <a:p>
            <a:fld id="{0D77C73C-EA03-415A-BF17-76EEB7ED87D7}" type="slidenum">
              <a:rPr lang="en-US" smtClean="0"/>
              <a:t>7</a:t>
            </a:fld>
            <a:endParaRPr lang="en-US"/>
          </a:p>
        </p:txBody>
      </p:sp>
    </p:spTree>
    <p:extLst>
      <p:ext uri="{BB962C8B-B14F-4D97-AF65-F5344CB8AC3E}">
        <p14:creationId xmlns:p14="http://schemas.microsoft.com/office/powerpoint/2010/main" val="6719838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fully integrated AI Coding Assistant that was implemented in November 2024. Once the providers complete documentation and assign a level of service, they click a button within Touchworks to run the AI tool. CalmWaters will read their documentation and provide guidance. If the documentation does not support the level of service selected by the physician, CalmWaters will tell them what needs to be added to their notes. They can select a different level of service from within </a:t>
            </a:r>
            <a:r>
              <a:rPr lang="en-US" dirty="0" err="1"/>
              <a:t>Calmwaters</a:t>
            </a:r>
            <a:r>
              <a:rPr lang="en-US" dirty="0"/>
              <a:t> and it will be sent back into out EMR. </a:t>
            </a:r>
          </a:p>
        </p:txBody>
      </p:sp>
      <p:sp>
        <p:nvSpPr>
          <p:cNvPr id="4" name="Slide Number Placeholder 3"/>
          <p:cNvSpPr>
            <a:spLocks noGrp="1"/>
          </p:cNvSpPr>
          <p:nvPr>
            <p:ph type="sldNum" sz="quarter" idx="5"/>
          </p:nvPr>
        </p:nvSpPr>
        <p:spPr/>
        <p:txBody>
          <a:bodyPr/>
          <a:lstStyle/>
          <a:p>
            <a:fld id="{0D77C73C-EA03-415A-BF17-76EEB7ED87D7}" type="slidenum">
              <a:rPr lang="en-US" smtClean="0"/>
              <a:t>8</a:t>
            </a:fld>
            <a:endParaRPr lang="en-US"/>
          </a:p>
        </p:txBody>
      </p:sp>
    </p:spTree>
    <p:extLst>
      <p:ext uri="{BB962C8B-B14F-4D97-AF65-F5344CB8AC3E}">
        <p14:creationId xmlns:p14="http://schemas.microsoft.com/office/powerpoint/2010/main" val="143544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started this implementation in our Walk-in Clinics and now CalmWaters is used by Pediatrics, Internal and Family Medicine, Dermatology, Gastroenterology, General Surgery, and Gynecology.  One of the biggest benefits of using CalmWaters has been the provider education. We have found this tool to be extremely helpful in training providers on proper documentation. Since the audit comes into the chart as a PDF, we are able to use those to appeal denials. </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9</a:t>
            </a:fld>
            <a:endParaRPr lang="en-US"/>
          </a:p>
        </p:txBody>
      </p:sp>
    </p:spTree>
    <p:extLst>
      <p:ext uri="{BB962C8B-B14F-4D97-AF65-F5344CB8AC3E}">
        <p14:creationId xmlns:p14="http://schemas.microsoft.com/office/powerpoint/2010/main" val="3830596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are able to leave feedback if they disagree. This helps train the tool. Overall, we have about 96% compliance from our departments. Our coding auditor will regularly review the data provided by CalmWaters to make sure it is accurate.  With the adoption of </a:t>
            </a:r>
            <a:r>
              <a:rPr lang="en-US" dirty="0" err="1"/>
              <a:t>calmwaters</a:t>
            </a:r>
            <a:r>
              <a:rPr lang="en-US" dirty="0"/>
              <a:t>, we saw an overall increase in charges while appointment volumes remained flat. </a:t>
            </a:r>
          </a:p>
        </p:txBody>
      </p:sp>
      <p:sp>
        <p:nvSpPr>
          <p:cNvPr id="4" name="Slide Number Placeholder 3"/>
          <p:cNvSpPr>
            <a:spLocks noGrp="1"/>
          </p:cNvSpPr>
          <p:nvPr>
            <p:ph type="sldNum" sz="quarter" idx="5"/>
          </p:nvPr>
        </p:nvSpPr>
        <p:spPr/>
        <p:txBody>
          <a:bodyPr/>
          <a:lstStyle/>
          <a:p>
            <a:fld id="{0D77C73C-EA03-415A-BF17-76EEB7ED87D7}" type="slidenum">
              <a:rPr lang="en-US" smtClean="0"/>
              <a:t>10</a:t>
            </a:fld>
            <a:endParaRPr lang="en-US"/>
          </a:p>
        </p:txBody>
      </p:sp>
    </p:spTree>
    <p:extLst>
      <p:ext uri="{BB962C8B-B14F-4D97-AF65-F5344CB8AC3E}">
        <p14:creationId xmlns:p14="http://schemas.microsoft.com/office/powerpoint/2010/main" val="427315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found using an Ambient Scribe with AI assisted coding to be the best fit. We now introduce all our new Physicians and APPs to these tools from Day one. It really sets them up for success. In the future, we’re hoping to expand AI assisted coding to all departments and using a tool that will incorporate procedures. Right now, </a:t>
            </a:r>
            <a:r>
              <a:rPr lang="en-US" dirty="0" err="1"/>
              <a:t>Calmwaters</a:t>
            </a:r>
            <a:r>
              <a:rPr lang="en-US" dirty="0"/>
              <a:t> is limited to E/M codes. </a:t>
            </a:r>
          </a:p>
        </p:txBody>
      </p:sp>
      <p:sp>
        <p:nvSpPr>
          <p:cNvPr id="4" name="Slide Number Placeholder 3"/>
          <p:cNvSpPr>
            <a:spLocks noGrp="1"/>
          </p:cNvSpPr>
          <p:nvPr>
            <p:ph type="sldNum" sz="quarter" idx="5"/>
          </p:nvPr>
        </p:nvSpPr>
        <p:spPr/>
        <p:txBody>
          <a:bodyPr/>
          <a:lstStyle/>
          <a:p>
            <a:fld id="{0D77C73C-EA03-415A-BF17-76EEB7ED87D7}" type="slidenum">
              <a:rPr lang="en-US" smtClean="0"/>
              <a:t>11</a:t>
            </a:fld>
            <a:endParaRPr lang="en-US"/>
          </a:p>
        </p:txBody>
      </p:sp>
    </p:spTree>
    <p:extLst>
      <p:ext uri="{BB962C8B-B14F-4D97-AF65-F5344CB8AC3E}">
        <p14:creationId xmlns:p14="http://schemas.microsoft.com/office/powerpoint/2010/main" val="2049619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August 2024, we moved to a cloud-based phone system,  RingCentral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MMC has always struggled with call volumes and staffing our call centers appropriately.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of our call volume was driven by inadequate systems that make patient access difficult. </a:t>
            </a:r>
          </a:p>
        </p:txBody>
      </p:sp>
      <p:sp>
        <p:nvSpPr>
          <p:cNvPr id="4" name="Slide Number Placeholder 3"/>
          <p:cNvSpPr>
            <a:spLocks noGrp="1"/>
          </p:cNvSpPr>
          <p:nvPr>
            <p:ph type="sldNum" sz="quarter" idx="5"/>
          </p:nvPr>
        </p:nvSpPr>
        <p:spPr/>
        <p:txBody>
          <a:bodyPr/>
          <a:lstStyle/>
          <a:p>
            <a:fld id="{0D77C73C-EA03-415A-BF17-76EEB7ED87D7}" type="slidenum">
              <a:rPr lang="en-US" smtClean="0"/>
              <a:t>12</a:t>
            </a:fld>
            <a:endParaRPr lang="en-US"/>
          </a:p>
        </p:txBody>
      </p:sp>
    </p:spTree>
    <p:extLst>
      <p:ext uri="{BB962C8B-B14F-4D97-AF65-F5344CB8AC3E}">
        <p14:creationId xmlns:p14="http://schemas.microsoft.com/office/powerpoint/2010/main" val="1282680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from the south…do you know how many different ways you can say Ophthalmology in the south??</a:t>
            </a:r>
          </a:p>
          <a:p>
            <a:r>
              <a:rPr lang="en-US" dirty="0"/>
              <a:t>Not only was the system unable to route calls appropriately, we still had the issue with volume and long wait times.</a:t>
            </a:r>
          </a:p>
          <a:p>
            <a:r>
              <a:rPr lang="en-US" dirty="0"/>
              <a:t>So, in December 2025 we introduced AI Receptionist.</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13</a:t>
            </a:fld>
            <a:endParaRPr lang="en-US"/>
          </a:p>
        </p:txBody>
      </p:sp>
    </p:spTree>
    <p:extLst>
      <p:ext uri="{BB962C8B-B14F-4D97-AF65-F5344CB8AC3E}">
        <p14:creationId xmlns:p14="http://schemas.microsoft.com/office/powerpoint/2010/main" val="2005181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by replacing that voice recognition system at our main number. By using AI Receptionist, patients were able to ask for things like the eye doctor, or skin doctor. They could also ask for a certain physician or provider and be routed to that department. </a:t>
            </a:r>
          </a:p>
          <a:p>
            <a:r>
              <a:rPr lang="en-US" dirty="0"/>
              <a:t>This addressed our issue with Call routing. We then moved it to the department phone numbers.</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14</a:t>
            </a:fld>
            <a:endParaRPr lang="en-US"/>
          </a:p>
        </p:txBody>
      </p:sp>
    </p:spTree>
    <p:extLst>
      <p:ext uri="{BB962C8B-B14F-4D97-AF65-F5344CB8AC3E}">
        <p14:creationId xmlns:p14="http://schemas.microsoft.com/office/powerpoint/2010/main" val="358050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in our Internal Medicine department and all departments were live on AI Receptionist by May. </a:t>
            </a:r>
          </a:p>
          <a:p>
            <a:r>
              <a:rPr lang="en-US" dirty="0"/>
              <a:t>It was as simple as building a knowledge base. </a:t>
            </a:r>
          </a:p>
          <a:p>
            <a:r>
              <a:rPr lang="en-US" dirty="0"/>
              <a:t>The AI Receptionist was able to answer things like fax numbers, location addresses and which insurances we accepted. </a:t>
            </a:r>
          </a:p>
          <a:p>
            <a:r>
              <a:rPr lang="en-US" dirty="0"/>
              <a:t>If patients ask for an appointment, it is able to send them a link to our appointment request form. </a:t>
            </a:r>
          </a:p>
          <a:p>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15</a:t>
            </a:fld>
            <a:endParaRPr lang="en-US"/>
          </a:p>
        </p:txBody>
      </p:sp>
    </p:spTree>
    <p:extLst>
      <p:ext uri="{BB962C8B-B14F-4D97-AF65-F5344CB8AC3E}">
        <p14:creationId xmlns:p14="http://schemas.microsoft.com/office/powerpoint/2010/main" val="4117957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MMC has an average of 130,000 incoming calls per month. AIR is answering 97,000 calls per month and is able to contain 21% of those. So, on average that is over 20,000 calls that don’t need interaction from our staff. </a:t>
            </a:r>
          </a:p>
        </p:txBody>
      </p:sp>
      <p:sp>
        <p:nvSpPr>
          <p:cNvPr id="4" name="Slide Number Placeholder 3"/>
          <p:cNvSpPr>
            <a:spLocks noGrp="1"/>
          </p:cNvSpPr>
          <p:nvPr>
            <p:ph type="sldNum" sz="quarter" idx="5"/>
          </p:nvPr>
        </p:nvSpPr>
        <p:spPr/>
        <p:txBody>
          <a:bodyPr/>
          <a:lstStyle/>
          <a:p>
            <a:fld id="{0D77C73C-EA03-415A-BF17-76EEB7ED87D7}" type="slidenum">
              <a:rPr lang="en-US" smtClean="0"/>
              <a:t>16</a:t>
            </a:fld>
            <a:endParaRPr lang="en-US"/>
          </a:p>
        </p:txBody>
      </p:sp>
    </p:spTree>
    <p:extLst>
      <p:ext uri="{BB962C8B-B14F-4D97-AF65-F5344CB8AC3E}">
        <p14:creationId xmlns:p14="http://schemas.microsoft.com/office/powerpoint/2010/main" val="2799668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is a deeper integration with our systems. We want patients to be able to ask questions about their specific appointments or allow the AI receptionist to directly schedule appointments.</a:t>
            </a:r>
          </a:p>
        </p:txBody>
      </p:sp>
      <p:sp>
        <p:nvSpPr>
          <p:cNvPr id="4" name="Slide Number Placeholder 3"/>
          <p:cNvSpPr>
            <a:spLocks noGrp="1"/>
          </p:cNvSpPr>
          <p:nvPr>
            <p:ph type="sldNum" sz="quarter" idx="5"/>
          </p:nvPr>
        </p:nvSpPr>
        <p:spPr/>
        <p:txBody>
          <a:bodyPr/>
          <a:lstStyle/>
          <a:p>
            <a:fld id="{0D77C73C-EA03-415A-BF17-76EEB7ED87D7}" type="slidenum">
              <a:rPr lang="en-US" smtClean="0"/>
              <a:t>17</a:t>
            </a:fld>
            <a:endParaRPr lang="en-US"/>
          </a:p>
        </p:txBody>
      </p:sp>
    </p:spTree>
    <p:extLst>
      <p:ext uri="{BB962C8B-B14F-4D97-AF65-F5344CB8AC3E}">
        <p14:creationId xmlns:p14="http://schemas.microsoft.com/office/powerpoint/2010/main" val="35146443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AI adoption is strong because the tools are easy to start and fit into existing workflows. That same ease of use is part of the problem: staff turn to unapproved, consumer AI tools, and sensitive or patient data </a:t>
            </a:r>
            <a:r>
              <a:t>can </a:t>
            </a:r>
            <a:r>
              <a:rPr lang="en-US"/>
              <a:t>be</a:t>
            </a:r>
            <a:r>
              <a:t> </a:t>
            </a:r>
            <a:r>
              <a:rPr dirty="0"/>
              <a:t>entered into them. Guidance on approved tools isn't consistently followed, and there's little visibility into what's being shared or where. Adoption is ahead of appropriate use, which is why governance is our next focus.</a:t>
            </a:r>
            <a:endParaRPr lang="en-US" dirty="0"/>
          </a:p>
          <a:p>
            <a:r>
              <a:rPr lang="en-US" dirty="0"/>
              <a:t>It’s hard to find a balance. We can lock down all AI tools but you hate to penalize those that are using it appropriately and improving operations.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As we continue to increase the use of AI tools, MMC’s focus will be on </a:t>
            </a:r>
            <a:r>
              <a:rPr dirty="0"/>
              <a:t>Governance</a:t>
            </a:r>
            <a:r>
              <a:rPr lang="en-US" dirty="0"/>
              <a:t>.</a:t>
            </a:r>
            <a:r>
              <a:rPr dirty="0"/>
              <a:t> As we put clear ownership, written policies, audits, and usage tracking in place across every AI tool, we build the confidence to open AI up to broader use across the organization. Stronger governance is what </a:t>
            </a:r>
            <a:r>
              <a:rPr lang="en-US" dirty="0"/>
              <a:t>allows</a:t>
            </a:r>
            <a:r>
              <a:rPr dirty="0"/>
              <a:t> us say yes</a:t>
            </a:r>
            <a:r>
              <a:rPr lang="en-US" dirty="0"/>
              <a:t>. </a:t>
            </a:r>
          </a:p>
          <a:p>
            <a:r>
              <a:rPr lang="en-US" dirty="0"/>
              <a:t>And of course we must trust but verify. Hence the need for visibility into which tools are being used. </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this opportunity to speak about AI. I look forward to speaking to you after the session if you have </a:t>
            </a:r>
            <a:r>
              <a:rPr lang="en-US"/>
              <a:t>any questions. </a:t>
            </a:r>
            <a:endParaRPr lang="en-US" dirty="0"/>
          </a:p>
        </p:txBody>
      </p:sp>
      <p:sp>
        <p:nvSpPr>
          <p:cNvPr id="4" name="Slide Number Placeholder 3"/>
          <p:cNvSpPr>
            <a:spLocks noGrp="1"/>
          </p:cNvSpPr>
          <p:nvPr>
            <p:ph type="sldNum" sz="quarter" idx="5"/>
          </p:nvPr>
        </p:nvSpPr>
        <p:spPr/>
        <p:txBody>
          <a:bodyPr/>
          <a:lstStyle/>
          <a:p>
            <a:fld id="{0D77C73C-EA03-415A-BF17-76EEB7ED87D7}" type="slidenum">
              <a:rPr lang="en-US" smtClean="0"/>
              <a:t>20</a:t>
            </a:fld>
            <a:endParaRPr lang="en-US"/>
          </a:p>
        </p:txBody>
      </p:sp>
    </p:spTree>
    <p:extLst>
      <p:ext uri="{BB962C8B-B14F-4D97-AF65-F5344CB8AC3E}">
        <p14:creationId xmlns:p14="http://schemas.microsoft.com/office/powerpoint/2010/main" val="1314974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Rectangle 1"/>
          <p:cNvSpPr/>
          <p:nvPr/>
        </p:nvSpPr>
        <p:spPr>
          <a:xfrm>
            <a:off x="0" y="6263640"/>
            <a:ext cx="12191695" cy="594360"/>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mmc_logo.png"/>
          <p:cNvPicPr>
            <a:picLocks noChangeAspect="1"/>
          </p:cNvPicPr>
          <p:nvPr/>
        </p:nvPicPr>
        <p:blipFill>
          <a:blip r:embed="rId2"/>
          <a:stretch>
            <a:fillRect/>
          </a:stretch>
        </p:blipFill>
        <p:spPr>
          <a:xfrm>
            <a:off x="658368" y="4709160"/>
            <a:ext cx="1325880" cy="798427"/>
          </a:xfrm>
          <a:prstGeom prst="rect">
            <a:avLst/>
          </a:prstGeom>
        </p:spPr>
      </p:pic>
      <p:sp>
        <p:nvSpPr>
          <p:cNvPr id="4" name="TextBox 3"/>
          <p:cNvSpPr txBox="1"/>
          <p:nvPr/>
        </p:nvSpPr>
        <p:spPr>
          <a:xfrm>
            <a:off x="658368" y="502920"/>
            <a:ext cx="4754880" cy="320040"/>
          </a:xfrm>
          <a:prstGeom prst="rect">
            <a:avLst/>
          </a:prstGeom>
          <a:noFill/>
        </p:spPr>
        <p:txBody>
          <a:bodyPr wrap="none" lIns="0" tIns="0" rIns="0" bIns="0" anchor="ctr">
            <a:spAutoFit/>
          </a:bodyPr>
          <a:lstStyle/>
          <a:p>
            <a:pPr algn="l"/>
            <a:r>
              <a:rPr sz="1200" b="1">
                <a:solidFill>
                  <a:srgbClr val="F5C64F"/>
                </a:solidFill>
                <a:latin typeface="Aptos"/>
              </a:rPr>
              <a:t>IMGA 2026 ANNUAL FORUM</a:t>
            </a:r>
          </a:p>
        </p:txBody>
      </p:sp>
      <p:sp>
        <p:nvSpPr>
          <p:cNvPr id="7" name="TextBox 6"/>
          <p:cNvSpPr txBox="1"/>
          <p:nvPr/>
        </p:nvSpPr>
        <p:spPr>
          <a:xfrm>
            <a:off x="685800" y="2240280"/>
            <a:ext cx="6858000" cy="457200"/>
          </a:xfrm>
          <a:prstGeom prst="rect">
            <a:avLst/>
          </a:prstGeom>
          <a:noFill/>
        </p:spPr>
        <p:txBody>
          <a:bodyPr wrap="none" lIns="0" tIns="0" rIns="0" bIns="0" anchor="ctr">
            <a:spAutoFit/>
          </a:bodyPr>
          <a:lstStyle/>
          <a:p>
            <a:pPr algn="l"/>
            <a:r>
              <a:rPr sz="2000" b="0">
                <a:solidFill>
                  <a:srgbClr val="9BC7DD"/>
                </a:solidFill>
                <a:latin typeface="Aptos"/>
              </a:rPr>
              <a:t>How a multi-specialty medical group is putting AI to work</a:t>
            </a:r>
          </a:p>
        </p:txBody>
      </p:sp>
      <p:sp>
        <p:nvSpPr>
          <p:cNvPr id="8" name="TextBox 7"/>
          <p:cNvSpPr txBox="1"/>
          <p:nvPr/>
        </p:nvSpPr>
        <p:spPr>
          <a:xfrm>
            <a:off x="685800" y="2926080"/>
            <a:ext cx="6583680" cy="365760"/>
          </a:xfrm>
          <a:prstGeom prst="rect">
            <a:avLst/>
          </a:prstGeom>
          <a:noFill/>
        </p:spPr>
        <p:txBody>
          <a:bodyPr wrap="none" lIns="0" tIns="0" rIns="0" bIns="0" anchor="ctr">
            <a:spAutoFit/>
          </a:bodyPr>
          <a:lstStyle/>
          <a:p>
            <a:pPr algn="l"/>
            <a:r>
              <a:rPr sz="1500" b="0">
                <a:solidFill>
                  <a:srgbClr val="FFFFFF"/>
                </a:solidFill>
                <a:latin typeface="Aptos"/>
              </a:rPr>
              <a:t>Collette Thomas  |  Director of Information Systems</a:t>
            </a:r>
          </a:p>
        </p:txBody>
      </p:sp>
      <p:sp>
        <p:nvSpPr>
          <p:cNvPr id="9" name="TextBox 8"/>
          <p:cNvSpPr txBox="1"/>
          <p:nvPr/>
        </p:nvSpPr>
        <p:spPr>
          <a:xfrm>
            <a:off x="685800" y="3364992"/>
            <a:ext cx="3657600" cy="320040"/>
          </a:xfrm>
          <a:prstGeom prst="rect">
            <a:avLst/>
          </a:prstGeom>
          <a:noFill/>
        </p:spPr>
        <p:txBody>
          <a:bodyPr wrap="none" lIns="0" tIns="0" rIns="0" bIns="0" anchor="ctr">
            <a:spAutoFit/>
          </a:bodyPr>
          <a:lstStyle/>
          <a:p>
            <a:pPr algn="l"/>
            <a:r>
              <a:rPr sz="1300" b="0">
                <a:solidFill>
                  <a:srgbClr val="9BC7DD"/>
                </a:solidFill>
                <a:latin typeface="Aptos"/>
              </a:rPr>
              <a:t>September 24–26, 2026</a:t>
            </a:r>
          </a:p>
        </p:txBody>
      </p:sp>
      <p:sp>
        <p:nvSpPr>
          <p:cNvPr id="10" name="Oval 9"/>
          <p:cNvSpPr/>
          <p:nvPr/>
        </p:nvSpPr>
        <p:spPr>
          <a:xfrm>
            <a:off x="8406536" y="1621688"/>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934602" y="1169060"/>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613544" y="1274673"/>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0111435" y="1878177"/>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839858" y="2753258"/>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236354" y="2979572"/>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8557412" y="2677820"/>
            <a:ext cx="181051" cy="181051"/>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flipV="1">
            <a:off x="8497061" y="1259586"/>
            <a:ext cx="528067" cy="452628"/>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9025128" y="1259586"/>
            <a:ext cx="678941" cy="105613"/>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9704069" y="1365199"/>
            <a:ext cx="497891" cy="603504"/>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9930384" y="1968703"/>
            <a:ext cx="271576" cy="875081"/>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9326880" y="2843784"/>
            <a:ext cx="603504" cy="226314"/>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flipV="1">
            <a:off x="8647938" y="2768346"/>
            <a:ext cx="678942" cy="30175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9025128" y="1259586"/>
            <a:ext cx="905256" cy="1584198"/>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9326880" y="1365199"/>
            <a:ext cx="377189" cy="170489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7863840" y="1371600"/>
            <a:ext cx="1280160" cy="54864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V="1">
            <a:off x="8138160" y="2606040"/>
            <a:ext cx="1005840" cy="96012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9692640" y="1417320"/>
            <a:ext cx="640080" cy="41148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H="1" flipV="1">
            <a:off x="9784080" y="2606040"/>
            <a:ext cx="777240" cy="82296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7754112" y="1261872"/>
            <a:ext cx="128016" cy="12801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8028431" y="3502152"/>
            <a:ext cx="128016" cy="12801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10268712" y="1307592"/>
            <a:ext cx="128016" cy="12801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0497312" y="3364992"/>
            <a:ext cx="128016" cy="12801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
        <p:nvSpPr>
          <p:cNvPr id="34" name="TextBox 33">
            <a:extLst>
              <a:ext uri="{FF2B5EF4-FFF2-40B4-BE49-F238E27FC236}">
                <a16:creationId xmlns:a16="http://schemas.microsoft.com/office/drawing/2014/main" id="{070C6F90-2094-6F4D-ABBC-580F1D777BCD}"/>
              </a:ext>
            </a:extLst>
          </p:cNvPr>
          <p:cNvSpPr txBox="1"/>
          <p:nvPr/>
        </p:nvSpPr>
        <p:spPr>
          <a:xfrm>
            <a:off x="514926" y="1122926"/>
            <a:ext cx="6700426" cy="646331"/>
          </a:xfrm>
          <a:prstGeom prst="rect">
            <a:avLst/>
          </a:prstGeom>
          <a:noFill/>
        </p:spPr>
        <p:txBody>
          <a:bodyPr wrap="square" rtlCol="0">
            <a:spAutoFit/>
          </a:bodyPr>
          <a:lstStyle/>
          <a:p>
            <a:r>
              <a:rPr lang="en-US" sz="3600" dirty="0">
                <a:solidFill>
                  <a:schemeClr val="bg1"/>
                </a:solidFill>
              </a:rPr>
              <a:t>AI at Murfreesboro Medical Clinic</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TextBox 1"/>
          <p:cNvSpPr txBox="1"/>
          <p:nvPr/>
        </p:nvSpPr>
        <p:spPr>
          <a:xfrm>
            <a:off x="594360" y="264618"/>
            <a:ext cx="843180" cy="430887"/>
          </a:xfrm>
          <a:prstGeom prst="rect">
            <a:avLst/>
          </a:prstGeom>
          <a:noFill/>
        </p:spPr>
        <p:txBody>
          <a:bodyPr wrap="none" lIns="0" tIns="0" rIns="0" bIns="0" anchor="ctr">
            <a:spAutoFit/>
          </a:bodyPr>
          <a:lstStyle/>
          <a:p>
            <a:pPr algn="l"/>
            <a:r>
              <a:rPr sz="2800" b="1" dirty="0">
                <a:solidFill>
                  <a:srgbClr val="004E5A"/>
                </a:solidFill>
                <a:latin typeface="Aptos"/>
              </a:rPr>
              <a:t>MMC</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A lot of care. A lot of opportunity.</a:t>
            </a:r>
          </a:p>
        </p:txBody>
      </p:sp>
      <p:sp>
        <p:nvSpPr>
          <p:cNvPr id="4" name="Rounded Rectangle 3"/>
          <p:cNvSpPr/>
          <p:nvPr/>
        </p:nvSpPr>
        <p:spPr>
          <a:xfrm>
            <a:off x="685800" y="1600200"/>
            <a:ext cx="5120640" cy="16916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14400" y="1911095"/>
            <a:ext cx="822960" cy="82296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920240" y="1783080"/>
            <a:ext cx="2011680" cy="640080"/>
          </a:xfrm>
          <a:prstGeom prst="rect">
            <a:avLst/>
          </a:prstGeom>
          <a:noFill/>
        </p:spPr>
        <p:txBody>
          <a:bodyPr wrap="none" lIns="0" tIns="0" rIns="0" bIns="0" anchor="ctr">
            <a:spAutoFit/>
          </a:bodyPr>
          <a:lstStyle/>
          <a:p>
            <a:pPr algn="l"/>
            <a:r>
              <a:rPr sz="4000" b="1">
                <a:solidFill>
                  <a:srgbClr val="004E5A"/>
                </a:solidFill>
                <a:latin typeface="Aptos"/>
              </a:rPr>
              <a:t>100</a:t>
            </a:r>
          </a:p>
        </p:txBody>
      </p:sp>
      <p:sp>
        <p:nvSpPr>
          <p:cNvPr id="7" name="TextBox 6"/>
          <p:cNvSpPr txBox="1"/>
          <p:nvPr/>
        </p:nvSpPr>
        <p:spPr>
          <a:xfrm>
            <a:off x="1920240" y="2468880"/>
            <a:ext cx="3474720" cy="384048"/>
          </a:xfrm>
          <a:prstGeom prst="rect">
            <a:avLst/>
          </a:prstGeom>
          <a:noFill/>
        </p:spPr>
        <p:txBody>
          <a:bodyPr wrap="none" lIns="0" tIns="0" rIns="0" bIns="0" anchor="ctr">
            <a:spAutoFit/>
          </a:bodyPr>
          <a:lstStyle/>
          <a:p>
            <a:pPr algn="l"/>
            <a:r>
              <a:rPr sz="1500" b="0">
                <a:solidFill>
                  <a:srgbClr val="263538"/>
                </a:solidFill>
                <a:latin typeface="Aptos"/>
              </a:rPr>
              <a:t>Physicians</a:t>
            </a:r>
          </a:p>
        </p:txBody>
      </p:sp>
      <p:sp>
        <p:nvSpPr>
          <p:cNvPr id="8" name="Rounded Rectangle 7"/>
          <p:cNvSpPr/>
          <p:nvPr/>
        </p:nvSpPr>
        <p:spPr>
          <a:xfrm>
            <a:off x="6355080" y="1600200"/>
            <a:ext cx="5120640" cy="16916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6583680" y="1911095"/>
            <a:ext cx="822960" cy="82296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89520" y="1783080"/>
            <a:ext cx="2011680" cy="640080"/>
          </a:xfrm>
          <a:prstGeom prst="rect">
            <a:avLst/>
          </a:prstGeom>
          <a:noFill/>
        </p:spPr>
        <p:txBody>
          <a:bodyPr wrap="none" lIns="0" tIns="0" rIns="0" bIns="0" anchor="ctr">
            <a:spAutoFit/>
          </a:bodyPr>
          <a:lstStyle/>
          <a:p>
            <a:pPr algn="l"/>
            <a:r>
              <a:rPr sz="4000" b="1">
                <a:solidFill>
                  <a:srgbClr val="F5C64F"/>
                </a:solidFill>
                <a:latin typeface="Aptos"/>
              </a:rPr>
              <a:t>80</a:t>
            </a:r>
          </a:p>
        </p:txBody>
      </p:sp>
      <p:sp>
        <p:nvSpPr>
          <p:cNvPr id="11" name="TextBox 10"/>
          <p:cNvSpPr txBox="1"/>
          <p:nvPr/>
        </p:nvSpPr>
        <p:spPr>
          <a:xfrm>
            <a:off x="7589520" y="2468880"/>
            <a:ext cx="3474720" cy="384048"/>
          </a:xfrm>
          <a:prstGeom prst="rect">
            <a:avLst/>
          </a:prstGeom>
          <a:noFill/>
        </p:spPr>
        <p:txBody>
          <a:bodyPr wrap="none" lIns="0" tIns="0" rIns="0" bIns="0" anchor="ctr">
            <a:spAutoFit/>
          </a:bodyPr>
          <a:lstStyle/>
          <a:p>
            <a:pPr algn="l"/>
            <a:r>
              <a:rPr sz="1500" b="0">
                <a:solidFill>
                  <a:srgbClr val="263538"/>
                </a:solidFill>
                <a:latin typeface="Aptos"/>
              </a:rPr>
              <a:t>Advanced Practice Providers</a:t>
            </a:r>
          </a:p>
        </p:txBody>
      </p:sp>
      <p:sp>
        <p:nvSpPr>
          <p:cNvPr id="12" name="Rounded Rectangle 11"/>
          <p:cNvSpPr/>
          <p:nvPr/>
        </p:nvSpPr>
        <p:spPr>
          <a:xfrm>
            <a:off x="685800" y="3886200"/>
            <a:ext cx="5120640" cy="16916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4197096"/>
            <a:ext cx="822960" cy="822960"/>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920240" y="4069080"/>
            <a:ext cx="2011680" cy="640080"/>
          </a:xfrm>
          <a:prstGeom prst="rect">
            <a:avLst/>
          </a:prstGeom>
          <a:noFill/>
        </p:spPr>
        <p:txBody>
          <a:bodyPr wrap="none" lIns="0" tIns="0" rIns="0" bIns="0" anchor="ctr">
            <a:spAutoFit/>
          </a:bodyPr>
          <a:lstStyle/>
          <a:p>
            <a:pPr algn="l"/>
            <a:r>
              <a:rPr sz="4000" b="1">
                <a:solidFill>
                  <a:srgbClr val="9BC7DD"/>
                </a:solidFill>
                <a:latin typeface="Aptos"/>
              </a:rPr>
              <a:t>7</a:t>
            </a:r>
          </a:p>
        </p:txBody>
      </p:sp>
      <p:sp>
        <p:nvSpPr>
          <p:cNvPr id="15" name="TextBox 14"/>
          <p:cNvSpPr txBox="1"/>
          <p:nvPr/>
        </p:nvSpPr>
        <p:spPr>
          <a:xfrm>
            <a:off x="1920240" y="4754880"/>
            <a:ext cx="3474720" cy="384048"/>
          </a:xfrm>
          <a:prstGeom prst="rect">
            <a:avLst/>
          </a:prstGeom>
          <a:noFill/>
        </p:spPr>
        <p:txBody>
          <a:bodyPr wrap="none" lIns="0" tIns="0" rIns="0" bIns="0" anchor="ctr">
            <a:spAutoFit/>
          </a:bodyPr>
          <a:lstStyle/>
          <a:p>
            <a:pPr algn="l"/>
            <a:r>
              <a:rPr sz="1500" b="0">
                <a:solidFill>
                  <a:srgbClr val="263538"/>
                </a:solidFill>
                <a:latin typeface="Aptos"/>
              </a:rPr>
              <a:t>Locations</a:t>
            </a:r>
          </a:p>
        </p:txBody>
      </p:sp>
      <p:sp>
        <p:nvSpPr>
          <p:cNvPr id="16" name="Rounded Rectangle 15"/>
          <p:cNvSpPr/>
          <p:nvPr/>
        </p:nvSpPr>
        <p:spPr>
          <a:xfrm>
            <a:off x="6355080" y="3886200"/>
            <a:ext cx="5120640" cy="16916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6583680" y="4197096"/>
            <a:ext cx="822960" cy="822960"/>
          </a:xfrm>
          <a:prstGeom prst="ellipse">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589520" y="4069080"/>
            <a:ext cx="2011680" cy="640080"/>
          </a:xfrm>
          <a:prstGeom prst="rect">
            <a:avLst/>
          </a:prstGeom>
          <a:noFill/>
        </p:spPr>
        <p:txBody>
          <a:bodyPr wrap="none" lIns="0" tIns="0" rIns="0" bIns="0" anchor="ctr">
            <a:spAutoFit/>
          </a:bodyPr>
          <a:lstStyle/>
          <a:p>
            <a:pPr algn="l"/>
            <a:r>
              <a:rPr sz="4000" b="1">
                <a:solidFill>
                  <a:srgbClr val="6CA891"/>
                </a:solidFill>
                <a:latin typeface="Aptos"/>
              </a:rPr>
              <a:t>20+</a:t>
            </a:r>
          </a:p>
        </p:txBody>
      </p:sp>
      <p:sp>
        <p:nvSpPr>
          <p:cNvPr id="19" name="TextBox 18"/>
          <p:cNvSpPr txBox="1"/>
          <p:nvPr/>
        </p:nvSpPr>
        <p:spPr>
          <a:xfrm>
            <a:off x="7589520" y="4754880"/>
            <a:ext cx="3474720" cy="384048"/>
          </a:xfrm>
          <a:prstGeom prst="rect">
            <a:avLst/>
          </a:prstGeom>
          <a:noFill/>
        </p:spPr>
        <p:txBody>
          <a:bodyPr wrap="none" lIns="0" tIns="0" rIns="0" bIns="0" anchor="ctr">
            <a:spAutoFit/>
          </a:bodyPr>
          <a:lstStyle/>
          <a:p>
            <a:pPr algn="l"/>
            <a:r>
              <a:rPr sz="1500" b="0">
                <a:solidFill>
                  <a:srgbClr val="263538"/>
                </a:solidFill>
                <a:latin typeface="Aptos"/>
              </a:rPr>
              <a:t>Specialties</a:t>
            </a:r>
          </a:p>
        </p:txBody>
      </p:sp>
      <p:pic>
        <p:nvPicPr>
          <p:cNvPr id="20" name="Picture 19" descr="mmc_logo.png"/>
          <p:cNvPicPr>
            <a:picLocks noChangeAspect="1"/>
          </p:cNvPicPr>
          <p:nvPr/>
        </p:nvPicPr>
        <p:blipFill>
          <a:blip r:embed="rId3"/>
          <a:stretch>
            <a:fillRect/>
          </a:stretch>
        </p:blipFill>
        <p:spPr>
          <a:xfrm>
            <a:off x="10378440" y="320040"/>
            <a:ext cx="1051560" cy="633235"/>
          </a:xfrm>
          <a:prstGeom prst="rect">
            <a:avLst/>
          </a:prstGeom>
        </p:spPr>
      </p:pic>
      <p:sp>
        <p:nvSpPr>
          <p:cNvPr id="22" name="Rectangle 21"/>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356950"/>
            <a:ext cx="1712905" cy="246221"/>
          </a:xfrm>
          <a:prstGeom prst="rect">
            <a:avLst/>
          </a:prstGeom>
          <a:noFill/>
        </p:spPr>
        <p:txBody>
          <a:bodyPr wrap="none" lIns="0" tIns="0" rIns="0" bIns="0" anchor="ctr">
            <a:spAutoFit/>
          </a:bodyPr>
          <a:lstStyle/>
          <a:p>
            <a:pPr algn="l"/>
            <a:r>
              <a:rPr sz="1200" b="1" dirty="0">
                <a:solidFill>
                  <a:srgbClr val="004E5A"/>
                </a:solidFill>
                <a:latin typeface="Aptos"/>
              </a:rPr>
              <a:t>THE </a:t>
            </a:r>
            <a:r>
              <a:rPr sz="1600" b="1" dirty="0">
                <a:solidFill>
                  <a:srgbClr val="004E5A"/>
                </a:solidFill>
                <a:latin typeface="Aptos"/>
              </a:rPr>
              <a:t>STARTING</a:t>
            </a:r>
            <a:r>
              <a:rPr sz="1200" b="1" dirty="0">
                <a:solidFill>
                  <a:srgbClr val="004E5A"/>
                </a:solidFill>
                <a:latin typeface="Aptos"/>
              </a:rPr>
              <a:t> POINT</a:t>
            </a:r>
          </a:p>
        </p:txBody>
      </p:sp>
      <p:sp>
        <p:nvSpPr>
          <p:cNvPr id="3" name="TextBox 2"/>
          <p:cNvSpPr txBox="1"/>
          <p:nvPr/>
        </p:nvSpPr>
        <p:spPr>
          <a:xfrm>
            <a:off x="594360" y="775007"/>
            <a:ext cx="4501489" cy="461665"/>
          </a:xfrm>
          <a:prstGeom prst="rect">
            <a:avLst/>
          </a:prstGeom>
          <a:noFill/>
        </p:spPr>
        <p:txBody>
          <a:bodyPr wrap="none" lIns="0" tIns="0" rIns="0" bIns="0" anchor="ctr">
            <a:spAutoFit/>
          </a:bodyPr>
          <a:lstStyle/>
          <a:p>
            <a:pPr algn="l"/>
            <a:r>
              <a:rPr sz="3000" b="1" dirty="0">
                <a:solidFill>
                  <a:srgbClr val="003842"/>
                </a:solidFill>
                <a:latin typeface="Aptos"/>
              </a:rPr>
              <a:t>Three practical uses </a:t>
            </a:r>
            <a:r>
              <a:rPr sz="3000" b="1">
                <a:solidFill>
                  <a:srgbClr val="003842"/>
                </a:solidFill>
                <a:latin typeface="Aptos"/>
              </a:rPr>
              <a:t>of AI</a:t>
            </a:r>
            <a:r>
              <a:rPr lang="en-US" sz="3000" b="1">
                <a:solidFill>
                  <a:srgbClr val="003842"/>
                </a:solidFill>
                <a:latin typeface="Aptos"/>
              </a:rPr>
              <a:t>.</a:t>
            </a:r>
            <a:endParaRPr sz="3000" b="1" dirty="0">
              <a:solidFill>
                <a:srgbClr val="003842"/>
              </a:solidFill>
              <a:latin typeface="Aptos"/>
            </a:endParaRPr>
          </a:p>
        </p:txBody>
      </p:sp>
      <p:sp>
        <p:nvSpPr>
          <p:cNvPr id="4" name="Rounded Rectangle 3"/>
          <p:cNvSpPr/>
          <p:nvPr/>
        </p:nvSpPr>
        <p:spPr>
          <a:xfrm>
            <a:off x="594360" y="1600200"/>
            <a:ext cx="3520440" cy="416052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14400" y="1920240"/>
            <a:ext cx="566928" cy="566928"/>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920240"/>
            <a:ext cx="320040" cy="228600"/>
          </a:xfrm>
          <a:prstGeom prst="rect">
            <a:avLst/>
          </a:prstGeom>
          <a:noFill/>
        </p:spPr>
        <p:txBody>
          <a:bodyPr wrap="none" lIns="0" tIns="0" rIns="0" bIns="0" anchor="ctr">
            <a:spAutoFit/>
          </a:bodyPr>
          <a:lstStyle/>
          <a:p>
            <a:pPr algn="ctr"/>
            <a:r>
              <a:rPr sz="1000" b="1">
                <a:solidFill>
                  <a:srgbClr val="FFFFFF"/>
                </a:solidFill>
                <a:latin typeface="Aptos"/>
              </a:rPr>
              <a:t>01</a:t>
            </a:r>
          </a:p>
        </p:txBody>
      </p:sp>
      <p:sp>
        <p:nvSpPr>
          <p:cNvPr id="7" name="Rounded Rectangle 6"/>
          <p:cNvSpPr/>
          <p:nvPr/>
        </p:nvSpPr>
        <p:spPr>
          <a:xfrm>
            <a:off x="2185415" y="2350008"/>
            <a:ext cx="329184" cy="713232"/>
          </a:xfrm>
          <a:prstGeom prst="roundRect">
            <a:avLst>
              <a:gd name="adj" fmla="val 45000"/>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Arc 7"/>
          <p:cNvSpPr/>
          <p:nvPr/>
        </p:nvSpPr>
        <p:spPr>
          <a:xfrm>
            <a:off x="1938527" y="2606039"/>
            <a:ext cx="822960" cy="594360"/>
          </a:xfrm>
          <a:prstGeom prst="arc">
            <a:avLst/>
          </a:prstGeom>
          <a:noFill/>
          <a:ln w="38100">
            <a:solidFill>
              <a:srgbClr val="004E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9" name="Connector 8"/>
          <p:cNvCxnSpPr/>
          <p:nvPr/>
        </p:nvCxnSpPr>
        <p:spPr>
          <a:xfrm>
            <a:off x="2350008" y="3172968"/>
            <a:ext cx="0" cy="274319"/>
          </a:xfrm>
          <a:prstGeom prst="line">
            <a:avLst/>
          </a:prstGeom>
          <a:ln w="381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2093976" y="3447287"/>
            <a:ext cx="512063" cy="0"/>
          </a:xfrm>
          <a:prstGeom prst="line">
            <a:avLst/>
          </a:prstGeom>
          <a:ln w="38100">
            <a:solidFill>
              <a:srgbClr val="004E5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914400" y="3886200"/>
            <a:ext cx="2834640" cy="411480"/>
          </a:xfrm>
          <a:prstGeom prst="rect">
            <a:avLst/>
          </a:prstGeom>
          <a:noFill/>
        </p:spPr>
        <p:txBody>
          <a:bodyPr wrap="none" lIns="0" tIns="0" rIns="0" bIns="0" anchor="ctr">
            <a:spAutoFit/>
          </a:bodyPr>
          <a:lstStyle/>
          <a:p>
            <a:pPr algn="ctr"/>
            <a:r>
              <a:rPr sz="2000" b="1">
                <a:solidFill>
                  <a:srgbClr val="003842"/>
                </a:solidFill>
                <a:latin typeface="Aptos"/>
              </a:rPr>
              <a:t>Ambient Scribe</a:t>
            </a:r>
          </a:p>
        </p:txBody>
      </p:sp>
      <p:sp>
        <p:nvSpPr>
          <p:cNvPr id="12" name="TextBox 11"/>
          <p:cNvSpPr txBox="1"/>
          <p:nvPr/>
        </p:nvSpPr>
        <p:spPr>
          <a:xfrm>
            <a:off x="978408" y="4462272"/>
            <a:ext cx="2743200" cy="731520"/>
          </a:xfrm>
          <a:prstGeom prst="rect">
            <a:avLst/>
          </a:prstGeom>
          <a:noFill/>
        </p:spPr>
        <p:txBody>
          <a:bodyPr wrap="none" lIns="0" tIns="0" rIns="0" bIns="0" anchor="ctr">
            <a:spAutoFit/>
          </a:bodyPr>
          <a:lstStyle/>
          <a:p>
            <a:pPr algn="ctr"/>
            <a:r>
              <a:rPr sz="1300" b="0">
                <a:solidFill>
                  <a:srgbClr val="687A80"/>
                </a:solidFill>
                <a:latin typeface="Aptos"/>
              </a:rPr>
              <a:t>Nabla listens and documents visits in real time.</a:t>
            </a:r>
          </a:p>
        </p:txBody>
      </p:sp>
      <p:sp>
        <p:nvSpPr>
          <p:cNvPr id="13" name="Rounded Rectangle 12"/>
          <p:cNvSpPr/>
          <p:nvPr/>
        </p:nvSpPr>
        <p:spPr>
          <a:xfrm>
            <a:off x="4453128" y="1600200"/>
            <a:ext cx="3520440" cy="416052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4773168" y="1920240"/>
            <a:ext cx="566928" cy="5669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910328" y="1920240"/>
            <a:ext cx="320040" cy="228600"/>
          </a:xfrm>
          <a:prstGeom prst="rect">
            <a:avLst/>
          </a:prstGeom>
          <a:noFill/>
        </p:spPr>
        <p:txBody>
          <a:bodyPr wrap="none" lIns="0" tIns="0" rIns="0" bIns="0" anchor="ctr">
            <a:spAutoFit/>
          </a:bodyPr>
          <a:lstStyle/>
          <a:p>
            <a:pPr algn="ctr"/>
            <a:r>
              <a:rPr sz="1000" b="1">
                <a:solidFill>
                  <a:srgbClr val="FFFFFF"/>
                </a:solidFill>
                <a:latin typeface="Aptos"/>
              </a:rPr>
              <a:t>02</a:t>
            </a:r>
          </a:p>
        </p:txBody>
      </p:sp>
      <p:sp>
        <p:nvSpPr>
          <p:cNvPr id="16" name="Oval 15"/>
          <p:cNvSpPr/>
          <p:nvPr/>
        </p:nvSpPr>
        <p:spPr>
          <a:xfrm>
            <a:off x="5650992" y="2414015"/>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5971032" y="2139696"/>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6382512" y="2203703"/>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84264" y="2569463"/>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6519672" y="3099815"/>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153912" y="3236975"/>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5742432" y="3054096"/>
            <a:ext cx="109728" cy="10972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3" name="Connector 22"/>
          <p:cNvCxnSpPr/>
          <p:nvPr/>
        </p:nvCxnSpPr>
        <p:spPr>
          <a:xfrm flipV="1">
            <a:off x="5705856" y="2194560"/>
            <a:ext cx="320040" cy="27431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6025896" y="2194560"/>
            <a:ext cx="411480" cy="64008"/>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6437376" y="2258568"/>
            <a:ext cx="301752" cy="36575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a:off x="6574536" y="2624327"/>
            <a:ext cx="164592" cy="53035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7" name="Connector 26"/>
          <p:cNvCxnSpPr/>
          <p:nvPr/>
        </p:nvCxnSpPr>
        <p:spPr>
          <a:xfrm flipH="1">
            <a:off x="6208776" y="3154679"/>
            <a:ext cx="365760" cy="137160"/>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H="1" flipV="1">
            <a:off x="5797296" y="3108960"/>
            <a:ext cx="411480" cy="18287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6025896" y="2194560"/>
            <a:ext cx="548640" cy="96011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H="1">
            <a:off x="6208776" y="2258568"/>
            <a:ext cx="228600" cy="1033271"/>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773168" y="3886200"/>
            <a:ext cx="2834640" cy="411480"/>
          </a:xfrm>
          <a:prstGeom prst="rect">
            <a:avLst/>
          </a:prstGeom>
          <a:noFill/>
        </p:spPr>
        <p:txBody>
          <a:bodyPr wrap="none" lIns="0" tIns="0" rIns="0" bIns="0" anchor="ctr">
            <a:spAutoFit/>
          </a:bodyPr>
          <a:lstStyle/>
          <a:p>
            <a:pPr algn="ctr"/>
            <a:r>
              <a:rPr sz="2000" b="1">
                <a:solidFill>
                  <a:srgbClr val="003842"/>
                </a:solidFill>
                <a:latin typeface="Aptos"/>
              </a:rPr>
              <a:t>AI Coding Assistant</a:t>
            </a:r>
          </a:p>
        </p:txBody>
      </p:sp>
      <p:sp>
        <p:nvSpPr>
          <p:cNvPr id="32" name="TextBox 31"/>
          <p:cNvSpPr txBox="1"/>
          <p:nvPr/>
        </p:nvSpPr>
        <p:spPr>
          <a:xfrm>
            <a:off x="4641071" y="4728004"/>
            <a:ext cx="3135410" cy="200055"/>
          </a:xfrm>
          <a:prstGeom prst="rect">
            <a:avLst/>
          </a:prstGeom>
          <a:noFill/>
        </p:spPr>
        <p:txBody>
          <a:bodyPr wrap="none" lIns="0" tIns="0" rIns="0" bIns="0" anchor="ctr">
            <a:spAutoFit/>
          </a:bodyPr>
          <a:lstStyle/>
          <a:p>
            <a:pPr algn="ctr"/>
            <a:r>
              <a:rPr sz="1300" b="0" dirty="0">
                <a:solidFill>
                  <a:srgbClr val="687A80"/>
                </a:solidFill>
                <a:latin typeface="Aptos"/>
              </a:rPr>
              <a:t>CalmWaters supports E/M coding accuracy.</a:t>
            </a:r>
          </a:p>
        </p:txBody>
      </p:sp>
      <p:sp>
        <p:nvSpPr>
          <p:cNvPr id="33" name="Rounded Rectangle 32"/>
          <p:cNvSpPr/>
          <p:nvPr/>
        </p:nvSpPr>
        <p:spPr>
          <a:xfrm>
            <a:off x="8311896" y="1600200"/>
            <a:ext cx="3520440" cy="416052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8631936" y="1920240"/>
            <a:ext cx="566928" cy="56692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769096" y="1920240"/>
            <a:ext cx="320040" cy="228600"/>
          </a:xfrm>
          <a:prstGeom prst="rect">
            <a:avLst/>
          </a:prstGeom>
          <a:noFill/>
        </p:spPr>
        <p:txBody>
          <a:bodyPr wrap="none" lIns="0" tIns="0" rIns="0" bIns="0" anchor="ctr">
            <a:spAutoFit/>
          </a:bodyPr>
          <a:lstStyle/>
          <a:p>
            <a:pPr algn="ctr"/>
            <a:r>
              <a:rPr sz="1000" b="1">
                <a:solidFill>
                  <a:srgbClr val="FFFFFF"/>
                </a:solidFill>
                <a:latin typeface="Aptos"/>
              </a:rPr>
              <a:t>03</a:t>
            </a:r>
          </a:p>
        </p:txBody>
      </p:sp>
      <p:sp>
        <p:nvSpPr>
          <p:cNvPr id="36" name="Rounded Rectangle 35"/>
          <p:cNvSpPr/>
          <p:nvPr/>
        </p:nvSpPr>
        <p:spPr>
          <a:xfrm>
            <a:off x="9628632" y="2057400"/>
            <a:ext cx="877824" cy="1463040"/>
          </a:xfrm>
          <a:prstGeom prst="roundRect">
            <a:avLst/>
          </a:prstGeom>
          <a:noFill/>
          <a:ln w="50800">
            <a:solidFill>
              <a:srgbClr val="9BC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10012680" y="3319272"/>
            <a:ext cx="109728" cy="10972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9811512" y="2496312"/>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10067544" y="2496312"/>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10323576" y="2496312"/>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9811512" y="2752344"/>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10067544" y="2752344"/>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10323576" y="2752344"/>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9811512" y="3008376"/>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10067544" y="3008376"/>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10323576" y="3008376"/>
            <a:ext cx="82296" cy="82296"/>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631936" y="3886200"/>
            <a:ext cx="2834640" cy="411480"/>
          </a:xfrm>
          <a:prstGeom prst="rect">
            <a:avLst/>
          </a:prstGeom>
          <a:noFill/>
        </p:spPr>
        <p:txBody>
          <a:bodyPr wrap="none" lIns="0" tIns="0" rIns="0" bIns="0" anchor="ctr">
            <a:spAutoFit/>
          </a:bodyPr>
          <a:lstStyle/>
          <a:p>
            <a:pPr algn="ctr"/>
            <a:r>
              <a:rPr sz="2000" b="1">
                <a:solidFill>
                  <a:srgbClr val="003842"/>
                </a:solidFill>
                <a:latin typeface="Aptos"/>
              </a:rPr>
              <a:t>AI Receptionist</a:t>
            </a:r>
          </a:p>
        </p:txBody>
      </p:sp>
      <p:sp>
        <p:nvSpPr>
          <p:cNvPr id="48" name="TextBox 47"/>
          <p:cNvSpPr txBox="1"/>
          <p:nvPr/>
        </p:nvSpPr>
        <p:spPr>
          <a:xfrm>
            <a:off x="8948262" y="4728004"/>
            <a:ext cx="2238562" cy="200055"/>
          </a:xfrm>
          <a:prstGeom prst="rect">
            <a:avLst/>
          </a:prstGeom>
          <a:noFill/>
        </p:spPr>
        <p:txBody>
          <a:bodyPr wrap="none" lIns="0" tIns="0" rIns="0" bIns="0" anchor="ctr">
            <a:spAutoFit/>
          </a:bodyPr>
          <a:lstStyle/>
          <a:p>
            <a:pPr algn="ctr"/>
            <a:r>
              <a:rPr sz="1300" b="0" dirty="0">
                <a:solidFill>
                  <a:srgbClr val="687A80"/>
                </a:solidFill>
                <a:latin typeface="Aptos"/>
              </a:rPr>
              <a:t>AI handles routing and texting.</a:t>
            </a:r>
          </a:p>
        </p:txBody>
      </p:sp>
      <p:sp>
        <p:nvSpPr>
          <p:cNvPr id="50" name="Rectangle 49"/>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pic>
        <p:nvPicPr>
          <p:cNvPr id="52" name="Picture 51" descr="mmc_logo.png">
            <a:extLst>
              <a:ext uri="{FF2B5EF4-FFF2-40B4-BE49-F238E27FC236}">
                <a16:creationId xmlns:a16="http://schemas.microsoft.com/office/drawing/2014/main" id="{E705E6E9-B080-9531-B0C0-87C495186175}"/>
              </a:ext>
            </a:extLst>
          </p:cNvPr>
          <p:cNvPicPr>
            <a:picLocks noChangeAspect="1"/>
          </p:cNvPicPr>
          <p:nvPr/>
        </p:nvPicPr>
        <p:blipFill>
          <a:blip r:embed="rId3"/>
          <a:stretch>
            <a:fillRect/>
          </a:stretch>
        </p:blipFill>
        <p:spPr>
          <a:xfrm>
            <a:off x="10378440" y="320040"/>
            <a:ext cx="1051560" cy="6332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02920"/>
            <a:ext cx="2011680" cy="320040"/>
          </a:xfrm>
          <a:prstGeom prst="rect">
            <a:avLst/>
          </a:prstGeom>
          <a:noFill/>
        </p:spPr>
        <p:txBody>
          <a:bodyPr wrap="none" lIns="0" tIns="0" rIns="0" bIns="0" anchor="ctr">
            <a:spAutoFit/>
          </a:bodyPr>
          <a:lstStyle/>
          <a:p>
            <a:pPr algn="l"/>
            <a:r>
              <a:rPr sz="1200" b="1">
                <a:solidFill>
                  <a:srgbClr val="F5C64F"/>
                </a:solidFill>
                <a:latin typeface="Aptos"/>
              </a:rPr>
              <a:t>01  /  NABLA</a:t>
            </a:r>
          </a:p>
        </p:txBody>
      </p:sp>
      <p:sp>
        <p:nvSpPr>
          <p:cNvPr id="3" name="TextBox 2"/>
          <p:cNvSpPr txBox="1"/>
          <p:nvPr/>
        </p:nvSpPr>
        <p:spPr>
          <a:xfrm>
            <a:off x="658368" y="1097280"/>
            <a:ext cx="5486400" cy="594360"/>
          </a:xfrm>
          <a:prstGeom prst="rect">
            <a:avLst/>
          </a:prstGeom>
          <a:noFill/>
        </p:spPr>
        <p:txBody>
          <a:bodyPr wrap="none" lIns="0" tIns="0" rIns="0" bIns="0" anchor="ctr">
            <a:spAutoFit/>
          </a:bodyPr>
          <a:lstStyle/>
          <a:p>
            <a:pPr algn="l"/>
            <a:r>
              <a:rPr sz="3600" b="1">
                <a:solidFill>
                  <a:srgbClr val="FFFFFF"/>
                </a:solidFill>
                <a:latin typeface="Aptos"/>
              </a:rPr>
              <a:t>Ambient listening.</a:t>
            </a:r>
          </a:p>
        </p:txBody>
      </p:sp>
      <p:sp>
        <p:nvSpPr>
          <p:cNvPr id="4" name="TextBox 3"/>
          <p:cNvSpPr txBox="1"/>
          <p:nvPr/>
        </p:nvSpPr>
        <p:spPr>
          <a:xfrm>
            <a:off x="658368" y="1911206"/>
            <a:ext cx="3500061" cy="292388"/>
          </a:xfrm>
          <a:prstGeom prst="rect">
            <a:avLst/>
          </a:prstGeom>
          <a:noFill/>
        </p:spPr>
        <p:txBody>
          <a:bodyPr wrap="none" lIns="0" tIns="0" rIns="0" bIns="0" anchor="ctr">
            <a:spAutoFit/>
          </a:bodyPr>
          <a:lstStyle/>
          <a:p>
            <a:pPr algn="l"/>
            <a:r>
              <a:rPr lang="en-US" sz="1900" dirty="0">
                <a:solidFill>
                  <a:srgbClr val="9BC7DD"/>
                </a:solidFill>
                <a:latin typeface="Aptos"/>
              </a:rPr>
              <a:t>Detailed Provider Documentation</a:t>
            </a:r>
            <a:endParaRPr sz="1900" b="0" dirty="0">
              <a:solidFill>
                <a:srgbClr val="9BC7DD"/>
              </a:solidFill>
              <a:latin typeface="Aptos"/>
            </a:endParaRPr>
          </a:p>
        </p:txBody>
      </p:sp>
      <p:sp>
        <p:nvSpPr>
          <p:cNvPr id="5" name="Rounded Rectangle 4"/>
          <p:cNvSpPr/>
          <p:nvPr/>
        </p:nvSpPr>
        <p:spPr>
          <a:xfrm>
            <a:off x="8278977" y="2006193"/>
            <a:ext cx="724204" cy="1569110"/>
          </a:xfrm>
          <a:prstGeom prst="roundRect">
            <a:avLst>
              <a:gd name="adj" fmla="val 45000"/>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Arc 5"/>
          <p:cNvSpPr/>
          <p:nvPr/>
        </p:nvSpPr>
        <p:spPr>
          <a:xfrm>
            <a:off x="7735823" y="2569464"/>
            <a:ext cx="1810512" cy="1307592"/>
          </a:xfrm>
          <a:prstGeom prst="arc">
            <a:avLst/>
          </a:prstGeom>
          <a:noFill/>
          <a:ln w="83820">
            <a:solidFill>
              <a:srgbClr val="F5C64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Connector 6"/>
          <p:cNvCxnSpPr/>
          <p:nvPr/>
        </p:nvCxnSpPr>
        <p:spPr>
          <a:xfrm>
            <a:off x="8641080" y="3816705"/>
            <a:ext cx="0" cy="603504"/>
          </a:xfrm>
          <a:prstGeom prst="line">
            <a:avLst/>
          </a:prstGeom>
          <a:ln w="381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8077809" y="4420209"/>
            <a:ext cx="1126541" cy="0"/>
          </a:xfrm>
          <a:prstGeom prst="line">
            <a:avLst/>
          </a:prstGeom>
          <a:ln w="38100">
            <a:solidFill>
              <a:srgbClr val="F5C64F"/>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6400800" y="4686300"/>
            <a:ext cx="146304" cy="22860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784848" y="4572000"/>
            <a:ext cx="146304" cy="45720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7168896" y="4434840"/>
            <a:ext cx="146304" cy="73152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7552944" y="4608576"/>
            <a:ext cx="146304" cy="384048"/>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7936992" y="4343400"/>
            <a:ext cx="146304" cy="91440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321040" y="4549140"/>
            <a:ext cx="146304" cy="50292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8705088" y="4654296"/>
            <a:ext cx="146304" cy="292608"/>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9089136" y="4471416"/>
            <a:ext cx="146304" cy="658368"/>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9473184" y="4608576"/>
            <a:ext cx="146304" cy="384048"/>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8368" y="4800600"/>
            <a:ext cx="4754880" cy="914400"/>
          </a:xfrm>
          <a:prstGeom prst="rect">
            <a:avLst/>
          </a:prstGeom>
          <a:noFill/>
        </p:spPr>
        <p:txBody>
          <a:bodyPr wrap="none" lIns="0" tIns="0" rIns="0" bIns="0" anchor="ctr">
            <a:spAutoFit/>
          </a:bodyPr>
          <a:lstStyle/>
          <a:p>
            <a:pPr algn="l"/>
            <a:r>
              <a:rPr sz="1600" b="0">
                <a:solidFill>
                  <a:srgbClr val="FFFFFF"/>
                </a:solidFill>
                <a:latin typeface="Aptos"/>
              </a:rPr>
              <a:t>Nabla listens during the visit and turns the conversation into documentation.</a:t>
            </a:r>
          </a:p>
        </p:txBody>
      </p:sp>
      <p:sp>
        <p:nvSpPr>
          <p:cNvPr id="20" name="Rectangle 19"/>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NABLA</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The scale is already real.</a:t>
            </a:r>
          </a:p>
        </p:txBody>
      </p:sp>
      <p:sp>
        <p:nvSpPr>
          <p:cNvPr id="4" name="TextBox 3"/>
          <p:cNvSpPr txBox="1"/>
          <p:nvPr/>
        </p:nvSpPr>
        <p:spPr>
          <a:xfrm>
            <a:off x="685800" y="1508760"/>
            <a:ext cx="3657600" cy="1097280"/>
          </a:xfrm>
          <a:prstGeom prst="rect">
            <a:avLst/>
          </a:prstGeom>
          <a:noFill/>
        </p:spPr>
        <p:txBody>
          <a:bodyPr wrap="none" lIns="0" tIns="0" rIns="0" bIns="0" anchor="ctr">
            <a:spAutoFit/>
          </a:bodyPr>
          <a:lstStyle/>
          <a:p>
            <a:pPr algn="l"/>
            <a:r>
              <a:rPr sz="7200" b="1">
                <a:solidFill>
                  <a:srgbClr val="004E5A"/>
                </a:solidFill>
                <a:latin typeface="Aptos"/>
              </a:rPr>
              <a:t>84</a:t>
            </a:r>
          </a:p>
        </p:txBody>
      </p:sp>
      <p:sp>
        <p:nvSpPr>
          <p:cNvPr id="5" name="TextBox 4"/>
          <p:cNvSpPr txBox="1"/>
          <p:nvPr/>
        </p:nvSpPr>
        <p:spPr>
          <a:xfrm>
            <a:off x="749808" y="2514600"/>
            <a:ext cx="2743200" cy="365760"/>
          </a:xfrm>
          <a:prstGeom prst="rect">
            <a:avLst/>
          </a:prstGeom>
          <a:noFill/>
        </p:spPr>
        <p:txBody>
          <a:bodyPr wrap="none" lIns="0" tIns="0" rIns="0" bIns="0" anchor="ctr">
            <a:spAutoFit/>
          </a:bodyPr>
          <a:lstStyle/>
          <a:p>
            <a:pPr algn="l"/>
            <a:r>
              <a:rPr sz="1700" b="1">
                <a:solidFill>
                  <a:srgbClr val="687A80"/>
                </a:solidFill>
                <a:latin typeface="Aptos"/>
              </a:rPr>
              <a:t>active providers</a:t>
            </a:r>
          </a:p>
        </p:txBody>
      </p:sp>
      <p:sp>
        <p:nvSpPr>
          <p:cNvPr id="6" name="TextBox 5"/>
          <p:cNvSpPr txBox="1"/>
          <p:nvPr/>
        </p:nvSpPr>
        <p:spPr>
          <a:xfrm>
            <a:off x="6172200" y="1508760"/>
            <a:ext cx="4480560" cy="1097280"/>
          </a:xfrm>
          <a:prstGeom prst="rect">
            <a:avLst/>
          </a:prstGeom>
          <a:noFill/>
        </p:spPr>
        <p:txBody>
          <a:bodyPr wrap="none" lIns="0" tIns="0" rIns="0" bIns="0" anchor="ctr">
            <a:spAutoFit/>
          </a:bodyPr>
          <a:lstStyle/>
          <a:p>
            <a:pPr algn="l"/>
            <a:r>
              <a:rPr sz="7200" b="1">
                <a:solidFill>
                  <a:srgbClr val="F5C64F"/>
                </a:solidFill>
                <a:latin typeface="Aptos"/>
              </a:rPr>
              <a:t>12,000+</a:t>
            </a:r>
          </a:p>
        </p:txBody>
      </p:sp>
      <p:sp>
        <p:nvSpPr>
          <p:cNvPr id="7" name="TextBox 6"/>
          <p:cNvSpPr txBox="1"/>
          <p:nvPr/>
        </p:nvSpPr>
        <p:spPr>
          <a:xfrm>
            <a:off x="6236208" y="2514600"/>
            <a:ext cx="3657600" cy="365760"/>
          </a:xfrm>
          <a:prstGeom prst="rect">
            <a:avLst/>
          </a:prstGeom>
          <a:noFill/>
        </p:spPr>
        <p:txBody>
          <a:bodyPr wrap="none" lIns="0" tIns="0" rIns="0" bIns="0" anchor="ctr">
            <a:spAutoFit/>
          </a:bodyPr>
          <a:lstStyle/>
          <a:p>
            <a:pPr algn="l"/>
            <a:r>
              <a:rPr sz="1700" b="1">
                <a:solidFill>
                  <a:srgbClr val="687A80"/>
                </a:solidFill>
                <a:latin typeface="Aptos"/>
              </a:rPr>
              <a:t>encounters per month</a:t>
            </a:r>
          </a:p>
        </p:txBody>
      </p:sp>
      <p:sp>
        <p:nvSpPr>
          <p:cNvPr id="8" name="Oval 7"/>
          <p:cNvSpPr/>
          <p:nvPr/>
        </p:nvSpPr>
        <p:spPr>
          <a:xfrm>
            <a:off x="914400"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444752"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975104"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2505456"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3035808"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3566160" y="3794760"/>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14400"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444752"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975104"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2505456"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3035808"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3566160" y="4325112"/>
            <a:ext cx="228600" cy="2286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60" y="5166360"/>
            <a:ext cx="3840480" cy="320040"/>
          </a:xfrm>
          <a:prstGeom prst="rect">
            <a:avLst/>
          </a:prstGeom>
          <a:noFill/>
        </p:spPr>
        <p:txBody>
          <a:bodyPr wrap="none" lIns="0" tIns="0" rIns="0" bIns="0" anchor="ctr">
            <a:spAutoFit/>
          </a:bodyPr>
          <a:lstStyle/>
          <a:p>
            <a:pPr algn="l"/>
            <a:r>
              <a:rPr sz="1300" b="0">
                <a:solidFill>
                  <a:srgbClr val="263538"/>
                </a:solidFill>
                <a:latin typeface="Aptos"/>
              </a:rPr>
              <a:t>Providers using AI at the point of care</a:t>
            </a:r>
          </a:p>
        </p:txBody>
      </p:sp>
      <p:sp>
        <p:nvSpPr>
          <p:cNvPr id="21" name="Oval 20"/>
          <p:cNvSpPr/>
          <p:nvPr/>
        </p:nvSpPr>
        <p:spPr>
          <a:xfrm>
            <a:off x="6400800"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784848"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168896"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7552944"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7936992"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321040"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8705088"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089136"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473184"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9857232" y="3794760"/>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6400800"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6784848"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7168896"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7552944"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7936992"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321040"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8705088"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9089136"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9473184"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9857232" y="4178808"/>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6400800"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6784848"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7168896"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7552944"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7936992"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8321040"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8705088"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9089136"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9473184"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9857232" y="4562856"/>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6400800"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6784848"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7168896"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7552944"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7936992"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55"/>
          <p:cNvSpPr/>
          <p:nvPr/>
        </p:nvSpPr>
        <p:spPr>
          <a:xfrm>
            <a:off x="8321040"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56"/>
          <p:cNvSpPr/>
          <p:nvPr/>
        </p:nvSpPr>
        <p:spPr>
          <a:xfrm>
            <a:off x="8705088"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Oval 57"/>
          <p:cNvSpPr/>
          <p:nvPr/>
        </p:nvSpPr>
        <p:spPr>
          <a:xfrm>
            <a:off x="9089136"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Oval 58"/>
          <p:cNvSpPr/>
          <p:nvPr/>
        </p:nvSpPr>
        <p:spPr>
          <a:xfrm>
            <a:off x="9473184"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59"/>
          <p:cNvSpPr/>
          <p:nvPr/>
        </p:nvSpPr>
        <p:spPr>
          <a:xfrm>
            <a:off x="9857232" y="4946904"/>
            <a:ext cx="146304" cy="146304"/>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6309360" y="5166360"/>
            <a:ext cx="3840480" cy="320040"/>
          </a:xfrm>
          <a:prstGeom prst="rect">
            <a:avLst/>
          </a:prstGeom>
          <a:noFill/>
        </p:spPr>
        <p:txBody>
          <a:bodyPr wrap="none" lIns="0" tIns="0" rIns="0" bIns="0" anchor="ctr">
            <a:spAutoFit/>
          </a:bodyPr>
          <a:lstStyle/>
          <a:p>
            <a:pPr algn="l"/>
            <a:r>
              <a:rPr sz="1300" b="0">
                <a:solidFill>
                  <a:srgbClr val="263538"/>
                </a:solidFill>
                <a:latin typeface="Aptos"/>
              </a:rPr>
              <a:t>A monthly rhythm, not a pilot.</a:t>
            </a:r>
          </a:p>
        </p:txBody>
      </p:sp>
      <p:sp>
        <p:nvSpPr>
          <p:cNvPr id="63" name="Rectangle 62"/>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xtBox 63"/>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02920"/>
            <a:ext cx="3657600" cy="320040"/>
          </a:xfrm>
          <a:prstGeom prst="rect">
            <a:avLst/>
          </a:prstGeom>
          <a:noFill/>
        </p:spPr>
        <p:txBody>
          <a:bodyPr wrap="none" lIns="0" tIns="0" rIns="0" bIns="0" anchor="ctr">
            <a:spAutoFit/>
          </a:bodyPr>
          <a:lstStyle/>
          <a:p>
            <a:pPr algn="l"/>
            <a:r>
              <a:rPr sz="1200" b="1">
                <a:solidFill>
                  <a:srgbClr val="F5C64F"/>
                </a:solidFill>
                <a:latin typeface="Aptos"/>
              </a:rPr>
              <a:t>THE PROVIDER EXPERIENCE</a:t>
            </a:r>
          </a:p>
        </p:txBody>
      </p:sp>
      <p:sp>
        <p:nvSpPr>
          <p:cNvPr id="3" name="TextBox 2"/>
          <p:cNvSpPr txBox="1"/>
          <p:nvPr/>
        </p:nvSpPr>
        <p:spPr>
          <a:xfrm>
            <a:off x="594360" y="1097280"/>
            <a:ext cx="914400" cy="1097280"/>
          </a:xfrm>
          <a:prstGeom prst="rect">
            <a:avLst/>
          </a:prstGeom>
          <a:noFill/>
        </p:spPr>
        <p:txBody>
          <a:bodyPr wrap="none" lIns="0" tIns="0" rIns="0" bIns="0" anchor="ctr">
            <a:spAutoFit/>
          </a:bodyPr>
          <a:lstStyle/>
          <a:p>
            <a:pPr algn="l"/>
            <a:r>
              <a:rPr sz="7200" b="1">
                <a:solidFill>
                  <a:srgbClr val="F5C64F"/>
                </a:solidFill>
                <a:latin typeface="Aptos"/>
              </a:rPr>
              <a:t>“</a:t>
            </a:r>
          </a:p>
        </p:txBody>
      </p:sp>
      <p:sp>
        <p:nvSpPr>
          <p:cNvPr id="5" name="TextBox 4"/>
          <p:cNvSpPr txBox="1"/>
          <p:nvPr/>
        </p:nvSpPr>
        <p:spPr>
          <a:xfrm>
            <a:off x="1353312" y="4160520"/>
            <a:ext cx="3200400" cy="365760"/>
          </a:xfrm>
          <a:prstGeom prst="rect">
            <a:avLst/>
          </a:prstGeom>
          <a:noFill/>
        </p:spPr>
        <p:txBody>
          <a:bodyPr wrap="none" lIns="0" tIns="0" rIns="0" bIns="0" anchor="ctr">
            <a:spAutoFit/>
          </a:bodyPr>
          <a:lstStyle/>
          <a:p>
            <a:pPr algn="l"/>
            <a:r>
              <a:rPr sz="1400" b="1">
                <a:solidFill>
                  <a:srgbClr val="9BC7DD"/>
                </a:solidFill>
                <a:latin typeface="Aptos"/>
              </a:rPr>
              <a:t>— Dr. Tammy Adams</a:t>
            </a:r>
          </a:p>
        </p:txBody>
      </p:sp>
      <p:sp>
        <p:nvSpPr>
          <p:cNvPr id="6" name="Oval 5"/>
          <p:cNvSpPr/>
          <p:nvPr/>
        </p:nvSpPr>
        <p:spPr>
          <a:xfrm>
            <a:off x="9875520" y="4617720"/>
            <a:ext cx="502920" cy="502920"/>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652760" y="4617720"/>
            <a:ext cx="502920" cy="50292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 name="Connector 7"/>
          <p:cNvCxnSpPr/>
          <p:nvPr/>
        </p:nvCxnSpPr>
        <p:spPr>
          <a:xfrm>
            <a:off x="10104120" y="4864608"/>
            <a:ext cx="548640" cy="0"/>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9098280" y="5303520"/>
            <a:ext cx="2560320" cy="320040"/>
          </a:xfrm>
          <a:prstGeom prst="rect">
            <a:avLst/>
          </a:prstGeom>
          <a:noFill/>
        </p:spPr>
        <p:txBody>
          <a:bodyPr wrap="none" lIns="0" tIns="0" rIns="0" bIns="0" anchor="ctr">
            <a:spAutoFit/>
          </a:bodyPr>
          <a:lstStyle/>
          <a:p>
            <a:pPr algn="ctr"/>
            <a:r>
              <a:rPr sz="1200" b="1">
                <a:solidFill>
                  <a:srgbClr val="FFFFFF"/>
                </a:solidFill>
                <a:latin typeface="Aptos"/>
              </a:rPr>
              <a:t>more face-to-face</a:t>
            </a:r>
          </a:p>
        </p:txBody>
      </p:sp>
      <p:sp>
        <p:nvSpPr>
          <p:cNvPr id="11" name="Rectangle 10"/>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325880" y="1234440"/>
            <a:ext cx="9235440" cy="2743200"/>
          </a:xfrm>
          <a:prstGeom prst="rect">
            <a:avLst/>
          </a:prstGeom>
          <a:noFill/>
        </p:spPr>
        <p:txBody>
          <a:bodyPr wrap="square" lIns="0" tIns="0" rIns="0" bIns="0">
            <a:spAutoFit/>
          </a:bodyPr>
          <a:lstStyle/>
          <a:p>
            <a:pPr algn="l"/>
            <a:r>
              <a:rPr sz="2300">
                <a:solidFill>
                  <a:srgbClr val="FFFFFF"/>
                </a:solidFill>
                <a:latin typeface="Aptos"/>
              </a:rPr>
              <a:t>“I am so happy with how it is helping me to decrease my documentation time, decrease my patients’ wait times. It is a big asset! What I enjoy the most is that it has increased my face-to-face interactions with my patients and their families.”</a:t>
            </a:r>
          </a:p>
        </p:txBody>
      </p:sp>
      <p:sp>
        <p:nvSpPr>
          <p:cNvPr id="13" name="TextBox 12"/>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LOOKING FORWARD</a:t>
            </a:r>
          </a:p>
        </p:txBody>
      </p:sp>
      <p:sp>
        <p:nvSpPr>
          <p:cNvPr id="3" name="TextBox 2"/>
          <p:cNvSpPr txBox="1"/>
          <p:nvPr/>
        </p:nvSpPr>
        <p:spPr>
          <a:xfrm>
            <a:off x="594360" y="775007"/>
            <a:ext cx="4400820" cy="461665"/>
          </a:xfrm>
          <a:prstGeom prst="rect">
            <a:avLst/>
          </a:prstGeom>
          <a:noFill/>
        </p:spPr>
        <p:txBody>
          <a:bodyPr wrap="none" lIns="0" tIns="0" rIns="0" bIns="0" anchor="ctr">
            <a:spAutoFit/>
          </a:bodyPr>
          <a:lstStyle/>
          <a:p>
            <a:pPr algn="l"/>
            <a:r>
              <a:rPr lang="en-US" sz="3000" b="1" dirty="0">
                <a:solidFill>
                  <a:srgbClr val="003842"/>
                </a:solidFill>
                <a:latin typeface="Aptos"/>
              </a:rPr>
              <a:t>The next step: integration</a:t>
            </a:r>
            <a:endParaRPr sz="3000" b="1" dirty="0">
              <a:solidFill>
                <a:srgbClr val="003842"/>
              </a:solidFill>
              <a:latin typeface="Aptos"/>
            </a:endParaRPr>
          </a:p>
        </p:txBody>
      </p:sp>
      <p:sp>
        <p:nvSpPr>
          <p:cNvPr id="4" name="Oval 3"/>
          <p:cNvSpPr/>
          <p:nvPr/>
        </p:nvSpPr>
        <p:spPr>
          <a:xfrm>
            <a:off x="914400" y="1828800"/>
            <a:ext cx="1828800" cy="1828800"/>
          </a:xfrm>
          <a:prstGeom prst="ellipse">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688896" y="2370124"/>
            <a:ext cx="279806" cy="606247"/>
          </a:xfrm>
          <a:prstGeom prst="roundRect">
            <a:avLst>
              <a:gd name="adj" fmla="val 45000"/>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Arc 5"/>
          <p:cNvSpPr/>
          <p:nvPr/>
        </p:nvSpPr>
        <p:spPr>
          <a:xfrm>
            <a:off x="1479042" y="2587752"/>
            <a:ext cx="699516" cy="505206"/>
          </a:xfrm>
          <a:prstGeom prst="arc">
            <a:avLst/>
          </a:prstGeom>
          <a:noFill/>
          <a:ln w="32384">
            <a:solidFill>
              <a:srgbClr val="004E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Connector 6"/>
          <p:cNvCxnSpPr/>
          <p:nvPr/>
        </p:nvCxnSpPr>
        <p:spPr>
          <a:xfrm>
            <a:off x="1828800" y="3069640"/>
            <a:ext cx="0" cy="233172"/>
          </a:xfrm>
          <a:prstGeom prst="line">
            <a:avLst/>
          </a:prstGeom>
          <a:ln w="381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1611172" y="3302812"/>
            <a:ext cx="435255" cy="0"/>
          </a:xfrm>
          <a:prstGeom prst="line">
            <a:avLst/>
          </a:prstGeom>
          <a:ln w="38100">
            <a:solidFill>
              <a:srgbClr val="004E5A"/>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731520" y="3977639"/>
            <a:ext cx="2194560" cy="320040"/>
          </a:xfrm>
          <a:prstGeom prst="rect">
            <a:avLst/>
          </a:prstGeom>
          <a:noFill/>
        </p:spPr>
        <p:txBody>
          <a:bodyPr wrap="none" lIns="0" tIns="0" rIns="0" bIns="0" anchor="ctr">
            <a:spAutoFit/>
          </a:bodyPr>
          <a:lstStyle/>
          <a:p>
            <a:pPr algn="ctr"/>
            <a:r>
              <a:rPr sz="1400" b="1">
                <a:solidFill>
                  <a:srgbClr val="004E5A"/>
                </a:solidFill>
                <a:latin typeface="Aptos"/>
              </a:rPr>
              <a:t>LISTEN</a:t>
            </a:r>
          </a:p>
        </p:txBody>
      </p:sp>
      <p:cxnSp>
        <p:nvCxnSpPr>
          <p:cNvPr id="10" name="Connector 9"/>
          <p:cNvCxnSpPr/>
          <p:nvPr/>
        </p:nvCxnSpPr>
        <p:spPr>
          <a:xfrm>
            <a:off x="2743200" y="2743200"/>
            <a:ext cx="1828800" cy="0"/>
          </a:xfrm>
          <a:prstGeom prst="line">
            <a:avLst/>
          </a:prstGeom>
          <a:ln w="38100">
            <a:solidFill>
              <a:srgbClr val="687A80"/>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4572000" y="1828800"/>
            <a:ext cx="1828800" cy="1828800"/>
          </a:xfrm>
          <a:prstGeom prst="ellipse">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5012283" y="2424531"/>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5284317" y="2191359"/>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5634075" y="2245766"/>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5890564" y="2556662"/>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5750661" y="3007461"/>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5439765" y="3124047"/>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5090007" y="2968599"/>
            <a:ext cx="93268" cy="932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9" name="Connector 18"/>
          <p:cNvCxnSpPr/>
          <p:nvPr/>
        </p:nvCxnSpPr>
        <p:spPr>
          <a:xfrm flipV="1">
            <a:off x="5058918" y="2237994"/>
            <a:ext cx="272034" cy="23317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5330952" y="2237994"/>
            <a:ext cx="349758" cy="54406"/>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5680710" y="2292400"/>
            <a:ext cx="256489" cy="310896"/>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5797296" y="2603296"/>
            <a:ext cx="139903" cy="450800"/>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a:off x="5486400" y="3054096"/>
            <a:ext cx="310896" cy="116586"/>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flipV="1">
            <a:off x="5136642" y="3015234"/>
            <a:ext cx="349758" cy="155448"/>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a:off x="5330952" y="2237994"/>
            <a:ext cx="466344" cy="81610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a:off x="5486400" y="2292400"/>
            <a:ext cx="194310" cy="87828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389120" y="3977639"/>
            <a:ext cx="2194560" cy="320040"/>
          </a:xfrm>
          <a:prstGeom prst="rect">
            <a:avLst/>
          </a:prstGeom>
          <a:noFill/>
        </p:spPr>
        <p:txBody>
          <a:bodyPr wrap="none" lIns="0" tIns="0" rIns="0" bIns="0" anchor="ctr">
            <a:spAutoFit/>
          </a:bodyPr>
          <a:lstStyle/>
          <a:p>
            <a:pPr algn="ctr"/>
            <a:r>
              <a:rPr sz="1400" b="1">
                <a:solidFill>
                  <a:srgbClr val="F5C64F"/>
                </a:solidFill>
                <a:latin typeface="Aptos"/>
              </a:rPr>
              <a:t>DOCUMENT</a:t>
            </a:r>
          </a:p>
        </p:txBody>
      </p:sp>
      <p:cxnSp>
        <p:nvCxnSpPr>
          <p:cNvPr id="28" name="Connector 27"/>
          <p:cNvCxnSpPr/>
          <p:nvPr/>
        </p:nvCxnSpPr>
        <p:spPr>
          <a:xfrm>
            <a:off x="6400800" y="2743200"/>
            <a:ext cx="1828800" cy="0"/>
          </a:xfrm>
          <a:prstGeom prst="line">
            <a:avLst/>
          </a:prstGeom>
          <a:ln w="38100">
            <a:solidFill>
              <a:srgbClr val="687A80"/>
            </a:solidFill>
          </a:ln>
        </p:spPr>
        <p:style>
          <a:lnRef idx="2">
            <a:schemeClr val="accent1"/>
          </a:lnRef>
          <a:fillRef idx="0">
            <a:schemeClr val="accent1"/>
          </a:fillRef>
          <a:effectRef idx="1">
            <a:schemeClr val="accent1"/>
          </a:effectRef>
          <a:fontRef idx="minor">
            <a:schemeClr val="tx1"/>
          </a:fontRef>
        </p:style>
      </p:cxnSp>
      <p:sp>
        <p:nvSpPr>
          <p:cNvPr id="29" name="Oval 28"/>
          <p:cNvSpPr/>
          <p:nvPr/>
        </p:nvSpPr>
        <p:spPr>
          <a:xfrm>
            <a:off x="8229600" y="1828800"/>
            <a:ext cx="1828800" cy="1828800"/>
          </a:xfrm>
          <a:prstGeom prst="ellipse">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8755380" y="2354580"/>
            <a:ext cx="777240" cy="777240"/>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1" name="Connector 30"/>
          <p:cNvCxnSpPr/>
          <p:nvPr/>
        </p:nvCxnSpPr>
        <p:spPr>
          <a:xfrm>
            <a:off x="8965234" y="2743200"/>
            <a:ext cx="155448" cy="170992"/>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flipV="1">
            <a:off x="9120682" y="2548890"/>
            <a:ext cx="256490" cy="365302"/>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046720" y="3977639"/>
            <a:ext cx="2194560" cy="320040"/>
          </a:xfrm>
          <a:prstGeom prst="rect">
            <a:avLst/>
          </a:prstGeom>
          <a:noFill/>
        </p:spPr>
        <p:txBody>
          <a:bodyPr wrap="none" lIns="0" tIns="0" rIns="0" bIns="0" anchor="ctr">
            <a:spAutoFit/>
          </a:bodyPr>
          <a:lstStyle/>
          <a:p>
            <a:pPr algn="ctr"/>
            <a:r>
              <a:rPr sz="1400" b="1">
                <a:solidFill>
                  <a:srgbClr val="9BC7DD"/>
                </a:solidFill>
                <a:latin typeface="Aptos"/>
              </a:rPr>
              <a:t>EHR</a:t>
            </a:r>
          </a:p>
        </p:txBody>
      </p:sp>
      <p:sp>
        <p:nvSpPr>
          <p:cNvPr id="34" name="TextBox 33"/>
          <p:cNvSpPr txBox="1"/>
          <p:nvPr/>
        </p:nvSpPr>
        <p:spPr>
          <a:xfrm>
            <a:off x="1051560" y="4983480"/>
            <a:ext cx="9875520" cy="594360"/>
          </a:xfrm>
          <a:prstGeom prst="rect">
            <a:avLst/>
          </a:prstGeom>
          <a:noFill/>
        </p:spPr>
        <p:txBody>
          <a:bodyPr wrap="none" lIns="0" tIns="0" rIns="0" bIns="0" anchor="ctr">
            <a:spAutoFit/>
          </a:bodyPr>
          <a:lstStyle/>
          <a:p>
            <a:pPr algn="ctr"/>
            <a:r>
              <a:rPr sz="1900" b="1">
                <a:solidFill>
                  <a:srgbClr val="003842"/>
                </a:solidFill>
                <a:latin typeface="Aptos"/>
              </a:rPr>
              <a:t>Full integration means less switching, fewer clicks, and a smoother clinical workflow.</a:t>
            </a:r>
          </a:p>
        </p:txBody>
      </p:sp>
      <p:sp>
        <p:nvSpPr>
          <p:cNvPr id="36" name="Rectangle 35"/>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70607"/>
            <a:ext cx="1518364" cy="184666"/>
          </a:xfrm>
          <a:prstGeom prst="rect">
            <a:avLst/>
          </a:prstGeom>
          <a:noFill/>
        </p:spPr>
        <p:txBody>
          <a:bodyPr wrap="none" lIns="0" tIns="0" rIns="0" bIns="0" anchor="ctr">
            <a:spAutoFit/>
          </a:bodyPr>
          <a:lstStyle/>
          <a:p>
            <a:pPr algn="l"/>
            <a:r>
              <a:rPr sz="1200" b="1" dirty="0">
                <a:solidFill>
                  <a:srgbClr val="F5C64F"/>
                </a:solidFill>
                <a:latin typeface="Aptos"/>
              </a:rPr>
              <a:t>02  /  CALMWATERS</a:t>
            </a:r>
            <a:r>
              <a:rPr lang="en-US" sz="1200" b="1" dirty="0">
                <a:solidFill>
                  <a:srgbClr val="F5C64F"/>
                </a:solidFill>
                <a:latin typeface="Aptos"/>
              </a:rPr>
              <a:t> AI</a:t>
            </a:r>
            <a:endParaRPr sz="1200" b="1" dirty="0">
              <a:solidFill>
                <a:srgbClr val="F5C64F"/>
              </a:solidFill>
              <a:latin typeface="Aptos"/>
            </a:endParaRPr>
          </a:p>
        </p:txBody>
      </p:sp>
      <p:sp>
        <p:nvSpPr>
          <p:cNvPr id="3" name="TextBox 2"/>
          <p:cNvSpPr txBox="1"/>
          <p:nvPr/>
        </p:nvSpPr>
        <p:spPr>
          <a:xfrm>
            <a:off x="658368" y="1097280"/>
            <a:ext cx="6400800" cy="594360"/>
          </a:xfrm>
          <a:prstGeom prst="rect">
            <a:avLst/>
          </a:prstGeom>
          <a:noFill/>
        </p:spPr>
        <p:txBody>
          <a:bodyPr wrap="none" lIns="0" tIns="0" rIns="0" bIns="0" anchor="ctr">
            <a:spAutoFit/>
          </a:bodyPr>
          <a:lstStyle/>
          <a:p>
            <a:pPr algn="l"/>
            <a:r>
              <a:rPr sz="3600" b="1">
                <a:solidFill>
                  <a:srgbClr val="FFFFFF"/>
                </a:solidFill>
                <a:latin typeface="Aptos"/>
              </a:rPr>
              <a:t>AI-assisted coding.</a:t>
            </a:r>
          </a:p>
        </p:txBody>
      </p:sp>
      <p:sp>
        <p:nvSpPr>
          <p:cNvPr id="4" name="TextBox 3"/>
          <p:cNvSpPr txBox="1"/>
          <p:nvPr/>
        </p:nvSpPr>
        <p:spPr>
          <a:xfrm>
            <a:off x="658368" y="1828800"/>
            <a:ext cx="4572000" cy="457200"/>
          </a:xfrm>
          <a:prstGeom prst="rect">
            <a:avLst/>
          </a:prstGeom>
          <a:noFill/>
        </p:spPr>
        <p:txBody>
          <a:bodyPr wrap="none" lIns="0" tIns="0" rIns="0" bIns="0" anchor="ctr">
            <a:spAutoFit/>
          </a:bodyPr>
          <a:lstStyle/>
          <a:p>
            <a:pPr algn="l"/>
            <a:r>
              <a:rPr sz="1900" b="0">
                <a:solidFill>
                  <a:srgbClr val="9BC7DD"/>
                </a:solidFill>
                <a:latin typeface="Aptos"/>
              </a:rPr>
              <a:t>AI-driven E/M coding</a:t>
            </a:r>
          </a:p>
        </p:txBody>
      </p:sp>
      <p:sp>
        <p:nvSpPr>
          <p:cNvPr id="5" name="Rounded Rectangle 4"/>
          <p:cNvSpPr/>
          <p:nvPr/>
        </p:nvSpPr>
        <p:spPr>
          <a:xfrm>
            <a:off x="6858000" y="1234440"/>
            <a:ext cx="4160520" cy="3977639"/>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269480" y="1645920"/>
            <a:ext cx="1280160" cy="548640"/>
          </a:xfrm>
          <a:prstGeom prst="rect">
            <a:avLst/>
          </a:prstGeom>
          <a:noFill/>
        </p:spPr>
        <p:txBody>
          <a:bodyPr wrap="none" lIns="0" tIns="0" rIns="0" bIns="0" anchor="ctr">
            <a:spAutoFit/>
          </a:bodyPr>
          <a:lstStyle/>
          <a:p>
            <a:pPr algn="l"/>
            <a:r>
              <a:rPr sz="3000" b="1">
                <a:solidFill>
                  <a:srgbClr val="004E5A"/>
                </a:solidFill>
                <a:latin typeface="Aptos"/>
              </a:rPr>
              <a:t>E / M</a:t>
            </a:r>
          </a:p>
        </p:txBody>
      </p:sp>
      <p:sp>
        <p:nvSpPr>
          <p:cNvPr id="7" name="TextBox 6"/>
          <p:cNvSpPr txBox="1"/>
          <p:nvPr/>
        </p:nvSpPr>
        <p:spPr>
          <a:xfrm>
            <a:off x="7269480" y="2240280"/>
            <a:ext cx="2468880" cy="320040"/>
          </a:xfrm>
          <a:prstGeom prst="rect">
            <a:avLst/>
          </a:prstGeom>
          <a:noFill/>
        </p:spPr>
        <p:txBody>
          <a:bodyPr wrap="none" lIns="0" tIns="0" rIns="0" bIns="0" anchor="ctr">
            <a:spAutoFit/>
          </a:bodyPr>
          <a:lstStyle/>
          <a:p>
            <a:pPr algn="l"/>
            <a:r>
              <a:rPr sz="1400" b="1">
                <a:solidFill>
                  <a:srgbClr val="687A80"/>
                </a:solidFill>
                <a:latin typeface="Aptos"/>
              </a:rPr>
              <a:t>coding review</a:t>
            </a:r>
          </a:p>
        </p:txBody>
      </p:sp>
      <p:sp>
        <p:nvSpPr>
          <p:cNvPr id="8" name="TextBox 7"/>
          <p:cNvSpPr txBox="1"/>
          <p:nvPr/>
        </p:nvSpPr>
        <p:spPr>
          <a:xfrm>
            <a:off x="7269480" y="2880360"/>
            <a:ext cx="1097280" cy="274320"/>
          </a:xfrm>
          <a:prstGeom prst="rect">
            <a:avLst/>
          </a:prstGeom>
          <a:noFill/>
        </p:spPr>
        <p:txBody>
          <a:bodyPr wrap="none" lIns="0" tIns="0" rIns="0" bIns="0" anchor="ctr">
            <a:spAutoFit/>
          </a:bodyPr>
          <a:lstStyle/>
          <a:p>
            <a:pPr algn="l"/>
            <a:r>
              <a:rPr sz="1200" b="0">
                <a:solidFill>
                  <a:srgbClr val="263538"/>
                </a:solidFill>
                <a:latin typeface="Aptos"/>
              </a:rPr>
              <a:t>History</a:t>
            </a:r>
          </a:p>
        </p:txBody>
      </p:sp>
      <p:sp>
        <p:nvSpPr>
          <p:cNvPr id="9" name="Rounded Rectangle 8"/>
          <p:cNvSpPr/>
          <p:nvPr/>
        </p:nvSpPr>
        <p:spPr>
          <a:xfrm>
            <a:off x="8458200" y="2916936"/>
            <a:ext cx="1783080" cy="164592"/>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8458200" y="2916936"/>
            <a:ext cx="1280160" cy="164592"/>
          </a:xfrm>
          <a:prstGeom prst="roundRect">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378440" y="2862072"/>
            <a:ext cx="502920" cy="274320"/>
          </a:xfrm>
          <a:prstGeom prst="rect">
            <a:avLst/>
          </a:prstGeom>
          <a:noFill/>
        </p:spPr>
        <p:txBody>
          <a:bodyPr wrap="none" lIns="0" tIns="0" rIns="0" bIns="0" anchor="ctr">
            <a:spAutoFit/>
          </a:bodyPr>
          <a:lstStyle/>
          <a:p>
            <a:pPr algn="l"/>
            <a:r>
              <a:rPr sz="1000" b="1">
                <a:solidFill>
                  <a:srgbClr val="6CA891"/>
                </a:solidFill>
                <a:latin typeface="Aptos"/>
              </a:rPr>
              <a:t>Complete</a:t>
            </a:r>
          </a:p>
        </p:txBody>
      </p:sp>
      <p:sp>
        <p:nvSpPr>
          <p:cNvPr id="12" name="TextBox 11"/>
          <p:cNvSpPr txBox="1"/>
          <p:nvPr/>
        </p:nvSpPr>
        <p:spPr>
          <a:xfrm>
            <a:off x="7269480" y="3474720"/>
            <a:ext cx="1097280" cy="274320"/>
          </a:xfrm>
          <a:prstGeom prst="rect">
            <a:avLst/>
          </a:prstGeom>
          <a:noFill/>
        </p:spPr>
        <p:txBody>
          <a:bodyPr wrap="none" lIns="0" tIns="0" rIns="0" bIns="0" anchor="ctr">
            <a:spAutoFit/>
          </a:bodyPr>
          <a:lstStyle/>
          <a:p>
            <a:pPr algn="l"/>
            <a:r>
              <a:rPr sz="1200" b="0">
                <a:solidFill>
                  <a:srgbClr val="263538"/>
                </a:solidFill>
                <a:latin typeface="Aptos"/>
              </a:rPr>
              <a:t>Exam</a:t>
            </a:r>
          </a:p>
        </p:txBody>
      </p:sp>
      <p:sp>
        <p:nvSpPr>
          <p:cNvPr id="13" name="Rounded Rectangle 12"/>
          <p:cNvSpPr/>
          <p:nvPr/>
        </p:nvSpPr>
        <p:spPr>
          <a:xfrm>
            <a:off x="8458200" y="3511296"/>
            <a:ext cx="1783080" cy="164592"/>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8458200" y="3511296"/>
            <a:ext cx="1280160" cy="164592"/>
          </a:xfrm>
          <a:prstGeom prst="roundRect">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378440" y="3456432"/>
            <a:ext cx="502920" cy="274320"/>
          </a:xfrm>
          <a:prstGeom prst="rect">
            <a:avLst/>
          </a:prstGeom>
          <a:noFill/>
        </p:spPr>
        <p:txBody>
          <a:bodyPr wrap="none" lIns="0" tIns="0" rIns="0" bIns="0" anchor="ctr">
            <a:spAutoFit/>
          </a:bodyPr>
          <a:lstStyle/>
          <a:p>
            <a:pPr algn="l"/>
            <a:r>
              <a:rPr sz="1000" b="1">
                <a:solidFill>
                  <a:srgbClr val="6CA891"/>
                </a:solidFill>
                <a:latin typeface="Aptos"/>
              </a:rPr>
              <a:t>Complete</a:t>
            </a:r>
          </a:p>
        </p:txBody>
      </p:sp>
      <p:sp>
        <p:nvSpPr>
          <p:cNvPr id="16" name="TextBox 15"/>
          <p:cNvSpPr txBox="1"/>
          <p:nvPr/>
        </p:nvSpPr>
        <p:spPr>
          <a:xfrm>
            <a:off x="7269480" y="4069080"/>
            <a:ext cx="1097280" cy="274320"/>
          </a:xfrm>
          <a:prstGeom prst="rect">
            <a:avLst/>
          </a:prstGeom>
          <a:noFill/>
        </p:spPr>
        <p:txBody>
          <a:bodyPr wrap="none" lIns="0" tIns="0" rIns="0" bIns="0" anchor="ctr">
            <a:spAutoFit/>
          </a:bodyPr>
          <a:lstStyle/>
          <a:p>
            <a:pPr algn="l"/>
            <a:r>
              <a:rPr sz="1200" b="0">
                <a:solidFill>
                  <a:srgbClr val="263538"/>
                </a:solidFill>
                <a:latin typeface="Aptos"/>
              </a:rPr>
              <a:t>MDM</a:t>
            </a:r>
          </a:p>
        </p:txBody>
      </p:sp>
      <p:sp>
        <p:nvSpPr>
          <p:cNvPr id="17" name="Rounded Rectangle 16"/>
          <p:cNvSpPr/>
          <p:nvPr/>
        </p:nvSpPr>
        <p:spPr>
          <a:xfrm>
            <a:off x="8458200" y="4105656"/>
            <a:ext cx="1783080" cy="164592"/>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8458200" y="4105656"/>
            <a:ext cx="914400" cy="164592"/>
          </a:xfrm>
          <a:prstGeom prst="roundRect">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378440" y="4050792"/>
            <a:ext cx="502920" cy="274320"/>
          </a:xfrm>
          <a:prstGeom prst="rect">
            <a:avLst/>
          </a:prstGeom>
          <a:noFill/>
        </p:spPr>
        <p:txBody>
          <a:bodyPr wrap="none" lIns="0" tIns="0" rIns="0" bIns="0" anchor="ctr">
            <a:spAutoFit/>
          </a:bodyPr>
          <a:lstStyle/>
          <a:p>
            <a:pPr algn="l"/>
            <a:r>
              <a:rPr sz="1000" b="1">
                <a:solidFill>
                  <a:srgbClr val="6CA891"/>
                </a:solidFill>
                <a:latin typeface="Aptos"/>
              </a:rPr>
              <a:t>Review</a:t>
            </a:r>
          </a:p>
        </p:txBody>
      </p:sp>
      <p:sp>
        <p:nvSpPr>
          <p:cNvPr id="20" name="Oval 19"/>
          <p:cNvSpPr/>
          <p:nvPr/>
        </p:nvSpPr>
        <p:spPr>
          <a:xfrm>
            <a:off x="10172700" y="4347972"/>
            <a:ext cx="411480" cy="411480"/>
          </a:xfrm>
          <a:prstGeom prst="ellipse">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1" name="Connector 20"/>
          <p:cNvCxnSpPr/>
          <p:nvPr/>
        </p:nvCxnSpPr>
        <p:spPr>
          <a:xfrm>
            <a:off x="10283799" y="4553712"/>
            <a:ext cx="82296" cy="90525"/>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V="1">
            <a:off x="10366095" y="4450842"/>
            <a:ext cx="135789" cy="193395"/>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TextBox 1"/>
          <p:cNvSpPr txBox="1"/>
          <p:nvPr/>
        </p:nvSpPr>
        <p:spPr>
          <a:xfrm>
            <a:off x="594360" y="387727"/>
            <a:ext cx="1164101" cy="184666"/>
          </a:xfrm>
          <a:prstGeom prst="rect">
            <a:avLst/>
          </a:prstGeom>
          <a:noFill/>
        </p:spPr>
        <p:txBody>
          <a:bodyPr wrap="none" lIns="0" tIns="0" rIns="0" bIns="0" anchor="ctr">
            <a:spAutoFit/>
          </a:bodyPr>
          <a:lstStyle/>
          <a:p>
            <a:pPr algn="l"/>
            <a:r>
              <a:rPr sz="1200" b="1" dirty="0">
                <a:solidFill>
                  <a:srgbClr val="004E5A"/>
                </a:solidFill>
                <a:latin typeface="Aptos"/>
              </a:rPr>
              <a:t>CALMWATERS</a:t>
            </a:r>
            <a:r>
              <a:rPr lang="en-US" sz="1200" b="1" dirty="0">
                <a:solidFill>
                  <a:srgbClr val="004E5A"/>
                </a:solidFill>
                <a:latin typeface="Aptos"/>
              </a:rPr>
              <a:t> AI</a:t>
            </a:r>
            <a:endParaRPr sz="1200" b="1" dirty="0">
              <a:solidFill>
                <a:srgbClr val="004E5A"/>
              </a:solidFill>
              <a:latin typeface="Aptos"/>
            </a:endParaRP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One tool. Two jobs.</a:t>
            </a:r>
          </a:p>
        </p:txBody>
      </p:sp>
      <p:sp>
        <p:nvSpPr>
          <p:cNvPr id="4" name="Rounded Rectangle 3"/>
          <p:cNvSpPr/>
          <p:nvPr/>
        </p:nvSpPr>
        <p:spPr>
          <a:xfrm>
            <a:off x="640080" y="1554480"/>
            <a:ext cx="5303520" cy="4251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263640" y="1554480"/>
            <a:ext cx="5303520" cy="425196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97280" y="2057400"/>
            <a:ext cx="685800" cy="68580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70432" y="2212848"/>
            <a:ext cx="548640" cy="274320"/>
          </a:xfrm>
          <a:prstGeom prst="rect">
            <a:avLst/>
          </a:prstGeom>
          <a:noFill/>
        </p:spPr>
        <p:txBody>
          <a:bodyPr wrap="none" lIns="0" tIns="0" rIns="0" bIns="0" anchor="ctr">
            <a:spAutoFit/>
          </a:bodyPr>
          <a:lstStyle/>
          <a:p>
            <a:pPr algn="ctr"/>
            <a:r>
              <a:rPr sz="1000" b="1">
                <a:solidFill>
                  <a:srgbClr val="FFFFFF"/>
                </a:solidFill>
                <a:latin typeface="Aptos"/>
              </a:rPr>
              <a:t>TRAIN</a:t>
            </a:r>
          </a:p>
        </p:txBody>
      </p:sp>
      <p:sp>
        <p:nvSpPr>
          <p:cNvPr id="8" name="TextBox 7"/>
          <p:cNvSpPr txBox="1"/>
          <p:nvPr/>
        </p:nvSpPr>
        <p:spPr>
          <a:xfrm>
            <a:off x="1051560" y="2926080"/>
            <a:ext cx="4389120" cy="457200"/>
          </a:xfrm>
          <a:prstGeom prst="rect">
            <a:avLst/>
          </a:prstGeom>
          <a:noFill/>
        </p:spPr>
        <p:txBody>
          <a:bodyPr wrap="none" lIns="0" tIns="0" rIns="0" bIns="0" anchor="ctr">
            <a:spAutoFit/>
          </a:bodyPr>
          <a:lstStyle/>
          <a:p>
            <a:pPr algn="l"/>
            <a:r>
              <a:rPr sz="2400" b="1">
                <a:solidFill>
                  <a:srgbClr val="003842"/>
                </a:solidFill>
                <a:latin typeface="Aptos"/>
              </a:rPr>
              <a:t>Provider training</a:t>
            </a:r>
          </a:p>
        </p:txBody>
      </p:sp>
      <p:sp>
        <p:nvSpPr>
          <p:cNvPr id="9" name="TextBox 8"/>
          <p:cNvSpPr txBox="1"/>
          <p:nvPr/>
        </p:nvSpPr>
        <p:spPr>
          <a:xfrm>
            <a:off x="1051560" y="3746807"/>
            <a:ext cx="3785845" cy="461665"/>
          </a:xfrm>
          <a:prstGeom prst="rect">
            <a:avLst/>
          </a:prstGeom>
          <a:noFill/>
        </p:spPr>
        <p:txBody>
          <a:bodyPr wrap="none" lIns="0" tIns="0" rIns="0" bIns="0" anchor="ctr">
            <a:spAutoFit/>
          </a:bodyPr>
          <a:lstStyle/>
          <a:p>
            <a:pPr algn="l"/>
            <a:r>
              <a:rPr sz="1500" b="0" dirty="0">
                <a:solidFill>
                  <a:srgbClr val="687A80"/>
                </a:solidFill>
                <a:latin typeface="Aptos"/>
              </a:rPr>
              <a:t>Use coding patterns to focus education where</a:t>
            </a:r>
            <a:endParaRPr lang="en-US" sz="1500" b="0" dirty="0">
              <a:solidFill>
                <a:srgbClr val="687A80"/>
              </a:solidFill>
              <a:latin typeface="Aptos"/>
            </a:endParaRPr>
          </a:p>
          <a:p>
            <a:pPr algn="l"/>
            <a:r>
              <a:rPr sz="1500" b="0" dirty="0">
                <a:solidFill>
                  <a:srgbClr val="687A80"/>
                </a:solidFill>
                <a:latin typeface="Aptos"/>
              </a:rPr>
              <a:t>it matters most.</a:t>
            </a:r>
          </a:p>
        </p:txBody>
      </p:sp>
      <p:sp>
        <p:nvSpPr>
          <p:cNvPr id="10" name="Oval 9"/>
          <p:cNvSpPr/>
          <p:nvPr/>
        </p:nvSpPr>
        <p:spPr>
          <a:xfrm>
            <a:off x="4062222" y="4610862"/>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4302252" y="4405122"/>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610862" y="4453128"/>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837176" y="4727448"/>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4713732" y="5125212"/>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439412" y="5228081"/>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4130802" y="5090922"/>
            <a:ext cx="82296" cy="82296"/>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7" name="Connector 16"/>
          <p:cNvCxnSpPr/>
          <p:nvPr/>
        </p:nvCxnSpPr>
        <p:spPr>
          <a:xfrm flipV="1">
            <a:off x="4103370" y="4446270"/>
            <a:ext cx="240030" cy="205739"/>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4343400" y="4446270"/>
            <a:ext cx="308610" cy="48006"/>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4652010" y="4494276"/>
            <a:ext cx="226314" cy="274320"/>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4754880" y="4768596"/>
            <a:ext cx="123444" cy="397763"/>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4480560" y="5166359"/>
            <a:ext cx="274320" cy="102870"/>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flipV="1">
            <a:off x="4171950" y="5132070"/>
            <a:ext cx="308610" cy="137159"/>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4343400" y="4446270"/>
            <a:ext cx="411480" cy="720089"/>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H="1">
            <a:off x="4480560" y="4494276"/>
            <a:ext cx="171450" cy="774953"/>
          </a:xfrm>
          <a:prstGeom prst="line">
            <a:avLst/>
          </a:prstGeom>
          <a:ln w="25400">
            <a:solidFill>
              <a:srgbClr val="004E5A"/>
            </a:solidFill>
          </a:ln>
        </p:spPr>
        <p:style>
          <a:lnRef idx="2">
            <a:schemeClr val="accent1"/>
          </a:lnRef>
          <a:fillRef idx="0">
            <a:schemeClr val="accent1"/>
          </a:fillRef>
          <a:effectRef idx="1">
            <a:schemeClr val="accent1"/>
          </a:effectRef>
          <a:fontRef idx="minor">
            <a:schemeClr val="tx1"/>
          </a:fontRef>
        </p:style>
      </p:cxnSp>
      <p:sp>
        <p:nvSpPr>
          <p:cNvPr id="25" name="Oval 24"/>
          <p:cNvSpPr/>
          <p:nvPr/>
        </p:nvSpPr>
        <p:spPr>
          <a:xfrm>
            <a:off x="6720840" y="2057400"/>
            <a:ext cx="685800" cy="68580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757416" y="2212848"/>
            <a:ext cx="621792" cy="274320"/>
          </a:xfrm>
          <a:prstGeom prst="rect">
            <a:avLst/>
          </a:prstGeom>
          <a:noFill/>
        </p:spPr>
        <p:txBody>
          <a:bodyPr wrap="none" lIns="0" tIns="0" rIns="0" bIns="0" anchor="ctr">
            <a:spAutoFit/>
          </a:bodyPr>
          <a:lstStyle/>
          <a:p>
            <a:pPr algn="ctr"/>
            <a:r>
              <a:rPr sz="900" b="1">
                <a:solidFill>
                  <a:srgbClr val="003842"/>
                </a:solidFill>
                <a:latin typeface="Aptos"/>
              </a:rPr>
              <a:t>AUDIT</a:t>
            </a:r>
          </a:p>
        </p:txBody>
      </p:sp>
      <p:sp>
        <p:nvSpPr>
          <p:cNvPr id="27" name="TextBox 26"/>
          <p:cNvSpPr txBox="1"/>
          <p:nvPr/>
        </p:nvSpPr>
        <p:spPr>
          <a:xfrm>
            <a:off x="6675120" y="2926080"/>
            <a:ext cx="4389120" cy="457200"/>
          </a:xfrm>
          <a:prstGeom prst="rect">
            <a:avLst/>
          </a:prstGeom>
          <a:noFill/>
        </p:spPr>
        <p:txBody>
          <a:bodyPr wrap="none" lIns="0" tIns="0" rIns="0" bIns="0" anchor="ctr">
            <a:spAutoFit/>
          </a:bodyPr>
          <a:lstStyle/>
          <a:p>
            <a:pPr algn="l"/>
            <a:r>
              <a:rPr sz="2400" b="1">
                <a:solidFill>
                  <a:srgbClr val="003842"/>
                </a:solidFill>
                <a:latin typeface="Aptos"/>
              </a:rPr>
              <a:t>Coding audits</a:t>
            </a:r>
          </a:p>
        </p:txBody>
      </p:sp>
      <p:sp>
        <p:nvSpPr>
          <p:cNvPr id="28" name="TextBox 27"/>
          <p:cNvSpPr txBox="1"/>
          <p:nvPr/>
        </p:nvSpPr>
        <p:spPr>
          <a:xfrm>
            <a:off x="6675120" y="3746807"/>
            <a:ext cx="3616824" cy="461665"/>
          </a:xfrm>
          <a:prstGeom prst="rect">
            <a:avLst/>
          </a:prstGeom>
          <a:noFill/>
        </p:spPr>
        <p:txBody>
          <a:bodyPr wrap="none" lIns="0" tIns="0" rIns="0" bIns="0" anchor="ctr">
            <a:spAutoFit/>
          </a:bodyPr>
          <a:lstStyle/>
          <a:p>
            <a:pPr algn="l"/>
            <a:r>
              <a:rPr sz="1500" b="0" dirty="0">
                <a:solidFill>
                  <a:srgbClr val="687A80"/>
                </a:solidFill>
                <a:latin typeface="Aptos"/>
              </a:rPr>
              <a:t>Review E/M coding consistently and surface</a:t>
            </a:r>
            <a:endParaRPr lang="en-US" sz="1500" b="0" dirty="0">
              <a:solidFill>
                <a:srgbClr val="687A80"/>
              </a:solidFill>
              <a:latin typeface="Aptos"/>
            </a:endParaRPr>
          </a:p>
          <a:p>
            <a:pPr algn="l"/>
            <a:r>
              <a:rPr sz="1500" b="0" dirty="0">
                <a:solidFill>
                  <a:srgbClr val="687A80"/>
                </a:solidFill>
                <a:latin typeface="Aptos"/>
              </a:rPr>
              <a:t>opportunities for improvement.</a:t>
            </a:r>
          </a:p>
        </p:txBody>
      </p:sp>
      <p:sp>
        <p:nvSpPr>
          <p:cNvPr id="29" name="Oval 28"/>
          <p:cNvSpPr/>
          <p:nvPr/>
        </p:nvSpPr>
        <p:spPr>
          <a:xfrm>
            <a:off x="9761220" y="4549140"/>
            <a:ext cx="685800" cy="68580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0" name="Connector 29"/>
          <p:cNvCxnSpPr/>
          <p:nvPr/>
        </p:nvCxnSpPr>
        <p:spPr>
          <a:xfrm>
            <a:off x="9946386" y="4892040"/>
            <a:ext cx="137160" cy="150876"/>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flipV="1">
            <a:off x="10083546" y="4720590"/>
            <a:ext cx="226314" cy="322326"/>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DATA-DRIVEN INSIGHTS</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Let the data choose the next conversation.</a:t>
            </a:r>
          </a:p>
        </p:txBody>
      </p:sp>
      <p:sp>
        <p:nvSpPr>
          <p:cNvPr id="4" name="Rounded Rectangle 3"/>
          <p:cNvSpPr/>
          <p:nvPr/>
        </p:nvSpPr>
        <p:spPr>
          <a:xfrm>
            <a:off x="731520" y="1508760"/>
            <a:ext cx="10744200" cy="44805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97280" y="2337628"/>
            <a:ext cx="1880195" cy="353943"/>
          </a:xfrm>
          <a:prstGeom prst="rect">
            <a:avLst/>
          </a:prstGeom>
          <a:noFill/>
        </p:spPr>
        <p:txBody>
          <a:bodyPr wrap="none" lIns="0" tIns="0" rIns="0" bIns="0" anchor="ctr">
            <a:spAutoFit/>
          </a:bodyPr>
          <a:lstStyle/>
          <a:p>
            <a:pPr algn="l"/>
            <a:r>
              <a:rPr sz="2300" b="1" dirty="0">
                <a:solidFill>
                  <a:srgbClr val="003842"/>
                </a:solidFill>
                <a:latin typeface="Aptos"/>
              </a:rPr>
              <a:t>Coding tren</a:t>
            </a:r>
            <a:r>
              <a:rPr lang="en-US" sz="2300" b="1" dirty="0">
                <a:solidFill>
                  <a:srgbClr val="003842"/>
                </a:solidFill>
                <a:latin typeface="Aptos"/>
              </a:rPr>
              <a:t>ds</a:t>
            </a:r>
            <a:endParaRPr sz="2300" b="1" dirty="0">
              <a:solidFill>
                <a:srgbClr val="003842"/>
              </a:solidFill>
              <a:latin typeface="Aptos"/>
            </a:endParaRPr>
          </a:p>
        </p:txBody>
      </p:sp>
      <p:sp>
        <p:nvSpPr>
          <p:cNvPr id="23" name="TextBox 22"/>
          <p:cNvSpPr txBox="1"/>
          <p:nvPr/>
        </p:nvSpPr>
        <p:spPr>
          <a:xfrm>
            <a:off x="1097280" y="5486400"/>
            <a:ext cx="5029200" cy="320040"/>
          </a:xfrm>
          <a:prstGeom prst="rect">
            <a:avLst/>
          </a:prstGeom>
          <a:noFill/>
        </p:spPr>
        <p:txBody>
          <a:bodyPr wrap="none" lIns="0" tIns="0" rIns="0" bIns="0" anchor="ctr">
            <a:spAutoFit/>
          </a:bodyPr>
          <a:lstStyle/>
          <a:p>
            <a:pPr algn="l"/>
            <a:r>
              <a:rPr sz="1400" b="1">
                <a:solidFill>
                  <a:srgbClr val="F5C64F"/>
                </a:solidFill>
                <a:latin typeface="Aptos"/>
              </a:rPr>
              <a:t>Review regularly. Train intentionally.</a:t>
            </a:r>
          </a:p>
        </p:txBody>
      </p:sp>
      <p:sp>
        <p:nvSpPr>
          <p:cNvPr id="25" name="Rectangle 24"/>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graphicFrame>
        <p:nvGraphicFramePr>
          <p:cNvPr id="27" name="Charges vs Appointments Chart"/>
          <p:cNvGraphicFramePr>
            <a:graphicFrameLocks noGrp="1"/>
          </p:cNvGraphicFramePr>
          <p:nvPr/>
        </p:nvGraphicFramePr>
        <p:xfrm>
          <a:off x="1005840" y="2743200"/>
          <a:ext cx="685800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28" name="Callout Charges"/>
          <p:cNvSpPr txBox="1"/>
          <p:nvPr/>
        </p:nvSpPr>
        <p:spPr>
          <a:xfrm>
            <a:off x="8321040" y="2925000"/>
            <a:ext cx="2926080" cy="640080"/>
          </a:xfrm>
          <a:prstGeom prst="rect">
            <a:avLst/>
          </a:prstGeom>
          <a:noFill/>
        </p:spPr>
        <p:txBody>
          <a:bodyPr wrap="square" lIns="0" tIns="0" rIns="0" bIns="0" anchor="ctr">
            <a:spAutoFit/>
          </a:bodyPr>
          <a:lstStyle/>
          <a:p>
            <a:pPr algn="l"/>
            <a:r>
              <a:rPr sz="3400" b="1">
                <a:solidFill>
                  <a:srgbClr val="004E5A"/>
                </a:solidFill>
                <a:latin typeface="Aptos"/>
              </a:rPr>
              <a:t>Charges ↑</a:t>
            </a:r>
          </a:p>
        </p:txBody>
      </p:sp>
      <p:sp>
        <p:nvSpPr>
          <p:cNvPr id="29" name="Callout Charges Label"/>
          <p:cNvSpPr txBox="1"/>
          <p:nvPr/>
        </p:nvSpPr>
        <p:spPr>
          <a:xfrm>
            <a:off x="8321040" y="3565080"/>
            <a:ext cx="2926080" cy="420000"/>
          </a:xfrm>
          <a:prstGeom prst="rect">
            <a:avLst/>
          </a:prstGeom>
          <a:noFill/>
        </p:spPr>
        <p:txBody>
          <a:bodyPr wrap="square" lIns="0" tIns="0" rIns="0" bIns="0" anchor="ctr">
            <a:spAutoFit/>
          </a:bodyPr>
          <a:lstStyle/>
          <a:p>
            <a:pPr algn="l"/>
            <a:r>
              <a:rPr sz="1400" b="0">
                <a:solidFill>
                  <a:srgbClr val="687A80"/>
                </a:solidFill>
                <a:latin typeface="Aptos"/>
              </a:rPr>
              <a:t>Increase since go-live</a:t>
            </a:r>
          </a:p>
        </p:txBody>
      </p:sp>
      <p:sp>
        <p:nvSpPr>
          <p:cNvPr id="30" name="Callout Volume"/>
          <p:cNvSpPr txBox="1"/>
          <p:nvPr/>
        </p:nvSpPr>
        <p:spPr>
          <a:xfrm>
            <a:off x="8321040" y="4200000"/>
            <a:ext cx="2926080" cy="640080"/>
          </a:xfrm>
          <a:prstGeom prst="rect">
            <a:avLst/>
          </a:prstGeom>
          <a:noFill/>
        </p:spPr>
        <p:txBody>
          <a:bodyPr wrap="square" lIns="0" tIns="0" rIns="0" bIns="0" anchor="ctr">
            <a:spAutoFit/>
          </a:bodyPr>
          <a:lstStyle/>
          <a:p>
            <a:pPr algn="l"/>
            <a:r>
              <a:rPr sz="3400" b="1">
                <a:solidFill>
                  <a:srgbClr val="5B9DBF"/>
                </a:solidFill>
                <a:latin typeface="Aptos"/>
              </a:rPr>
              <a:t>Volume →</a:t>
            </a:r>
          </a:p>
        </p:txBody>
      </p:sp>
      <p:sp>
        <p:nvSpPr>
          <p:cNvPr id="31" name="Callout Volume Label"/>
          <p:cNvSpPr txBox="1"/>
          <p:nvPr/>
        </p:nvSpPr>
        <p:spPr>
          <a:xfrm>
            <a:off x="8321040" y="4840080"/>
            <a:ext cx="2926080" cy="420000"/>
          </a:xfrm>
          <a:prstGeom prst="rect">
            <a:avLst/>
          </a:prstGeom>
          <a:noFill/>
        </p:spPr>
        <p:txBody>
          <a:bodyPr wrap="square" lIns="0" tIns="0" rIns="0" bIns="0" anchor="ctr">
            <a:spAutoFit/>
          </a:bodyPr>
          <a:lstStyle/>
          <a:p>
            <a:pPr algn="l"/>
            <a:r>
              <a:rPr sz="1400" b="0">
                <a:solidFill>
                  <a:srgbClr val="687A80"/>
                </a:solidFill>
                <a:latin typeface="Aptos"/>
              </a:rPr>
              <a:t>Appointments held flat</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02920"/>
            <a:ext cx="2743200" cy="320040"/>
          </a:xfrm>
          <a:prstGeom prst="rect">
            <a:avLst/>
          </a:prstGeom>
          <a:noFill/>
        </p:spPr>
        <p:txBody>
          <a:bodyPr wrap="none" lIns="0" tIns="0" rIns="0" bIns="0" anchor="ctr">
            <a:spAutoFit/>
          </a:bodyPr>
          <a:lstStyle/>
          <a:p>
            <a:pPr algn="l"/>
            <a:r>
              <a:rPr sz="1200" b="1">
                <a:solidFill>
                  <a:srgbClr val="F5C64F"/>
                </a:solidFill>
                <a:latin typeface="Aptos"/>
              </a:rPr>
              <a:t>KEY TO SUCCESS</a:t>
            </a:r>
          </a:p>
        </p:txBody>
      </p:sp>
      <p:sp>
        <p:nvSpPr>
          <p:cNvPr id="3" name="TextBox 2"/>
          <p:cNvSpPr txBox="1"/>
          <p:nvPr/>
        </p:nvSpPr>
        <p:spPr>
          <a:xfrm>
            <a:off x="658368" y="1097280"/>
            <a:ext cx="7315200" cy="594360"/>
          </a:xfrm>
          <a:prstGeom prst="rect">
            <a:avLst/>
          </a:prstGeom>
          <a:noFill/>
        </p:spPr>
        <p:txBody>
          <a:bodyPr wrap="none" lIns="0" tIns="0" rIns="0" bIns="0" anchor="ctr">
            <a:spAutoFit/>
          </a:bodyPr>
          <a:lstStyle/>
          <a:p>
            <a:pPr algn="l"/>
            <a:r>
              <a:rPr sz="3600" b="1">
                <a:solidFill>
                  <a:srgbClr val="FFFFFF"/>
                </a:solidFill>
                <a:latin typeface="Aptos"/>
              </a:rPr>
              <a:t>The combination matters.</a:t>
            </a:r>
          </a:p>
        </p:txBody>
      </p:sp>
      <p:sp>
        <p:nvSpPr>
          <p:cNvPr id="4" name="Oval 3"/>
          <p:cNvSpPr/>
          <p:nvPr/>
        </p:nvSpPr>
        <p:spPr>
          <a:xfrm>
            <a:off x="1005840" y="2148840"/>
            <a:ext cx="2103120" cy="2103120"/>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1884578" y="2739542"/>
            <a:ext cx="345643" cy="748893"/>
          </a:xfrm>
          <a:prstGeom prst="roundRect">
            <a:avLst>
              <a:gd name="adj" fmla="val 45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Arc 5"/>
          <p:cNvSpPr/>
          <p:nvPr/>
        </p:nvSpPr>
        <p:spPr>
          <a:xfrm>
            <a:off x="1625345" y="3008376"/>
            <a:ext cx="864108" cy="624078"/>
          </a:xfrm>
          <a:prstGeom prst="arc">
            <a:avLst/>
          </a:prstGeom>
          <a:noFill/>
          <a:ln w="40005">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 name="Connector 6"/>
          <p:cNvCxnSpPr/>
          <p:nvPr/>
        </p:nvCxnSpPr>
        <p:spPr>
          <a:xfrm>
            <a:off x="2057400" y="3603650"/>
            <a:ext cx="0" cy="288036"/>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1788566" y="3891686"/>
            <a:ext cx="537667" cy="0"/>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234440" y="4434840"/>
            <a:ext cx="1645920" cy="731520"/>
          </a:xfrm>
          <a:prstGeom prst="rect">
            <a:avLst/>
          </a:prstGeom>
          <a:noFill/>
        </p:spPr>
        <p:txBody>
          <a:bodyPr wrap="none" lIns="0" tIns="0" rIns="0" bIns="0" anchor="ctr">
            <a:spAutoFit/>
          </a:bodyPr>
          <a:lstStyle/>
          <a:p>
            <a:pPr algn="ctr"/>
            <a:r>
              <a:rPr sz="2000" b="1">
                <a:solidFill>
                  <a:srgbClr val="FFFFFF"/>
                </a:solidFill>
                <a:latin typeface="Aptos"/>
              </a:rPr>
              <a:t>Ambient
Scribe</a:t>
            </a:r>
          </a:p>
        </p:txBody>
      </p:sp>
      <p:sp>
        <p:nvSpPr>
          <p:cNvPr id="10" name="Oval 9"/>
          <p:cNvSpPr/>
          <p:nvPr/>
        </p:nvSpPr>
        <p:spPr>
          <a:xfrm>
            <a:off x="9098280" y="2148840"/>
            <a:ext cx="2103120" cy="210312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592055" y="2825496"/>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912096" y="2551176"/>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0323576" y="2615184"/>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10625328" y="2980944"/>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0460736" y="3511296"/>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10094976" y="3648456"/>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683496" y="3465576"/>
            <a:ext cx="109728" cy="109728"/>
          </a:xfrm>
          <a:prstGeom prst="ellipse">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8" name="Connector 17"/>
          <p:cNvCxnSpPr/>
          <p:nvPr/>
        </p:nvCxnSpPr>
        <p:spPr>
          <a:xfrm flipV="1">
            <a:off x="9646919" y="2606040"/>
            <a:ext cx="320041" cy="274320"/>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9966960" y="2606040"/>
            <a:ext cx="411480" cy="64008"/>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0378440" y="2670048"/>
            <a:ext cx="301752" cy="365760"/>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H="1">
            <a:off x="10515600" y="3035808"/>
            <a:ext cx="164592" cy="530352"/>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H="1">
            <a:off x="10149840" y="3566160"/>
            <a:ext cx="365760" cy="137160"/>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9738360" y="3520440"/>
            <a:ext cx="411480" cy="182880"/>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9966960" y="2606040"/>
            <a:ext cx="548640" cy="960120"/>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H="1">
            <a:off x="10149840" y="2670048"/>
            <a:ext cx="228600" cy="1033272"/>
          </a:xfrm>
          <a:prstGeom prst="line">
            <a:avLst/>
          </a:prstGeom>
          <a:ln w="25400">
            <a:solidFill>
              <a:srgbClr val="003842"/>
            </a:solidFill>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9372600" y="4434840"/>
            <a:ext cx="1645920" cy="731520"/>
          </a:xfrm>
          <a:prstGeom prst="rect">
            <a:avLst/>
          </a:prstGeom>
          <a:noFill/>
        </p:spPr>
        <p:txBody>
          <a:bodyPr wrap="none" lIns="0" tIns="0" rIns="0" bIns="0" anchor="ctr">
            <a:spAutoFit/>
          </a:bodyPr>
          <a:lstStyle/>
          <a:p>
            <a:pPr algn="ctr"/>
            <a:r>
              <a:rPr sz="2000" b="1">
                <a:solidFill>
                  <a:srgbClr val="FFFFFF"/>
                </a:solidFill>
                <a:latin typeface="Aptos"/>
              </a:rPr>
              <a:t>AI-Assisted
Coding</a:t>
            </a:r>
          </a:p>
        </p:txBody>
      </p:sp>
      <p:cxnSp>
        <p:nvCxnSpPr>
          <p:cNvPr id="27" name="Connector 26"/>
          <p:cNvCxnSpPr/>
          <p:nvPr/>
        </p:nvCxnSpPr>
        <p:spPr>
          <a:xfrm>
            <a:off x="3246120" y="3200400"/>
            <a:ext cx="5623560" cy="0"/>
          </a:xfrm>
          <a:prstGeom prst="line">
            <a:avLst/>
          </a:prstGeom>
          <a:ln w="50800">
            <a:solidFill>
              <a:srgbClr val="9BC7DD"/>
            </a:solidFill>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5394960" y="2514600"/>
            <a:ext cx="1371600" cy="1371600"/>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486400" y="2761488"/>
            <a:ext cx="1188720" cy="685800"/>
          </a:xfrm>
          <a:prstGeom prst="rect">
            <a:avLst/>
          </a:prstGeom>
          <a:noFill/>
        </p:spPr>
        <p:txBody>
          <a:bodyPr wrap="none" lIns="0" tIns="0" rIns="0" bIns="0" anchor="ctr">
            <a:spAutoFit/>
          </a:bodyPr>
          <a:lstStyle/>
          <a:p>
            <a:pPr algn="ctr"/>
            <a:r>
              <a:rPr sz="1700" b="1">
                <a:solidFill>
                  <a:srgbClr val="003842"/>
                </a:solidFill>
                <a:latin typeface="Aptos"/>
              </a:rPr>
              <a:t>better
workflow</a:t>
            </a:r>
          </a:p>
        </p:txBody>
      </p:sp>
      <p:sp>
        <p:nvSpPr>
          <p:cNvPr id="30" name="TextBox 29"/>
          <p:cNvSpPr txBox="1"/>
          <p:nvPr/>
        </p:nvSpPr>
        <p:spPr>
          <a:xfrm>
            <a:off x="2194560" y="5577840"/>
            <a:ext cx="7772400" cy="365760"/>
          </a:xfrm>
          <a:prstGeom prst="rect">
            <a:avLst/>
          </a:prstGeom>
          <a:noFill/>
        </p:spPr>
        <p:txBody>
          <a:bodyPr wrap="none" lIns="0" tIns="0" rIns="0" bIns="0" anchor="ctr">
            <a:spAutoFit/>
          </a:bodyPr>
          <a:lstStyle/>
          <a:p>
            <a:pPr algn="ctr"/>
            <a:r>
              <a:rPr sz="1500" b="0">
                <a:solidFill>
                  <a:srgbClr val="9BC7DD"/>
                </a:solidFill>
                <a:latin typeface="Aptos"/>
              </a:rPr>
              <a:t>As new physicians and APPs join MMC, they start with both tools.</a:t>
            </a:r>
          </a:p>
        </p:txBody>
      </p:sp>
      <p:sp>
        <p:nvSpPr>
          <p:cNvPr id="32" name="Rectangle 31"/>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03  /  RINGCENTRAL</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The phone problem was different.</a:t>
            </a:r>
          </a:p>
        </p:txBody>
      </p:sp>
      <p:sp>
        <p:nvSpPr>
          <p:cNvPr id="4" name="Rounded Rectangle 3"/>
          <p:cNvSpPr/>
          <p:nvPr/>
        </p:nvSpPr>
        <p:spPr>
          <a:xfrm>
            <a:off x="8306409" y="1591056"/>
            <a:ext cx="1492300" cy="2487168"/>
          </a:xfrm>
          <a:prstGeom prst="roundRect">
            <a:avLst/>
          </a:prstGeom>
          <a:noFill/>
          <a:ln w="86360">
            <a:solidFill>
              <a:srgbClr val="004E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959291" y="3736238"/>
            <a:ext cx="186537" cy="186537"/>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617305" y="2337206"/>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052560" y="2337206"/>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487814" y="2337206"/>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8617305" y="2772460"/>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052560" y="2772460"/>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487814" y="2772460"/>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617305" y="3207715"/>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052560" y="3207715"/>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9487814" y="3207715"/>
            <a:ext cx="139903" cy="139903"/>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 y="1828800"/>
            <a:ext cx="2743200" cy="411480"/>
          </a:xfrm>
          <a:prstGeom prst="rect">
            <a:avLst/>
          </a:prstGeom>
          <a:noFill/>
        </p:spPr>
        <p:txBody>
          <a:bodyPr wrap="none" lIns="0" tIns="0" rIns="0" bIns="0" anchor="ctr">
            <a:spAutoFit/>
          </a:bodyPr>
          <a:lstStyle/>
          <a:p>
            <a:pPr algn="l"/>
            <a:r>
              <a:rPr sz="2400" b="1">
                <a:solidFill>
                  <a:srgbClr val="F5C64F"/>
                </a:solidFill>
                <a:latin typeface="Aptos"/>
              </a:rPr>
              <a:t>August 2024</a:t>
            </a:r>
          </a:p>
        </p:txBody>
      </p:sp>
      <p:sp>
        <p:nvSpPr>
          <p:cNvPr id="16" name="TextBox 15"/>
          <p:cNvSpPr txBox="1"/>
          <p:nvPr/>
        </p:nvSpPr>
        <p:spPr>
          <a:xfrm>
            <a:off x="731520" y="2331720"/>
            <a:ext cx="4206240" cy="457200"/>
          </a:xfrm>
          <a:prstGeom prst="rect">
            <a:avLst/>
          </a:prstGeom>
          <a:noFill/>
        </p:spPr>
        <p:txBody>
          <a:bodyPr wrap="none" lIns="0" tIns="0" rIns="0" bIns="0" anchor="ctr">
            <a:spAutoFit/>
          </a:bodyPr>
          <a:lstStyle/>
          <a:p>
            <a:pPr algn="l"/>
            <a:r>
              <a:rPr sz="2200" b="1">
                <a:solidFill>
                  <a:srgbClr val="003842"/>
                </a:solidFill>
                <a:latin typeface="Aptos"/>
              </a:rPr>
              <a:t>Cloud-based phone system</a:t>
            </a:r>
          </a:p>
        </p:txBody>
      </p:sp>
      <p:sp>
        <p:nvSpPr>
          <p:cNvPr id="17" name="TextBox 16"/>
          <p:cNvSpPr txBox="1"/>
          <p:nvPr/>
        </p:nvSpPr>
        <p:spPr>
          <a:xfrm>
            <a:off x="731520" y="3242549"/>
            <a:ext cx="6673018" cy="738664"/>
          </a:xfrm>
          <a:prstGeom prst="rect">
            <a:avLst/>
          </a:prstGeom>
          <a:noFill/>
        </p:spPr>
        <p:txBody>
          <a:bodyPr wrap="square" lIns="0" tIns="0" rIns="0" bIns="0" anchor="ctr">
            <a:spAutoFit/>
          </a:bodyPr>
          <a:lstStyle/>
          <a:p>
            <a:pPr algn="l"/>
            <a:r>
              <a:rPr sz="2400" b="0" dirty="0">
                <a:solidFill>
                  <a:srgbClr val="687A80"/>
                </a:solidFill>
                <a:latin typeface="Aptos"/>
              </a:rPr>
              <a:t>MMC has always faced high call volumes and the challenge of staffing call centers appropriately.</a:t>
            </a:r>
          </a:p>
        </p:txBody>
      </p:sp>
      <p:sp>
        <p:nvSpPr>
          <p:cNvPr id="18" name="Oval 17"/>
          <p:cNvSpPr/>
          <p:nvPr/>
        </p:nvSpPr>
        <p:spPr>
          <a:xfrm>
            <a:off x="6400800" y="475488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7086600" y="475488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7772400" y="475488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400800" y="525780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7086600" y="525780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772400" y="5257800"/>
            <a:ext cx="201168" cy="201168"/>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6400800" y="5760720"/>
            <a:ext cx="201168" cy="2011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7086600" y="5760720"/>
            <a:ext cx="201168" cy="2011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7772400" y="5760720"/>
            <a:ext cx="201168" cy="20116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9360" y="4160520"/>
            <a:ext cx="1280160" cy="274320"/>
          </a:xfrm>
          <a:prstGeom prst="rect">
            <a:avLst/>
          </a:prstGeom>
          <a:noFill/>
        </p:spPr>
        <p:txBody>
          <a:bodyPr wrap="none" lIns="0" tIns="0" rIns="0" bIns="0" anchor="ctr">
            <a:spAutoFit/>
          </a:bodyPr>
          <a:lstStyle/>
          <a:p>
            <a:pPr algn="l"/>
            <a:r>
              <a:rPr sz="1200" b="1">
                <a:solidFill>
                  <a:srgbClr val="687A80"/>
                </a:solidFill>
                <a:latin typeface="Aptos"/>
              </a:rPr>
              <a:t>volume</a:t>
            </a:r>
          </a:p>
        </p:txBody>
      </p:sp>
      <p:sp>
        <p:nvSpPr>
          <p:cNvPr id="29" name="Rectangle 28"/>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02920"/>
            <a:ext cx="2286000" cy="320040"/>
          </a:xfrm>
          <a:prstGeom prst="rect">
            <a:avLst/>
          </a:prstGeom>
          <a:noFill/>
        </p:spPr>
        <p:txBody>
          <a:bodyPr wrap="none" lIns="0" tIns="0" rIns="0" bIns="0" anchor="ctr">
            <a:spAutoFit/>
          </a:bodyPr>
          <a:lstStyle/>
          <a:p>
            <a:pPr algn="l"/>
            <a:r>
              <a:rPr sz="1200" b="1">
                <a:solidFill>
                  <a:srgbClr val="F5C64F"/>
                </a:solidFill>
                <a:latin typeface="Aptos"/>
              </a:rPr>
              <a:t>ROLLOUT #1</a:t>
            </a:r>
          </a:p>
        </p:txBody>
      </p:sp>
      <p:sp>
        <p:nvSpPr>
          <p:cNvPr id="3" name="TextBox 2"/>
          <p:cNvSpPr txBox="1"/>
          <p:nvPr/>
        </p:nvSpPr>
        <p:spPr>
          <a:xfrm>
            <a:off x="658368" y="1097280"/>
            <a:ext cx="9601200" cy="594360"/>
          </a:xfrm>
          <a:prstGeom prst="rect">
            <a:avLst/>
          </a:prstGeom>
          <a:noFill/>
        </p:spPr>
        <p:txBody>
          <a:bodyPr wrap="none" lIns="0" tIns="0" rIns="0" bIns="0" anchor="ctr">
            <a:spAutoFit/>
          </a:bodyPr>
          <a:lstStyle/>
          <a:p>
            <a:pPr algn="l"/>
            <a:r>
              <a:rPr sz="3400" b="1">
                <a:solidFill>
                  <a:srgbClr val="FFFFFF"/>
                </a:solidFill>
                <a:latin typeface="Aptos"/>
              </a:rPr>
              <a:t>The voice-recognition experiment failed.</a:t>
            </a:r>
          </a:p>
        </p:txBody>
      </p:sp>
      <p:sp>
        <p:nvSpPr>
          <p:cNvPr id="4" name="TextBox 3"/>
          <p:cNvSpPr txBox="1"/>
          <p:nvPr/>
        </p:nvSpPr>
        <p:spPr>
          <a:xfrm>
            <a:off x="658368" y="2148840"/>
            <a:ext cx="3840480" cy="411480"/>
          </a:xfrm>
          <a:prstGeom prst="rect">
            <a:avLst/>
          </a:prstGeom>
          <a:noFill/>
        </p:spPr>
        <p:txBody>
          <a:bodyPr wrap="none" lIns="0" tIns="0" rIns="0" bIns="0" anchor="ctr">
            <a:spAutoFit/>
          </a:bodyPr>
          <a:lstStyle/>
          <a:p>
            <a:pPr algn="l"/>
            <a:r>
              <a:rPr sz="2100" b="1">
                <a:solidFill>
                  <a:srgbClr val="9BC7DD"/>
                </a:solidFill>
                <a:latin typeface="Aptos"/>
              </a:rPr>
              <a:t>We’re from the South…</a:t>
            </a:r>
          </a:p>
        </p:txBody>
      </p:sp>
      <p:sp>
        <p:nvSpPr>
          <p:cNvPr id="5" name="Rounded Rectangle 4"/>
          <p:cNvSpPr/>
          <p:nvPr/>
        </p:nvSpPr>
        <p:spPr>
          <a:xfrm>
            <a:off x="5486400" y="2011680"/>
            <a:ext cx="2148840" cy="685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577840" y="2103120"/>
            <a:ext cx="1965960" cy="457200"/>
          </a:xfrm>
          <a:prstGeom prst="rect">
            <a:avLst/>
          </a:prstGeom>
          <a:noFill/>
        </p:spPr>
        <p:txBody>
          <a:bodyPr wrap="none" lIns="0" tIns="0" rIns="0" bIns="0" anchor="ctr">
            <a:spAutoFit/>
          </a:bodyPr>
          <a:lstStyle/>
          <a:p>
            <a:pPr algn="ctr"/>
            <a:r>
              <a:rPr sz="1200" b="1">
                <a:solidFill>
                  <a:srgbClr val="003842"/>
                </a:solidFill>
                <a:latin typeface="Aptos"/>
              </a:rPr>
              <a:t>ophthalmology</a:t>
            </a:r>
          </a:p>
        </p:txBody>
      </p:sp>
      <p:sp>
        <p:nvSpPr>
          <p:cNvPr id="7" name="Rounded Rectangle 6"/>
          <p:cNvSpPr/>
          <p:nvPr/>
        </p:nvSpPr>
        <p:spPr>
          <a:xfrm>
            <a:off x="7818120" y="1828800"/>
            <a:ext cx="2148840" cy="685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909560" y="1920240"/>
            <a:ext cx="1965960" cy="457200"/>
          </a:xfrm>
          <a:prstGeom prst="rect">
            <a:avLst/>
          </a:prstGeom>
          <a:noFill/>
        </p:spPr>
        <p:txBody>
          <a:bodyPr wrap="none" lIns="0" tIns="0" rIns="0" bIns="0" anchor="ctr">
            <a:spAutoFit/>
          </a:bodyPr>
          <a:lstStyle/>
          <a:p>
            <a:pPr algn="ctr"/>
            <a:r>
              <a:rPr sz="1200" b="1">
                <a:solidFill>
                  <a:srgbClr val="003842"/>
                </a:solidFill>
                <a:latin typeface="Aptos"/>
              </a:rPr>
              <a:t>ophth-amology</a:t>
            </a:r>
          </a:p>
        </p:txBody>
      </p:sp>
      <p:sp>
        <p:nvSpPr>
          <p:cNvPr id="9" name="Rounded Rectangle 8"/>
          <p:cNvSpPr/>
          <p:nvPr/>
        </p:nvSpPr>
        <p:spPr>
          <a:xfrm>
            <a:off x="5760720" y="3657600"/>
            <a:ext cx="2148840" cy="685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852159" y="3749039"/>
            <a:ext cx="1965960" cy="457200"/>
          </a:xfrm>
          <a:prstGeom prst="rect">
            <a:avLst/>
          </a:prstGeom>
          <a:noFill/>
        </p:spPr>
        <p:txBody>
          <a:bodyPr wrap="none" lIns="0" tIns="0" rIns="0" bIns="0" anchor="ctr">
            <a:spAutoFit/>
          </a:bodyPr>
          <a:lstStyle/>
          <a:p>
            <a:pPr algn="ctr"/>
            <a:r>
              <a:rPr sz="1200" b="1">
                <a:solidFill>
                  <a:srgbClr val="003842"/>
                </a:solidFill>
                <a:latin typeface="Aptos"/>
              </a:rPr>
              <a:t>eye doctor</a:t>
            </a:r>
          </a:p>
        </p:txBody>
      </p:sp>
      <p:sp>
        <p:nvSpPr>
          <p:cNvPr id="11" name="Rounded Rectangle 10"/>
          <p:cNvSpPr/>
          <p:nvPr/>
        </p:nvSpPr>
        <p:spPr>
          <a:xfrm>
            <a:off x="8229600" y="3794760"/>
            <a:ext cx="2148840" cy="685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321040" y="3886200"/>
            <a:ext cx="1965960" cy="457200"/>
          </a:xfrm>
          <a:prstGeom prst="rect">
            <a:avLst/>
          </a:prstGeom>
          <a:noFill/>
        </p:spPr>
        <p:txBody>
          <a:bodyPr wrap="none" lIns="0" tIns="0" rIns="0" bIns="0" anchor="ctr">
            <a:spAutoFit/>
          </a:bodyPr>
          <a:lstStyle/>
          <a:p>
            <a:pPr algn="ctr"/>
            <a:r>
              <a:rPr sz="1200" b="1">
                <a:solidFill>
                  <a:srgbClr val="003842"/>
                </a:solidFill>
                <a:latin typeface="Aptos"/>
              </a:rPr>
              <a:t>the eye doc</a:t>
            </a:r>
          </a:p>
        </p:txBody>
      </p:sp>
      <p:sp>
        <p:nvSpPr>
          <p:cNvPr id="13" name="TextBox 12"/>
          <p:cNvSpPr txBox="1"/>
          <p:nvPr/>
        </p:nvSpPr>
        <p:spPr>
          <a:xfrm>
            <a:off x="658368" y="5303520"/>
            <a:ext cx="6400800" cy="411480"/>
          </a:xfrm>
          <a:prstGeom prst="rect">
            <a:avLst/>
          </a:prstGeom>
          <a:noFill/>
        </p:spPr>
        <p:txBody>
          <a:bodyPr wrap="none" lIns="0" tIns="0" rIns="0" bIns="0" anchor="ctr">
            <a:spAutoFit/>
          </a:bodyPr>
          <a:lstStyle/>
          <a:p>
            <a:pPr algn="l"/>
            <a:r>
              <a:rPr sz="1700" b="0">
                <a:solidFill>
                  <a:srgbClr val="FFFFFF"/>
                </a:solidFill>
                <a:latin typeface="Aptos"/>
              </a:rPr>
              <a:t>Routing was unreliable — and long wait times remained.</a:t>
            </a:r>
          </a:p>
        </p:txBody>
      </p:sp>
      <p:sp>
        <p:nvSpPr>
          <p:cNvPr id="14" name="TextBox 13"/>
          <p:cNvSpPr txBox="1"/>
          <p:nvPr/>
        </p:nvSpPr>
        <p:spPr>
          <a:xfrm>
            <a:off x="7498079" y="5303520"/>
            <a:ext cx="3657600" cy="411480"/>
          </a:xfrm>
          <a:prstGeom prst="rect">
            <a:avLst/>
          </a:prstGeom>
          <a:noFill/>
        </p:spPr>
        <p:txBody>
          <a:bodyPr wrap="none" lIns="0" tIns="0" rIns="0" bIns="0" anchor="ctr">
            <a:spAutoFit/>
          </a:bodyPr>
          <a:lstStyle/>
          <a:p>
            <a:pPr algn="l"/>
            <a:r>
              <a:rPr sz="1500" b="1">
                <a:solidFill>
                  <a:srgbClr val="F5C64F"/>
                </a:solidFill>
                <a:latin typeface="Aptos"/>
              </a:rPr>
              <a:t>→ December 2025: AI Receptionist</a:t>
            </a:r>
          </a:p>
        </p:txBody>
      </p:sp>
      <p:sp>
        <p:nvSpPr>
          <p:cNvPr id="16" name="Rectangle 15"/>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AI RECEPTIONIST</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Start small. Scale fast.</a:t>
            </a:r>
          </a:p>
        </p:txBody>
      </p:sp>
      <p:sp>
        <p:nvSpPr>
          <p:cNvPr id="4" name="TextBox 3"/>
          <p:cNvSpPr txBox="1"/>
          <p:nvPr/>
        </p:nvSpPr>
        <p:spPr>
          <a:xfrm>
            <a:off x="685800" y="1417320"/>
            <a:ext cx="7772400" cy="457200"/>
          </a:xfrm>
          <a:prstGeom prst="rect">
            <a:avLst/>
          </a:prstGeom>
          <a:noFill/>
        </p:spPr>
        <p:txBody>
          <a:bodyPr wrap="none" lIns="0" tIns="0" rIns="0" bIns="0" anchor="ctr">
            <a:spAutoFit/>
          </a:bodyPr>
          <a:lstStyle/>
          <a:p>
            <a:pPr algn="l"/>
            <a:r>
              <a:rPr sz="2200" b="1">
                <a:solidFill>
                  <a:srgbClr val="003842"/>
                </a:solidFill>
                <a:latin typeface="Aptos"/>
              </a:rPr>
              <a:t>A simple knowledge base became the engine.</a:t>
            </a:r>
          </a:p>
        </p:txBody>
      </p:sp>
      <p:cxnSp>
        <p:nvCxnSpPr>
          <p:cNvPr id="5" name="Connector 4"/>
          <p:cNvCxnSpPr/>
          <p:nvPr/>
        </p:nvCxnSpPr>
        <p:spPr>
          <a:xfrm>
            <a:off x="914400" y="3246120"/>
            <a:ext cx="10058400" cy="0"/>
          </a:xfrm>
          <a:prstGeom prst="line">
            <a:avLst/>
          </a:prstGeom>
          <a:ln w="38100">
            <a:solidFill>
              <a:srgbClr val="687A80"/>
            </a:solidFill>
          </a:ln>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768096" y="3099816"/>
            <a:ext cx="292608" cy="29260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02920" y="2423160"/>
            <a:ext cx="822960" cy="274320"/>
          </a:xfrm>
          <a:prstGeom prst="rect">
            <a:avLst/>
          </a:prstGeom>
          <a:noFill/>
        </p:spPr>
        <p:txBody>
          <a:bodyPr wrap="none" lIns="0" tIns="0" rIns="0" bIns="0" anchor="ctr">
            <a:spAutoFit/>
          </a:bodyPr>
          <a:lstStyle/>
          <a:p>
            <a:pPr algn="ctr"/>
            <a:r>
              <a:rPr sz="1100" b="1">
                <a:solidFill>
                  <a:srgbClr val="004E5A"/>
                </a:solidFill>
                <a:latin typeface="Aptos"/>
              </a:rPr>
              <a:t>DEC</a:t>
            </a:r>
          </a:p>
        </p:txBody>
      </p:sp>
      <p:sp>
        <p:nvSpPr>
          <p:cNvPr id="8" name="TextBox 7"/>
          <p:cNvSpPr txBox="1"/>
          <p:nvPr/>
        </p:nvSpPr>
        <p:spPr>
          <a:xfrm>
            <a:off x="91439" y="3657600"/>
            <a:ext cx="1645920" cy="502920"/>
          </a:xfrm>
          <a:prstGeom prst="rect">
            <a:avLst/>
          </a:prstGeom>
          <a:noFill/>
        </p:spPr>
        <p:txBody>
          <a:bodyPr wrap="none" lIns="0" tIns="0" rIns="0" bIns="0" anchor="ctr">
            <a:spAutoFit/>
          </a:bodyPr>
          <a:lstStyle/>
          <a:p>
            <a:pPr algn="ctr"/>
            <a:r>
              <a:rPr sz="1300" b="1">
                <a:solidFill>
                  <a:srgbClr val="003842"/>
                </a:solidFill>
                <a:latin typeface="Aptos"/>
              </a:rPr>
              <a:t>Main number</a:t>
            </a:r>
          </a:p>
        </p:txBody>
      </p:sp>
      <p:sp>
        <p:nvSpPr>
          <p:cNvPr id="9" name="Oval 8"/>
          <p:cNvSpPr/>
          <p:nvPr/>
        </p:nvSpPr>
        <p:spPr>
          <a:xfrm>
            <a:off x="3511296" y="3099816"/>
            <a:ext cx="292608" cy="29260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246120" y="2423160"/>
            <a:ext cx="822960" cy="274320"/>
          </a:xfrm>
          <a:prstGeom prst="rect">
            <a:avLst/>
          </a:prstGeom>
          <a:noFill/>
        </p:spPr>
        <p:txBody>
          <a:bodyPr wrap="none" lIns="0" tIns="0" rIns="0" bIns="0" anchor="ctr">
            <a:spAutoFit/>
          </a:bodyPr>
          <a:lstStyle/>
          <a:p>
            <a:pPr algn="ctr"/>
            <a:r>
              <a:rPr sz="1100" b="1">
                <a:solidFill>
                  <a:srgbClr val="004E5A"/>
                </a:solidFill>
                <a:latin typeface="Aptos"/>
              </a:rPr>
              <a:t>JAN</a:t>
            </a:r>
          </a:p>
        </p:txBody>
      </p:sp>
      <p:sp>
        <p:nvSpPr>
          <p:cNvPr id="11" name="TextBox 10"/>
          <p:cNvSpPr txBox="1"/>
          <p:nvPr/>
        </p:nvSpPr>
        <p:spPr>
          <a:xfrm>
            <a:off x="2653545" y="3809032"/>
            <a:ext cx="2008114" cy="200055"/>
          </a:xfrm>
          <a:prstGeom prst="rect">
            <a:avLst/>
          </a:prstGeom>
          <a:noFill/>
        </p:spPr>
        <p:txBody>
          <a:bodyPr wrap="none" lIns="0" tIns="0" rIns="0" bIns="0" anchor="ctr">
            <a:spAutoFit/>
          </a:bodyPr>
          <a:lstStyle/>
          <a:p>
            <a:pPr algn="ctr"/>
            <a:r>
              <a:rPr sz="1300" b="1" dirty="0">
                <a:solidFill>
                  <a:srgbClr val="003842"/>
                </a:solidFill>
                <a:latin typeface="Aptos"/>
              </a:rPr>
              <a:t>Internal</a:t>
            </a:r>
            <a:r>
              <a:rPr lang="en-US" sz="1300" b="1" dirty="0">
                <a:solidFill>
                  <a:srgbClr val="003842"/>
                </a:solidFill>
                <a:latin typeface="Aptos"/>
              </a:rPr>
              <a:t> &amp; Family</a:t>
            </a:r>
            <a:r>
              <a:rPr sz="1300" b="1" dirty="0">
                <a:solidFill>
                  <a:srgbClr val="003842"/>
                </a:solidFill>
                <a:latin typeface="Aptos"/>
              </a:rPr>
              <a:t> Medicine</a:t>
            </a:r>
          </a:p>
        </p:txBody>
      </p:sp>
      <p:sp>
        <p:nvSpPr>
          <p:cNvPr id="12" name="Oval 11"/>
          <p:cNvSpPr/>
          <p:nvPr/>
        </p:nvSpPr>
        <p:spPr>
          <a:xfrm>
            <a:off x="6254496" y="3099816"/>
            <a:ext cx="292608" cy="292608"/>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989320" y="2423160"/>
            <a:ext cx="822960" cy="274320"/>
          </a:xfrm>
          <a:prstGeom prst="rect">
            <a:avLst/>
          </a:prstGeom>
          <a:noFill/>
        </p:spPr>
        <p:txBody>
          <a:bodyPr wrap="none" lIns="0" tIns="0" rIns="0" bIns="0" anchor="ctr">
            <a:spAutoFit/>
          </a:bodyPr>
          <a:lstStyle/>
          <a:p>
            <a:pPr algn="ctr"/>
            <a:r>
              <a:rPr sz="1100" b="1">
                <a:solidFill>
                  <a:srgbClr val="004E5A"/>
                </a:solidFill>
                <a:latin typeface="Aptos"/>
              </a:rPr>
              <a:t>MAR</a:t>
            </a:r>
          </a:p>
        </p:txBody>
      </p:sp>
      <p:sp>
        <p:nvSpPr>
          <p:cNvPr id="14" name="TextBox 13"/>
          <p:cNvSpPr txBox="1"/>
          <p:nvPr/>
        </p:nvSpPr>
        <p:spPr>
          <a:xfrm>
            <a:off x="5648895" y="3809032"/>
            <a:ext cx="1503810" cy="200055"/>
          </a:xfrm>
          <a:prstGeom prst="rect">
            <a:avLst/>
          </a:prstGeom>
          <a:noFill/>
        </p:spPr>
        <p:txBody>
          <a:bodyPr wrap="none" lIns="0" tIns="0" rIns="0" bIns="0" anchor="ctr">
            <a:spAutoFit/>
          </a:bodyPr>
          <a:lstStyle/>
          <a:p>
            <a:pPr algn="ctr"/>
            <a:r>
              <a:rPr lang="en-US" sz="1300" b="1" dirty="0">
                <a:solidFill>
                  <a:srgbClr val="003842"/>
                </a:solidFill>
                <a:latin typeface="Aptos"/>
              </a:rPr>
              <a:t>OBGYN &amp; Pediatrics</a:t>
            </a:r>
            <a:endParaRPr sz="1300" b="1" dirty="0">
              <a:solidFill>
                <a:srgbClr val="003842"/>
              </a:solidFill>
              <a:latin typeface="Aptos"/>
            </a:endParaRPr>
          </a:p>
        </p:txBody>
      </p:sp>
      <p:sp>
        <p:nvSpPr>
          <p:cNvPr id="15" name="Oval 14"/>
          <p:cNvSpPr/>
          <p:nvPr/>
        </p:nvSpPr>
        <p:spPr>
          <a:xfrm>
            <a:off x="8997696" y="3099816"/>
            <a:ext cx="292608" cy="292608"/>
          </a:xfrm>
          <a:prstGeom prst="ellipse">
            <a:avLst/>
          </a:prstGeom>
          <a:solidFill>
            <a:srgbClr val="004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732520" y="2423160"/>
            <a:ext cx="822960" cy="274320"/>
          </a:xfrm>
          <a:prstGeom prst="rect">
            <a:avLst/>
          </a:prstGeom>
          <a:noFill/>
        </p:spPr>
        <p:txBody>
          <a:bodyPr wrap="none" lIns="0" tIns="0" rIns="0" bIns="0" anchor="ctr">
            <a:spAutoFit/>
          </a:bodyPr>
          <a:lstStyle/>
          <a:p>
            <a:pPr algn="ctr"/>
            <a:r>
              <a:rPr sz="1100" b="1">
                <a:solidFill>
                  <a:srgbClr val="004E5A"/>
                </a:solidFill>
                <a:latin typeface="Aptos"/>
              </a:rPr>
              <a:t>MAY</a:t>
            </a:r>
          </a:p>
        </p:txBody>
      </p:sp>
      <p:sp>
        <p:nvSpPr>
          <p:cNvPr id="17" name="TextBox 16"/>
          <p:cNvSpPr txBox="1"/>
          <p:nvPr/>
        </p:nvSpPr>
        <p:spPr>
          <a:xfrm>
            <a:off x="8321040" y="3657600"/>
            <a:ext cx="1645920" cy="502920"/>
          </a:xfrm>
          <a:prstGeom prst="rect">
            <a:avLst/>
          </a:prstGeom>
          <a:noFill/>
        </p:spPr>
        <p:txBody>
          <a:bodyPr wrap="none" lIns="0" tIns="0" rIns="0" bIns="0" anchor="ctr">
            <a:spAutoFit/>
          </a:bodyPr>
          <a:lstStyle/>
          <a:p>
            <a:pPr algn="ctr"/>
            <a:r>
              <a:rPr sz="1300" b="1">
                <a:solidFill>
                  <a:srgbClr val="003842"/>
                </a:solidFill>
                <a:latin typeface="Aptos"/>
              </a:rPr>
              <a:t>All departments</a:t>
            </a:r>
          </a:p>
        </p:txBody>
      </p:sp>
      <p:sp>
        <p:nvSpPr>
          <p:cNvPr id="27" name="Rectangle 26"/>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KNOWLEDGE BASE</a:t>
            </a:r>
          </a:p>
        </p:txBody>
      </p:sp>
      <p:sp>
        <p:nvSpPr>
          <p:cNvPr id="3" name="TextBox 2"/>
          <p:cNvSpPr txBox="1"/>
          <p:nvPr/>
        </p:nvSpPr>
        <p:spPr>
          <a:xfrm>
            <a:off x="594360" y="685800"/>
            <a:ext cx="10698480" cy="640080"/>
          </a:xfrm>
          <a:prstGeom prst="rect">
            <a:avLst/>
          </a:prstGeom>
          <a:noFill/>
        </p:spPr>
        <p:txBody>
          <a:bodyPr wrap="none" lIns="0" tIns="0" rIns="0" bIns="0" anchor="ctr">
            <a:spAutoFit/>
          </a:bodyPr>
          <a:lstStyle/>
          <a:p>
            <a:pPr algn="l"/>
            <a:r>
              <a:rPr sz="3000" b="1">
                <a:solidFill>
                  <a:srgbClr val="003842"/>
                </a:solidFill>
                <a:latin typeface="Aptos"/>
              </a:rPr>
              <a:t>Teach once. Answer everywhere.</a:t>
            </a:r>
          </a:p>
        </p:txBody>
      </p:sp>
      <p:sp>
        <p:nvSpPr>
          <p:cNvPr id="4" name="Rounded Rectangle 3"/>
          <p:cNvSpPr/>
          <p:nvPr/>
        </p:nvSpPr>
        <p:spPr>
          <a:xfrm>
            <a:off x="4160520" y="1508760"/>
            <a:ext cx="3886200" cy="3474720"/>
          </a:xfrm>
          <a:prstGeom prst="roundRect">
            <a:avLst/>
          </a:prstGeom>
          <a:solidFill>
            <a:srgbClr val="0038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526280" y="2057400"/>
            <a:ext cx="3154680" cy="914400"/>
          </a:xfrm>
          <a:prstGeom prst="rect">
            <a:avLst/>
          </a:prstGeom>
          <a:noFill/>
        </p:spPr>
        <p:txBody>
          <a:bodyPr wrap="none" lIns="0" tIns="0" rIns="0" bIns="0" anchor="ctr">
            <a:spAutoFit/>
          </a:bodyPr>
          <a:lstStyle/>
          <a:p>
            <a:pPr algn="ctr"/>
            <a:r>
              <a:rPr sz="2700" b="1">
                <a:solidFill>
                  <a:srgbClr val="FFFFFF"/>
                </a:solidFill>
                <a:latin typeface="Aptos"/>
              </a:rPr>
              <a:t>AI
RECEPTIONIST</a:t>
            </a:r>
          </a:p>
        </p:txBody>
      </p:sp>
      <p:sp>
        <p:nvSpPr>
          <p:cNvPr id="6" name="Rounded Rectangle 5"/>
          <p:cNvSpPr/>
          <p:nvPr/>
        </p:nvSpPr>
        <p:spPr>
          <a:xfrm>
            <a:off x="914400" y="1691640"/>
            <a:ext cx="2514600" cy="8229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26995" y="1998520"/>
            <a:ext cx="2089418" cy="200055"/>
          </a:xfrm>
          <a:prstGeom prst="rect">
            <a:avLst/>
          </a:prstGeom>
          <a:noFill/>
        </p:spPr>
        <p:txBody>
          <a:bodyPr wrap="none" lIns="0" tIns="0" rIns="0" bIns="0" anchor="ctr">
            <a:spAutoFit/>
          </a:bodyPr>
          <a:lstStyle/>
          <a:p>
            <a:pPr algn="ctr"/>
            <a:r>
              <a:rPr sz="1300" b="1" dirty="0">
                <a:solidFill>
                  <a:srgbClr val="003842"/>
                </a:solidFill>
                <a:latin typeface="Aptos"/>
              </a:rPr>
              <a:t>Wh</a:t>
            </a:r>
            <a:r>
              <a:rPr lang="en-US" sz="1300" b="1" dirty="0">
                <a:solidFill>
                  <a:srgbClr val="003842"/>
                </a:solidFill>
                <a:latin typeface="Aptos"/>
              </a:rPr>
              <a:t>ere</a:t>
            </a:r>
            <a:r>
              <a:rPr sz="1300" b="1" dirty="0">
                <a:solidFill>
                  <a:srgbClr val="003842"/>
                </a:solidFill>
                <a:latin typeface="Aptos"/>
              </a:rPr>
              <a:t> is </a:t>
            </a:r>
            <a:r>
              <a:rPr lang="en-US" sz="1300" b="1" dirty="0">
                <a:solidFill>
                  <a:srgbClr val="003842"/>
                </a:solidFill>
                <a:latin typeface="Aptos"/>
              </a:rPr>
              <a:t>Dr. Smith located?</a:t>
            </a:r>
            <a:endParaRPr sz="1300" b="1" dirty="0">
              <a:solidFill>
                <a:srgbClr val="003842"/>
              </a:solidFill>
              <a:latin typeface="Aptos"/>
            </a:endParaRPr>
          </a:p>
        </p:txBody>
      </p:sp>
      <p:cxnSp>
        <p:nvCxnSpPr>
          <p:cNvPr id="8" name="Connector 7"/>
          <p:cNvCxnSpPr/>
          <p:nvPr/>
        </p:nvCxnSpPr>
        <p:spPr>
          <a:xfrm>
            <a:off x="3429000" y="2103120"/>
            <a:ext cx="731520" cy="114300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914400" y="3886200"/>
            <a:ext cx="2514600" cy="8229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217179" y="4193080"/>
            <a:ext cx="1909049" cy="200055"/>
          </a:xfrm>
          <a:prstGeom prst="rect">
            <a:avLst/>
          </a:prstGeom>
          <a:noFill/>
        </p:spPr>
        <p:txBody>
          <a:bodyPr wrap="none" lIns="0" tIns="0" rIns="0" bIns="0" anchor="ctr">
            <a:spAutoFit/>
          </a:bodyPr>
          <a:lstStyle/>
          <a:p>
            <a:pPr algn="ctr"/>
            <a:r>
              <a:rPr sz="1300" b="1" dirty="0">
                <a:solidFill>
                  <a:srgbClr val="003842"/>
                </a:solidFill>
                <a:latin typeface="Aptos"/>
              </a:rPr>
              <a:t>Wh</a:t>
            </a:r>
            <a:r>
              <a:rPr lang="en-US" sz="1300" b="1" dirty="0">
                <a:solidFill>
                  <a:srgbClr val="003842"/>
                </a:solidFill>
                <a:latin typeface="Aptos"/>
              </a:rPr>
              <a:t>at is your fax number</a:t>
            </a:r>
            <a:r>
              <a:rPr sz="1300" b="1" dirty="0">
                <a:solidFill>
                  <a:srgbClr val="003842"/>
                </a:solidFill>
                <a:latin typeface="Aptos"/>
              </a:rPr>
              <a:t>?</a:t>
            </a:r>
          </a:p>
        </p:txBody>
      </p:sp>
      <p:cxnSp>
        <p:nvCxnSpPr>
          <p:cNvPr id="11" name="Connector 10"/>
          <p:cNvCxnSpPr/>
          <p:nvPr/>
        </p:nvCxnSpPr>
        <p:spPr>
          <a:xfrm flipV="1">
            <a:off x="3429000" y="3246120"/>
            <a:ext cx="731520" cy="105156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8458200" y="1691640"/>
            <a:ext cx="2514600" cy="8229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176090" y="1898493"/>
            <a:ext cx="1078821" cy="400110"/>
          </a:xfrm>
          <a:prstGeom prst="rect">
            <a:avLst/>
          </a:prstGeom>
          <a:noFill/>
        </p:spPr>
        <p:txBody>
          <a:bodyPr wrap="none" lIns="0" tIns="0" rIns="0" bIns="0" anchor="ctr">
            <a:spAutoFit/>
          </a:bodyPr>
          <a:lstStyle/>
          <a:p>
            <a:pPr algn="ctr"/>
            <a:r>
              <a:rPr sz="1300" b="1" dirty="0">
                <a:solidFill>
                  <a:srgbClr val="003842"/>
                </a:solidFill>
                <a:latin typeface="Aptos"/>
              </a:rPr>
              <a:t>Do you accept
</a:t>
            </a:r>
            <a:r>
              <a:rPr lang="en-US" sz="1300" b="1" dirty="0">
                <a:solidFill>
                  <a:srgbClr val="003842"/>
                </a:solidFill>
                <a:latin typeface="Aptos"/>
              </a:rPr>
              <a:t>Medicare</a:t>
            </a:r>
            <a:r>
              <a:rPr sz="1300" b="1" dirty="0">
                <a:solidFill>
                  <a:srgbClr val="003842"/>
                </a:solidFill>
                <a:latin typeface="Aptos"/>
              </a:rPr>
              <a:t>?</a:t>
            </a:r>
          </a:p>
        </p:txBody>
      </p:sp>
      <p:cxnSp>
        <p:nvCxnSpPr>
          <p:cNvPr id="14" name="Connector 13"/>
          <p:cNvCxnSpPr/>
          <p:nvPr/>
        </p:nvCxnSpPr>
        <p:spPr>
          <a:xfrm flipH="1">
            <a:off x="8046720" y="2103120"/>
            <a:ext cx="411480" cy="114300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8458200" y="3886200"/>
            <a:ext cx="2514600" cy="8229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780084" y="4193080"/>
            <a:ext cx="1870833" cy="200055"/>
          </a:xfrm>
          <a:prstGeom prst="rect">
            <a:avLst/>
          </a:prstGeom>
          <a:noFill/>
        </p:spPr>
        <p:txBody>
          <a:bodyPr wrap="none" lIns="0" tIns="0" rIns="0" bIns="0" anchor="ctr">
            <a:spAutoFit/>
          </a:bodyPr>
          <a:lstStyle/>
          <a:p>
            <a:pPr algn="ctr"/>
            <a:r>
              <a:rPr lang="en-US" sz="1300" b="1" dirty="0">
                <a:solidFill>
                  <a:srgbClr val="003842"/>
                </a:solidFill>
                <a:latin typeface="Aptos"/>
              </a:rPr>
              <a:t>What are your lab hours</a:t>
            </a:r>
            <a:r>
              <a:rPr sz="1300" b="1" dirty="0">
                <a:solidFill>
                  <a:srgbClr val="003842"/>
                </a:solidFill>
                <a:latin typeface="Aptos"/>
              </a:rPr>
              <a:t>?</a:t>
            </a:r>
          </a:p>
        </p:txBody>
      </p:sp>
      <p:cxnSp>
        <p:nvCxnSpPr>
          <p:cNvPr id="17" name="Connector 16"/>
          <p:cNvCxnSpPr/>
          <p:nvPr/>
        </p:nvCxnSpPr>
        <p:spPr>
          <a:xfrm flipH="1" flipV="1">
            <a:off x="8046720" y="3246120"/>
            <a:ext cx="411480" cy="105156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005840" y="5486400"/>
            <a:ext cx="10058400" cy="365760"/>
          </a:xfrm>
          <a:prstGeom prst="rect">
            <a:avLst/>
          </a:prstGeom>
          <a:noFill/>
        </p:spPr>
        <p:txBody>
          <a:bodyPr wrap="none" lIns="0" tIns="0" rIns="0" bIns="0" anchor="ctr">
            <a:spAutoFit/>
          </a:bodyPr>
          <a:lstStyle/>
          <a:p>
            <a:pPr algn="ctr"/>
            <a:r>
              <a:rPr sz="1500" b="1">
                <a:solidFill>
                  <a:srgbClr val="687A80"/>
                </a:solidFill>
                <a:latin typeface="Aptos"/>
              </a:rPr>
              <a:t>Rolled out department by department • all departments live by May</a:t>
            </a:r>
          </a:p>
        </p:txBody>
      </p:sp>
      <p:sp>
        <p:nvSpPr>
          <p:cNvPr id="20" name="Rectangle 19"/>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sp>
        <p:nvSpPr>
          <p:cNvPr id="2" name="TextBox 1"/>
          <p:cNvSpPr txBox="1"/>
          <p:nvPr/>
        </p:nvSpPr>
        <p:spPr>
          <a:xfrm>
            <a:off x="658368" y="502920"/>
            <a:ext cx="2743200" cy="320040"/>
          </a:xfrm>
          <a:prstGeom prst="rect">
            <a:avLst/>
          </a:prstGeom>
          <a:noFill/>
        </p:spPr>
        <p:txBody>
          <a:bodyPr wrap="none" lIns="0" tIns="0" rIns="0" bIns="0" anchor="ctr">
            <a:spAutoFit/>
          </a:bodyPr>
          <a:lstStyle/>
          <a:p>
            <a:pPr algn="l"/>
            <a:r>
              <a:rPr sz="1200" b="1">
                <a:solidFill>
                  <a:srgbClr val="F5C64F"/>
                </a:solidFill>
                <a:latin typeface="Aptos"/>
              </a:rPr>
              <a:t>AI RECEPTIONIST</a:t>
            </a:r>
          </a:p>
        </p:txBody>
      </p:sp>
      <p:sp>
        <p:nvSpPr>
          <p:cNvPr id="3" name="TextBox 2"/>
          <p:cNvSpPr txBox="1"/>
          <p:nvPr/>
        </p:nvSpPr>
        <p:spPr>
          <a:xfrm>
            <a:off x="658368" y="1097280"/>
            <a:ext cx="5486400" cy="594360"/>
          </a:xfrm>
          <a:prstGeom prst="rect">
            <a:avLst/>
          </a:prstGeom>
          <a:noFill/>
        </p:spPr>
        <p:txBody>
          <a:bodyPr wrap="none" lIns="0" tIns="0" rIns="0" bIns="0" anchor="ctr">
            <a:spAutoFit/>
          </a:bodyPr>
          <a:lstStyle/>
          <a:p>
            <a:pPr algn="l"/>
            <a:r>
              <a:rPr sz="3600" b="1">
                <a:solidFill>
                  <a:srgbClr val="FFFFFF"/>
                </a:solidFill>
                <a:latin typeface="Aptos"/>
              </a:rPr>
              <a:t>By the numbers.</a:t>
            </a:r>
          </a:p>
        </p:txBody>
      </p:sp>
      <p:sp>
        <p:nvSpPr>
          <p:cNvPr id="4" name="Oval 4"/>
          <p:cNvSpPr/>
          <p:nvPr/>
        </p:nvSpPr>
        <p:spPr>
          <a:xfrm>
            <a:off x="1492776" y="2148840"/>
            <a:ext cx="1050000" cy="1050000"/>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5"/>
          <p:cNvSpPr txBox="1"/>
          <p:nvPr/>
        </p:nvSpPr>
        <p:spPr>
          <a:xfrm>
            <a:off x="1857756" y="2559540"/>
            <a:ext cx="320040" cy="228600"/>
          </a:xfrm>
          <a:prstGeom prst="rect">
            <a:avLst/>
          </a:prstGeom>
          <a:noFill/>
        </p:spPr>
        <p:txBody>
          <a:bodyPr wrap="none" lIns="0" tIns="0" rIns="0" bIns="0" anchor="ctr">
            <a:spAutoFit/>
          </a:bodyPr>
          <a:lstStyle/>
          <a:p>
            <a:pPr algn="ctr"/>
            <a:r>
              <a:rPr sz="1100" b="1">
                <a:solidFill>
                  <a:srgbClr val="FFFFFF"/>
                </a:solidFill>
                <a:latin typeface="Aptos"/>
              </a:rPr>
              <a:t>1</a:t>
            </a:r>
          </a:p>
        </p:txBody>
      </p:sp>
      <p:sp>
        <p:nvSpPr>
          <p:cNvPr id="6" name="TextBox 6"/>
          <p:cNvSpPr txBox="1"/>
          <p:nvPr/>
        </p:nvSpPr>
        <p:spPr>
          <a:xfrm>
            <a:off x="658368" y="3550000"/>
            <a:ext cx="2718816" cy="640080"/>
          </a:xfrm>
          <a:prstGeom prst="rect">
            <a:avLst/>
          </a:prstGeom>
          <a:noFill/>
        </p:spPr>
        <p:txBody>
          <a:bodyPr wrap="square" lIns="0" tIns="0" rIns="0" bIns="0" anchor="ctr"/>
          <a:lstStyle/>
          <a:p>
            <a:pPr algn="ctr"/>
            <a:r>
              <a:rPr sz="3200" b="1">
                <a:solidFill>
                  <a:srgbClr val="9BC7DD"/>
                </a:solidFill>
                <a:latin typeface="Aptos"/>
              </a:rPr>
              <a:t>~130,000</a:t>
            </a:r>
          </a:p>
        </p:txBody>
      </p:sp>
      <p:sp>
        <p:nvSpPr>
          <p:cNvPr id="7" name="TextBox 7"/>
          <p:cNvSpPr txBox="1"/>
          <p:nvPr/>
        </p:nvSpPr>
        <p:spPr>
          <a:xfrm>
            <a:off x="658368" y="4434840"/>
            <a:ext cx="2718816" cy="594360"/>
          </a:xfrm>
          <a:prstGeom prst="rect">
            <a:avLst/>
          </a:prstGeom>
          <a:noFill/>
        </p:spPr>
        <p:txBody>
          <a:bodyPr wrap="square" lIns="0" tIns="0" rIns="0" bIns="0" anchor="ctr"/>
          <a:lstStyle/>
          <a:p>
            <a:pPr algn="ctr"/>
            <a:r>
              <a:rPr sz="1400" b="1">
                <a:solidFill>
                  <a:srgbClr val="FFFFFF"/>
                </a:solidFill>
                <a:latin typeface="Aptos"/>
              </a:rPr>
              <a:t>total calls / month</a:t>
            </a:r>
          </a:p>
        </p:txBody>
      </p:sp>
      <p:sp>
        <p:nvSpPr>
          <p:cNvPr id="8" name="Oval 8"/>
          <p:cNvSpPr/>
          <p:nvPr/>
        </p:nvSpPr>
        <p:spPr>
          <a:xfrm>
            <a:off x="4211592" y="2148840"/>
            <a:ext cx="1050000" cy="1050000"/>
          </a:xfrm>
          <a:prstGeom prst="ellipse">
            <a:avLst/>
          </a:prstGeom>
          <a:solidFill>
            <a:srgbClr val="5B9DB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9"/>
          <p:cNvSpPr txBox="1"/>
          <p:nvPr/>
        </p:nvSpPr>
        <p:spPr>
          <a:xfrm>
            <a:off x="4576572" y="2559540"/>
            <a:ext cx="320040" cy="228600"/>
          </a:xfrm>
          <a:prstGeom prst="rect">
            <a:avLst/>
          </a:prstGeom>
          <a:noFill/>
        </p:spPr>
        <p:txBody>
          <a:bodyPr wrap="none" lIns="0" tIns="0" rIns="0" bIns="0" anchor="ctr">
            <a:spAutoFit/>
          </a:bodyPr>
          <a:lstStyle/>
          <a:p>
            <a:pPr algn="ctr"/>
            <a:r>
              <a:rPr sz="1100" b="1">
                <a:solidFill>
                  <a:srgbClr val="FFFFFF"/>
                </a:solidFill>
                <a:latin typeface="Aptos"/>
              </a:rPr>
              <a:t>2</a:t>
            </a:r>
          </a:p>
        </p:txBody>
      </p:sp>
      <p:sp>
        <p:nvSpPr>
          <p:cNvPr id="10" name="TextBox 10"/>
          <p:cNvSpPr txBox="1"/>
          <p:nvPr/>
        </p:nvSpPr>
        <p:spPr>
          <a:xfrm>
            <a:off x="3377184" y="3550000"/>
            <a:ext cx="2718816" cy="640080"/>
          </a:xfrm>
          <a:prstGeom prst="rect">
            <a:avLst/>
          </a:prstGeom>
          <a:noFill/>
        </p:spPr>
        <p:txBody>
          <a:bodyPr wrap="square" lIns="0" tIns="0" rIns="0" bIns="0" anchor="ctr"/>
          <a:lstStyle/>
          <a:p>
            <a:pPr algn="ctr"/>
            <a:r>
              <a:rPr sz="3200" b="1">
                <a:solidFill>
                  <a:srgbClr val="5B9DBF"/>
                </a:solidFill>
                <a:latin typeface="Aptos"/>
              </a:rPr>
              <a:t>~97,000</a:t>
            </a:r>
          </a:p>
        </p:txBody>
      </p:sp>
      <p:sp>
        <p:nvSpPr>
          <p:cNvPr id="11" name="TextBox 11"/>
          <p:cNvSpPr txBox="1"/>
          <p:nvPr/>
        </p:nvSpPr>
        <p:spPr>
          <a:xfrm>
            <a:off x="3377184" y="4434840"/>
            <a:ext cx="2718816" cy="594360"/>
          </a:xfrm>
          <a:prstGeom prst="rect">
            <a:avLst/>
          </a:prstGeom>
          <a:noFill/>
        </p:spPr>
        <p:txBody>
          <a:bodyPr wrap="square" lIns="0" tIns="0" rIns="0" bIns="0" anchor="ctr"/>
          <a:lstStyle/>
          <a:p>
            <a:pPr algn="ctr"/>
            <a:r>
              <a:rPr sz="1400" b="1">
                <a:solidFill>
                  <a:srgbClr val="FFFFFF"/>
                </a:solidFill>
                <a:latin typeface="Aptos"/>
              </a:rPr>
              <a:t>answered by AIR</a:t>
            </a:r>
          </a:p>
        </p:txBody>
      </p:sp>
      <p:sp>
        <p:nvSpPr>
          <p:cNvPr id="12" name="Oval 12"/>
          <p:cNvSpPr/>
          <p:nvPr/>
        </p:nvSpPr>
        <p:spPr>
          <a:xfrm>
            <a:off x="6930408" y="2148840"/>
            <a:ext cx="1050000" cy="1050000"/>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3"/>
          <p:cNvSpPr txBox="1"/>
          <p:nvPr/>
        </p:nvSpPr>
        <p:spPr>
          <a:xfrm>
            <a:off x="7295388" y="2559540"/>
            <a:ext cx="320040" cy="228600"/>
          </a:xfrm>
          <a:prstGeom prst="rect">
            <a:avLst/>
          </a:prstGeom>
          <a:noFill/>
        </p:spPr>
        <p:txBody>
          <a:bodyPr wrap="none" lIns="0" tIns="0" rIns="0" bIns="0" anchor="ctr">
            <a:spAutoFit/>
          </a:bodyPr>
          <a:lstStyle/>
          <a:p>
            <a:pPr algn="ctr"/>
            <a:r>
              <a:rPr sz="1100" b="1">
                <a:solidFill>
                  <a:srgbClr val="003842"/>
                </a:solidFill>
                <a:latin typeface="Aptos"/>
              </a:rPr>
              <a:t>3</a:t>
            </a:r>
          </a:p>
        </p:txBody>
      </p:sp>
      <p:sp>
        <p:nvSpPr>
          <p:cNvPr id="14" name="TextBox 14"/>
          <p:cNvSpPr txBox="1"/>
          <p:nvPr/>
        </p:nvSpPr>
        <p:spPr>
          <a:xfrm>
            <a:off x="6096000" y="3550000"/>
            <a:ext cx="2718816" cy="640080"/>
          </a:xfrm>
          <a:prstGeom prst="rect">
            <a:avLst/>
          </a:prstGeom>
          <a:noFill/>
        </p:spPr>
        <p:txBody>
          <a:bodyPr wrap="square" lIns="0" tIns="0" rIns="0" bIns="0" anchor="ctr"/>
          <a:lstStyle/>
          <a:p>
            <a:pPr algn="ctr"/>
            <a:r>
              <a:rPr sz="3200" b="1">
                <a:solidFill>
                  <a:srgbClr val="F5C64F"/>
                </a:solidFill>
                <a:latin typeface="Aptos"/>
              </a:rPr>
              <a:t>21%</a:t>
            </a:r>
          </a:p>
        </p:txBody>
      </p:sp>
      <p:sp>
        <p:nvSpPr>
          <p:cNvPr id="15" name="TextBox 15"/>
          <p:cNvSpPr txBox="1"/>
          <p:nvPr/>
        </p:nvSpPr>
        <p:spPr>
          <a:xfrm>
            <a:off x="6096000" y="4434840"/>
            <a:ext cx="2718816" cy="594360"/>
          </a:xfrm>
          <a:prstGeom prst="rect">
            <a:avLst/>
          </a:prstGeom>
          <a:noFill/>
        </p:spPr>
        <p:txBody>
          <a:bodyPr wrap="square" lIns="0" tIns="0" rIns="0" bIns="0" anchor="ctr"/>
          <a:lstStyle/>
          <a:p>
            <a:pPr algn="ctr"/>
            <a:r>
              <a:rPr sz="1400" b="1">
                <a:solidFill>
                  <a:srgbClr val="FFFFFF"/>
                </a:solidFill>
                <a:latin typeface="Aptos"/>
              </a:rPr>
              <a:t>of those, contained</a:t>
            </a:r>
          </a:p>
        </p:txBody>
      </p:sp>
      <p:sp>
        <p:nvSpPr>
          <p:cNvPr id="16" name="Oval 16"/>
          <p:cNvSpPr/>
          <p:nvPr/>
        </p:nvSpPr>
        <p:spPr>
          <a:xfrm>
            <a:off x="9649224" y="2148840"/>
            <a:ext cx="1050000" cy="1050000"/>
          </a:xfrm>
          <a:prstGeom prst="ellipse">
            <a:avLst/>
          </a:prstGeom>
          <a:solidFill>
            <a:srgbClr val="6CA8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7"/>
          <p:cNvSpPr txBox="1"/>
          <p:nvPr/>
        </p:nvSpPr>
        <p:spPr>
          <a:xfrm>
            <a:off x="10014204" y="2559540"/>
            <a:ext cx="320040" cy="228600"/>
          </a:xfrm>
          <a:prstGeom prst="rect">
            <a:avLst/>
          </a:prstGeom>
          <a:noFill/>
        </p:spPr>
        <p:txBody>
          <a:bodyPr wrap="none" lIns="0" tIns="0" rIns="0" bIns="0" anchor="ctr">
            <a:spAutoFit/>
          </a:bodyPr>
          <a:lstStyle/>
          <a:p>
            <a:pPr algn="ctr"/>
            <a:r>
              <a:rPr sz="1100" b="1">
                <a:solidFill>
                  <a:srgbClr val="FFFFFF"/>
                </a:solidFill>
                <a:latin typeface="Aptos"/>
              </a:rPr>
              <a:t>4</a:t>
            </a:r>
          </a:p>
        </p:txBody>
      </p:sp>
      <p:sp>
        <p:nvSpPr>
          <p:cNvPr id="18" name="TextBox 18"/>
          <p:cNvSpPr txBox="1"/>
          <p:nvPr/>
        </p:nvSpPr>
        <p:spPr>
          <a:xfrm>
            <a:off x="8814816" y="3550000"/>
            <a:ext cx="2718816" cy="640080"/>
          </a:xfrm>
          <a:prstGeom prst="rect">
            <a:avLst/>
          </a:prstGeom>
          <a:noFill/>
        </p:spPr>
        <p:txBody>
          <a:bodyPr wrap="square" lIns="0" tIns="0" rIns="0" bIns="0" anchor="ctr"/>
          <a:lstStyle/>
          <a:p>
            <a:pPr algn="ctr"/>
            <a:r>
              <a:rPr sz="3200" b="1" dirty="0">
                <a:solidFill>
                  <a:srgbClr val="6CA891"/>
                </a:solidFill>
                <a:latin typeface="Aptos"/>
              </a:rPr>
              <a:t>2</a:t>
            </a:r>
            <a:r>
              <a:rPr lang="en-US" sz="3200" b="1" dirty="0">
                <a:solidFill>
                  <a:srgbClr val="6CA891"/>
                </a:solidFill>
                <a:latin typeface="Aptos"/>
              </a:rPr>
              <a:t>0</a:t>
            </a:r>
            <a:r>
              <a:rPr sz="3200" b="1" dirty="0">
                <a:solidFill>
                  <a:srgbClr val="6CA891"/>
                </a:solidFill>
                <a:latin typeface="Aptos"/>
              </a:rPr>
              <a:t>,000+</a:t>
            </a:r>
          </a:p>
        </p:txBody>
      </p:sp>
      <p:sp>
        <p:nvSpPr>
          <p:cNvPr id="19" name="TextBox 19"/>
          <p:cNvSpPr txBox="1"/>
          <p:nvPr/>
        </p:nvSpPr>
        <p:spPr>
          <a:xfrm>
            <a:off x="8814816" y="4434840"/>
            <a:ext cx="2718816" cy="594360"/>
          </a:xfrm>
          <a:prstGeom prst="rect">
            <a:avLst/>
          </a:prstGeom>
          <a:noFill/>
        </p:spPr>
        <p:txBody>
          <a:bodyPr wrap="square" lIns="0" tIns="0" rIns="0" bIns="0" anchor="ctr"/>
          <a:lstStyle/>
          <a:p>
            <a:pPr algn="ctr"/>
            <a:r>
              <a:rPr sz="1400" b="1">
                <a:solidFill>
                  <a:srgbClr val="FFFFFF"/>
                </a:solidFill>
                <a:latin typeface="Aptos"/>
              </a:rPr>
              <a:t>need no staff time</a:t>
            </a:r>
          </a:p>
        </p:txBody>
      </p:sp>
      <p:sp>
        <p:nvSpPr>
          <p:cNvPr id="22" name="Rounded Rectangle 15"/>
          <p:cNvSpPr/>
          <p:nvPr/>
        </p:nvSpPr>
        <p:spPr>
          <a:xfrm>
            <a:off x="4069080" y="5606400"/>
            <a:ext cx="4023360" cy="3200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16"/>
          <p:cNvSpPr/>
          <p:nvPr/>
        </p:nvSpPr>
        <p:spPr>
          <a:xfrm>
            <a:off x="4069080" y="5606400"/>
            <a:ext cx="841248" cy="320040"/>
          </a:xfrm>
          <a:prstGeom prst="round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17"/>
          <p:cNvSpPr txBox="1"/>
          <p:nvPr/>
        </p:nvSpPr>
        <p:spPr>
          <a:xfrm>
            <a:off x="3200400" y="6053963"/>
            <a:ext cx="5760720" cy="320040"/>
          </a:xfrm>
          <a:prstGeom prst="rect">
            <a:avLst/>
          </a:prstGeom>
          <a:noFill/>
        </p:spPr>
        <p:txBody>
          <a:bodyPr wrap="square" lIns="0" tIns="0" rIns="0" bIns="0" anchor="ctr"/>
          <a:lstStyle/>
          <a:p>
            <a:pPr algn="ctr"/>
            <a:r>
              <a:rPr sz="1300" b="1">
                <a:solidFill>
                  <a:srgbClr val="F5C64F"/>
                </a:solidFill>
                <a:latin typeface="Aptos"/>
              </a:rPr>
              <a:t>21% of calls answered by AIR are contained</a:t>
            </a:r>
          </a:p>
        </p:txBody>
      </p:sp>
      <p:sp>
        <p:nvSpPr>
          <p:cNvPr id="20" name="Rectangle 19"/>
          <p:cNvSpPr/>
          <p:nvPr/>
        </p:nvSpPr>
        <p:spPr>
          <a:xfrm>
            <a:off x="10012680" y="6547104"/>
            <a:ext cx="1554480" cy="36576"/>
          </a:xfrm>
          <a:prstGeom prst="rect">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4114800" cy="320040"/>
          </a:xfrm>
          <a:prstGeom prst="rect">
            <a:avLst/>
          </a:prstGeom>
          <a:noFill/>
        </p:spPr>
        <p:txBody>
          <a:bodyPr wrap="none" lIns="0" tIns="0" rIns="0" bIns="0" anchor="ctr">
            <a:spAutoFit/>
          </a:bodyPr>
          <a:lstStyle/>
          <a:p>
            <a:pPr algn="l"/>
            <a:r>
              <a:rPr sz="1200" b="1">
                <a:solidFill>
                  <a:srgbClr val="004E5A"/>
                </a:solidFill>
                <a:latin typeface="Aptos"/>
              </a:rPr>
              <a:t>LOOKING AHEAD</a:t>
            </a:r>
          </a:p>
        </p:txBody>
      </p:sp>
      <p:sp>
        <p:nvSpPr>
          <p:cNvPr id="3" name="TextBox 2"/>
          <p:cNvSpPr txBox="1"/>
          <p:nvPr/>
        </p:nvSpPr>
        <p:spPr>
          <a:xfrm>
            <a:off x="594360" y="775007"/>
            <a:ext cx="5022465" cy="461665"/>
          </a:xfrm>
          <a:prstGeom prst="rect">
            <a:avLst/>
          </a:prstGeom>
          <a:noFill/>
        </p:spPr>
        <p:txBody>
          <a:bodyPr wrap="none" lIns="0" tIns="0" rIns="0" bIns="0" anchor="ctr">
            <a:spAutoFit/>
          </a:bodyPr>
          <a:lstStyle/>
          <a:p>
            <a:pPr algn="l"/>
            <a:r>
              <a:rPr sz="3000" b="1" dirty="0">
                <a:solidFill>
                  <a:srgbClr val="003842"/>
                </a:solidFill>
                <a:latin typeface="Aptos"/>
              </a:rPr>
              <a:t>Fully integrated receptionist</a:t>
            </a:r>
            <a:r>
              <a:rPr lang="en-US" sz="3000" b="1" dirty="0">
                <a:solidFill>
                  <a:srgbClr val="003842"/>
                </a:solidFill>
                <a:latin typeface="Aptos"/>
              </a:rPr>
              <a:t>.</a:t>
            </a:r>
            <a:endParaRPr sz="3000" b="1" dirty="0">
              <a:solidFill>
                <a:srgbClr val="003842"/>
              </a:solidFill>
              <a:latin typeface="Aptos"/>
            </a:endParaRPr>
          </a:p>
        </p:txBody>
      </p:sp>
      <p:sp>
        <p:nvSpPr>
          <p:cNvPr id="4" name="Oval 4"/>
          <p:cNvSpPr/>
          <p:nvPr/>
        </p:nvSpPr>
        <p:spPr>
          <a:xfrm>
            <a:off x="2365248" y="1920240"/>
            <a:ext cx="1554480" cy="1554480"/>
          </a:xfrm>
          <a:prstGeom prst="ellipse">
            <a:avLst/>
          </a:prstGeom>
          <a:solidFill>
            <a:srgbClr val="FFFFFF"/>
          </a:solidFill>
          <a:ln>
            <a:solidFill>
              <a:srgbClr val="004E5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5"/>
          <p:cNvSpPr txBox="1"/>
          <p:nvPr/>
        </p:nvSpPr>
        <p:spPr>
          <a:xfrm>
            <a:off x="2365248" y="2423160"/>
            <a:ext cx="1554480" cy="320040"/>
          </a:xfrm>
          <a:prstGeom prst="rect">
            <a:avLst/>
          </a:prstGeom>
          <a:noFill/>
        </p:spPr>
        <p:txBody>
          <a:bodyPr wrap="square" lIns="0" tIns="0" rIns="0" bIns="0" anchor="ctr"/>
          <a:lstStyle/>
          <a:p>
            <a:pPr algn="ctr"/>
            <a:r>
              <a:rPr sz="1500" b="1">
                <a:solidFill>
                  <a:srgbClr val="004E5A"/>
                </a:solidFill>
                <a:latin typeface="Aptos"/>
              </a:rPr>
              <a:t>Patient</a:t>
            </a:r>
          </a:p>
        </p:txBody>
      </p:sp>
      <p:cxnSp>
        <p:nvCxnSpPr>
          <p:cNvPr id="6" name="Connector 6"/>
          <p:cNvCxnSpPr/>
          <p:nvPr/>
        </p:nvCxnSpPr>
        <p:spPr>
          <a:xfrm>
            <a:off x="3919728" y="2697480"/>
            <a:ext cx="1399032" cy="0"/>
          </a:xfrm>
          <a:prstGeom prst="line">
            <a:avLst/>
          </a:prstGeom>
          <a:ln w="38100">
            <a:solidFill>
              <a:srgbClr val="687A80"/>
            </a:solidFill>
          </a:ln>
        </p:spPr>
        <p:style>
          <a:lnRef idx="2">
            <a:schemeClr val="accent1"/>
          </a:lnRef>
          <a:fillRef idx="0">
            <a:schemeClr val="accent1"/>
          </a:fillRef>
          <a:effectRef idx="1">
            <a:schemeClr val="accent1"/>
          </a:effectRef>
          <a:fontRef idx="minor">
            <a:schemeClr val="tx1"/>
          </a:fontRef>
        </p:style>
      </p:cxnSp>
      <p:sp>
        <p:nvSpPr>
          <p:cNvPr id="7" name="Oval 7"/>
          <p:cNvSpPr/>
          <p:nvPr/>
        </p:nvSpPr>
        <p:spPr>
          <a:xfrm>
            <a:off x="5318760" y="1920240"/>
            <a:ext cx="1554480" cy="1554480"/>
          </a:xfrm>
          <a:prstGeom prst="ellipse">
            <a:avLst/>
          </a:prstGeom>
          <a:solidFill>
            <a:srgbClr val="FFFFFF"/>
          </a:solidFill>
          <a:ln>
            <a:solidFill>
              <a:srgbClr val="F5C64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8"/>
          <p:cNvSpPr txBox="1"/>
          <p:nvPr/>
        </p:nvSpPr>
        <p:spPr>
          <a:xfrm>
            <a:off x="5318760" y="2423160"/>
            <a:ext cx="1554480" cy="320040"/>
          </a:xfrm>
          <a:prstGeom prst="rect">
            <a:avLst/>
          </a:prstGeom>
          <a:noFill/>
        </p:spPr>
        <p:txBody>
          <a:bodyPr wrap="square" lIns="0" tIns="0" rIns="0" bIns="0" anchor="ctr"/>
          <a:lstStyle/>
          <a:p>
            <a:pPr algn="ctr"/>
            <a:r>
              <a:rPr sz="1500" b="1">
                <a:solidFill>
                  <a:srgbClr val="F5C64F"/>
                </a:solidFill>
                <a:latin typeface="Aptos"/>
              </a:rPr>
              <a:t>AI</a:t>
            </a:r>
          </a:p>
        </p:txBody>
      </p:sp>
      <p:cxnSp>
        <p:nvCxnSpPr>
          <p:cNvPr id="9" name="Connector 9"/>
          <p:cNvCxnSpPr/>
          <p:nvPr/>
        </p:nvCxnSpPr>
        <p:spPr>
          <a:xfrm>
            <a:off x="6873240" y="2697480"/>
            <a:ext cx="1399032" cy="0"/>
          </a:xfrm>
          <a:prstGeom prst="line">
            <a:avLst/>
          </a:prstGeom>
          <a:ln w="38100">
            <a:solidFill>
              <a:srgbClr val="687A80"/>
            </a:solidFill>
          </a:ln>
        </p:spPr>
        <p:style>
          <a:lnRef idx="2">
            <a:schemeClr val="accent1"/>
          </a:lnRef>
          <a:fillRef idx="0">
            <a:schemeClr val="accent1"/>
          </a:fillRef>
          <a:effectRef idx="1">
            <a:schemeClr val="accent1"/>
          </a:effectRef>
          <a:fontRef idx="minor">
            <a:schemeClr val="tx1"/>
          </a:fontRef>
        </p:style>
      </p:cxnSp>
      <p:sp>
        <p:nvSpPr>
          <p:cNvPr id="10" name="Oval 10"/>
          <p:cNvSpPr/>
          <p:nvPr/>
        </p:nvSpPr>
        <p:spPr>
          <a:xfrm>
            <a:off x="8272272" y="1920240"/>
            <a:ext cx="1554480" cy="1554480"/>
          </a:xfrm>
          <a:prstGeom prst="ellipse">
            <a:avLst/>
          </a:prstGeom>
          <a:solidFill>
            <a:srgbClr val="FFFFFF"/>
          </a:solidFill>
          <a:ln>
            <a:solidFill>
              <a:srgbClr val="9BC7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1"/>
          <p:cNvSpPr txBox="1"/>
          <p:nvPr/>
        </p:nvSpPr>
        <p:spPr>
          <a:xfrm>
            <a:off x="8272272" y="2423160"/>
            <a:ext cx="1554480" cy="320040"/>
          </a:xfrm>
          <a:prstGeom prst="rect">
            <a:avLst/>
          </a:prstGeom>
          <a:noFill/>
        </p:spPr>
        <p:txBody>
          <a:bodyPr wrap="square" lIns="0" tIns="0" rIns="0" bIns="0" anchor="ctr"/>
          <a:lstStyle/>
          <a:p>
            <a:pPr algn="ctr"/>
            <a:r>
              <a:rPr sz="1500" b="1">
                <a:solidFill>
                  <a:srgbClr val="9BC7DD"/>
                </a:solidFill>
                <a:latin typeface="Aptos"/>
              </a:rPr>
              <a:t>Answers</a:t>
            </a:r>
          </a:p>
        </p:txBody>
      </p:sp>
      <p:sp>
        <p:nvSpPr>
          <p:cNvPr id="15" name="TextBox 14"/>
          <p:cNvSpPr txBox="1"/>
          <p:nvPr/>
        </p:nvSpPr>
        <p:spPr>
          <a:xfrm>
            <a:off x="4016984" y="4509551"/>
            <a:ext cx="4127540" cy="307777"/>
          </a:xfrm>
          <a:prstGeom prst="rect">
            <a:avLst/>
          </a:prstGeom>
          <a:noFill/>
        </p:spPr>
        <p:txBody>
          <a:bodyPr wrap="none" lIns="0" tIns="0" rIns="0" bIns="0" anchor="ctr">
            <a:spAutoFit/>
          </a:bodyPr>
          <a:lstStyle/>
          <a:p>
            <a:pPr algn="ctr"/>
            <a:r>
              <a:rPr sz="2000" b="1" dirty="0">
                <a:solidFill>
                  <a:srgbClr val="003842"/>
                </a:solidFill>
                <a:latin typeface="Aptos"/>
              </a:rPr>
              <a:t>The next step is deeper integration.</a:t>
            </a:r>
          </a:p>
        </p:txBody>
      </p:sp>
      <p:sp>
        <p:nvSpPr>
          <p:cNvPr id="16" name="TextBox 15"/>
          <p:cNvSpPr txBox="1"/>
          <p:nvPr/>
        </p:nvSpPr>
        <p:spPr>
          <a:xfrm>
            <a:off x="1920240" y="5532120"/>
            <a:ext cx="8321040" cy="320040"/>
          </a:xfrm>
          <a:prstGeom prst="rect">
            <a:avLst/>
          </a:prstGeom>
          <a:noFill/>
        </p:spPr>
        <p:txBody>
          <a:bodyPr wrap="none" lIns="0" tIns="0" rIns="0" bIns="0" anchor="ctr">
            <a:spAutoFit/>
          </a:bodyPr>
          <a:lstStyle/>
          <a:p>
            <a:pPr algn="ctr"/>
            <a:r>
              <a:rPr sz="1200" b="1">
                <a:solidFill>
                  <a:srgbClr val="004E5A"/>
                </a:solidFill>
                <a:latin typeface="Aptos"/>
              </a:rPr>
              <a:t>ROUTE  •  ANSWER  •  SCHEDULE</a:t>
            </a:r>
          </a:p>
        </p:txBody>
      </p:sp>
      <p:sp>
        <p:nvSpPr>
          <p:cNvPr id="18" name="Rectangle 17"/>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94360" y="6437376"/>
            <a:ext cx="2926080" cy="256032"/>
          </a:xfrm>
          <a:prstGeom prst="rect">
            <a:avLst/>
          </a:prstGeom>
          <a:noFill/>
        </p:spPr>
        <p:txBody>
          <a:bodyPr wrap="none" lIns="0" tIns="0" rIns="0" bIns="0">
            <a:spAutoFit/>
          </a:bodyPr>
          <a:lstStyle/>
          <a:p>
            <a:pPr algn="l"/>
            <a:r>
              <a:rPr sz="900" b="1">
                <a:solidFill>
                  <a:srgbClr val="687A80"/>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594360" y="320040"/>
            <a:ext cx="4114800" cy="320040"/>
          </a:xfrm>
          <a:prstGeom prst="rect">
            <a:avLst/>
          </a:prstGeom>
          <a:noFill/>
        </p:spPr>
        <p:txBody>
          <a:bodyPr wrap="square" lIns="0" tIns="0" rIns="0" bIns="0" anchor="ctr">
            <a:spAutoFit/>
          </a:bodyPr>
          <a:lstStyle/>
          <a:p>
            <a:pPr algn="l"/>
            <a:r>
              <a:rPr sz="1200" b="1">
                <a:solidFill>
                  <a:srgbClr val="004E5A"/>
                </a:solidFill>
                <a:latin typeface="Aptos"/>
              </a:rPr>
              <a:t>SECURITY + AI</a:t>
            </a:r>
          </a:p>
        </p:txBody>
      </p:sp>
      <p:sp>
        <p:nvSpPr>
          <p:cNvPr id="4" name="Title"/>
          <p:cNvSpPr txBox="1"/>
          <p:nvPr/>
        </p:nvSpPr>
        <p:spPr>
          <a:xfrm>
            <a:off x="594360" y="685800"/>
            <a:ext cx="10698480" cy="640080"/>
          </a:xfrm>
          <a:prstGeom prst="rect">
            <a:avLst/>
          </a:prstGeom>
          <a:noFill/>
        </p:spPr>
        <p:txBody>
          <a:bodyPr wrap="square" lIns="0" tIns="0" rIns="0" bIns="0" anchor="ctr">
            <a:spAutoFit/>
          </a:bodyPr>
          <a:lstStyle/>
          <a:p>
            <a:pPr algn="l"/>
            <a:r>
              <a:rPr sz="3000" b="1">
                <a:solidFill>
                  <a:srgbClr val="003842"/>
                </a:solidFill>
                <a:latin typeface="Aptos"/>
              </a:rPr>
              <a:t>What keeps us up at night.</a:t>
            </a:r>
          </a:p>
        </p:txBody>
      </p:sp>
      <p:sp>
        <p:nvSpPr>
          <p:cNvPr id="5" name="Content Card"/>
          <p:cNvSpPr/>
          <p:nvPr/>
        </p:nvSpPr>
        <p:spPr>
          <a:xfrm>
            <a:off x="731520" y="1508760"/>
            <a:ext cx="10744200" cy="44805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Label"/>
          <p:cNvSpPr txBox="1"/>
          <p:nvPr/>
        </p:nvSpPr>
        <p:spPr>
          <a:xfrm>
            <a:off x="1097280" y="1828800"/>
            <a:ext cx="10012680" cy="320040"/>
          </a:xfrm>
          <a:prstGeom prst="rect">
            <a:avLst/>
          </a:prstGeom>
          <a:noFill/>
        </p:spPr>
        <p:txBody>
          <a:bodyPr wrap="square" lIns="0" tIns="0" rIns="0" bIns="0" anchor="ctr">
            <a:spAutoFit/>
          </a:bodyPr>
          <a:lstStyle/>
          <a:p>
            <a:pPr algn="l"/>
            <a:r>
              <a:rPr sz="1200" b="1">
                <a:solidFill>
                  <a:srgbClr val="004E5A"/>
                </a:solidFill>
                <a:latin typeface="Aptos"/>
              </a:rPr>
              <a:t>THE RISK BEHIND RAPID ADOPTION</a:t>
            </a:r>
          </a:p>
        </p:txBody>
      </p:sp>
      <p:sp>
        <p:nvSpPr>
          <p:cNvPr id="7" name="Card Heading"/>
          <p:cNvSpPr txBox="1"/>
          <p:nvPr/>
        </p:nvSpPr>
        <p:spPr>
          <a:xfrm>
            <a:off x="1097280" y="2286000"/>
            <a:ext cx="10012680" cy="457200"/>
          </a:xfrm>
          <a:prstGeom prst="rect">
            <a:avLst/>
          </a:prstGeom>
          <a:noFill/>
        </p:spPr>
        <p:txBody>
          <a:bodyPr wrap="square" lIns="0" tIns="0" rIns="0" bIns="0" anchor="ctr">
            <a:spAutoFit/>
          </a:bodyPr>
          <a:lstStyle/>
          <a:p>
            <a:pPr algn="l"/>
            <a:r>
              <a:rPr sz="2300" b="1">
                <a:solidFill>
                  <a:srgbClr val="003842"/>
                </a:solidFill>
                <a:latin typeface="Aptos"/>
              </a:rPr>
              <a:t>Ease of use is outpacing consistent, appropriate use.</a:t>
            </a:r>
          </a:p>
        </p:txBody>
      </p:sp>
      <p:sp>
        <p:nvSpPr>
          <p:cNvPr id="24" name="Tagline"/>
          <p:cNvSpPr txBox="1"/>
          <p:nvPr/>
        </p:nvSpPr>
        <p:spPr>
          <a:xfrm>
            <a:off x="1097280" y="5486400"/>
            <a:ext cx="10012680" cy="320040"/>
          </a:xfrm>
          <a:prstGeom prst="rect">
            <a:avLst/>
          </a:prstGeom>
          <a:noFill/>
        </p:spPr>
        <p:txBody>
          <a:bodyPr wrap="square" lIns="0" tIns="0" rIns="0" bIns="0" anchor="ctr">
            <a:spAutoFit/>
          </a:bodyPr>
          <a:lstStyle/>
          <a:p>
            <a:pPr algn="l"/>
            <a:r>
              <a:rPr sz="1400" b="1">
                <a:solidFill>
                  <a:srgbClr val="F5C64F"/>
                </a:solidFill>
                <a:latin typeface="Aptos"/>
              </a:rPr>
              <a:t>Easy to adopt is not the same as used the right way.</a:t>
            </a:r>
          </a:p>
        </p:txBody>
      </p:sp>
      <p:sp>
        <p:nvSpPr>
          <p:cNvPr id="26" name="Footer Line"/>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Footer Text"/>
          <p:cNvSpPr txBox="1"/>
          <p:nvPr/>
        </p:nvSpPr>
        <p:spPr>
          <a:xfrm>
            <a:off x="594360" y="6437376"/>
            <a:ext cx="2926080" cy="256032"/>
          </a:xfrm>
          <a:prstGeom prst="rect">
            <a:avLst/>
          </a:prstGeom>
          <a:noFill/>
        </p:spPr>
        <p:txBody>
          <a:bodyPr wrap="square" lIns="0" tIns="0" rIns="0" bIns="0">
            <a:spAutoFit/>
          </a:bodyPr>
          <a:lstStyle/>
          <a:p>
            <a:pPr algn="l"/>
            <a:r>
              <a:rPr sz="900" b="1">
                <a:solidFill>
                  <a:srgbClr val="687A80"/>
                </a:solidFill>
                <a:latin typeface="Aptos"/>
              </a:rPr>
              <a:t>IMGA 2026 ANNUAL FORUM</a:t>
            </a:r>
          </a:p>
        </p:txBody>
      </p:sp>
      <p:sp>
        <p:nvSpPr>
          <p:cNvPr id="28" name="Panel 1"/>
          <p:cNvSpPr/>
          <p:nvPr/>
        </p:nvSpPr>
        <p:spPr>
          <a:xfrm>
            <a:off x="1097280" y="2926080"/>
            <a:ext cx="4869180" cy="2377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1 Text"/>
          <p:cNvSpPr txBox="1"/>
          <p:nvPr/>
        </p:nvSpPr>
        <p:spPr>
          <a:xfrm>
            <a:off x="1371600" y="3154680"/>
            <a:ext cx="4320540" cy="1977440"/>
          </a:xfrm>
          <a:prstGeom prst="rect">
            <a:avLst/>
          </a:prstGeom>
          <a:noFill/>
        </p:spPr>
        <p:txBody>
          <a:bodyPr wrap="square" lIns="0" tIns="0" rIns="0" bIns="0" anchor="t">
            <a:spAutoFit/>
          </a:bodyPr>
          <a:lstStyle/>
          <a:p>
            <a:pPr algn="l">
              <a:spcAft>
                <a:spcPts val="1000"/>
              </a:spcAft>
            </a:pPr>
            <a:r>
              <a:rPr sz="1700" b="1">
                <a:solidFill>
                  <a:srgbClr val="003842"/>
                </a:solidFill>
                <a:latin typeface="Aptos"/>
              </a:rPr>
              <a:t>Why adoption is high</a:t>
            </a:r>
          </a:p>
          <a:p>
            <a:pPr marL="228600" indent="-228600" algn="l">
              <a:spcAft>
                <a:spcPts val="700"/>
              </a:spcAft>
              <a:buClr>
                <a:srgbClr val="004E5A"/>
              </a:buClr>
              <a:buFont typeface="Arial"/>
              <a:buChar char="•"/>
            </a:pPr>
            <a:r>
              <a:rPr sz="1400" b="0">
                <a:solidFill>
                  <a:srgbClr val="687A80"/>
                </a:solidFill>
                <a:latin typeface="Aptos"/>
              </a:rPr>
              <a:t>Fits into workflows physicians and staff already use</a:t>
            </a:r>
          </a:p>
          <a:p>
            <a:pPr marL="228600" indent="-228600" algn="l">
              <a:spcAft>
                <a:spcPts val="700"/>
              </a:spcAft>
              <a:buClr>
                <a:srgbClr val="004E5A"/>
              </a:buClr>
              <a:buFont typeface="Arial"/>
              <a:buChar char="•"/>
            </a:pPr>
            <a:r>
              <a:rPr sz="1400" b="0">
                <a:solidFill>
                  <a:srgbClr val="687A80"/>
                </a:solidFill>
                <a:latin typeface="Aptos"/>
              </a:rPr>
              <a:t>Little training needed to get started</a:t>
            </a:r>
          </a:p>
          <a:p>
            <a:pPr marL="228600" indent="-228600" algn="l">
              <a:spcAft>
                <a:spcPts val="700"/>
              </a:spcAft>
              <a:buClr>
                <a:srgbClr val="004E5A"/>
              </a:buClr>
              <a:buFont typeface="Arial"/>
              <a:buChar char="•"/>
            </a:pPr>
            <a:r>
              <a:rPr sz="1400" b="0">
                <a:solidFill>
                  <a:srgbClr val="687A80"/>
                </a:solidFill>
                <a:latin typeface="Aptos"/>
              </a:rPr>
              <a:t>Departments see value quickly, so use spreads fast</a:t>
            </a:r>
          </a:p>
          <a:p>
            <a:pPr marL="228600" indent="-228600" algn="l">
              <a:spcAft>
                <a:spcPts val="700"/>
              </a:spcAft>
              <a:buClr>
                <a:srgbClr val="004E5A"/>
              </a:buClr>
              <a:buFont typeface="Arial"/>
              <a:buChar char="•"/>
            </a:pPr>
            <a:r>
              <a:rPr sz="1400" b="0">
                <a:solidFill>
                  <a:srgbClr val="687A80"/>
                </a:solidFill>
                <a:latin typeface="Aptos"/>
              </a:rPr>
              <a:t>Positive provider feedback drives further use</a:t>
            </a:r>
          </a:p>
        </p:txBody>
      </p:sp>
      <p:sp>
        <p:nvSpPr>
          <p:cNvPr id="30" name="Panel 2"/>
          <p:cNvSpPr/>
          <p:nvPr/>
        </p:nvSpPr>
        <p:spPr>
          <a:xfrm>
            <a:off x="6240780" y="2926080"/>
            <a:ext cx="4869180" cy="2377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nel 2 Text"/>
          <p:cNvSpPr txBox="1"/>
          <p:nvPr/>
        </p:nvSpPr>
        <p:spPr>
          <a:xfrm>
            <a:off x="6515100" y="3154680"/>
            <a:ext cx="4320540" cy="1736373"/>
          </a:xfrm>
          <a:prstGeom prst="rect">
            <a:avLst/>
          </a:prstGeom>
          <a:noFill/>
        </p:spPr>
        <p:txBody>
          <a:bodyPr wrap="square" lIns="0" tIns="0" rIns="0" bIns="0" anchor="t">
            <a:spAutoFit/>
          </a:bodyPr>
          <a:lstStyle/>
          <a:p>
            <a:pPr algn="l">
              <a:spcAft>
                <a:spcPts val="1000"/>
              </a:spcAft>
            </a:pPr>
            <a:r>
              <a:rPr sz="1700" b="1" dirty="0">
                <a:solidFill>
                  <a:srgbClr val="003842"/>
                </a:solidFill>
                <a:latin typeface="Aptos"/>
              </a:rPr>
              <a:t>Where </a:t>
            </a:r>
            <a:r>
              <a:rPr lang="en-US" sz="1700" b="1" dirty="0">
                <a:solidFill>
                  <a:srgbClr val="003842"/>
                </a:solidFill>
                <a:latin typeface="Aptos"/>
              </a:rPr>
              <a:t>it goes wrong</a:t>
            </a:r>
            <a:endParaRPr sz="1700" b="1" dirty="0">
              <a:solidFill>
                <a:srgbClr val="003842"/>
              </a:solidFill>
              <a:latin typeface="Aptos"/>
            </a:endParaRPr>
          </a:p>
          <a:p>
            <a:pPr marL="228600" indent="-228600" algn="l">
              <a:spcAft>
                <a:spcPts val="700"/>
              </a:spcAft>
              <a:buClr>
                <a:srgbClr val="004E5A"/>
              </a:buClr>
              <a:buFont typeface="Arial"/>
              <a:buChar char="•"/>
            </a:pPr>
            <a:r>
              <a:rPr sz="1400" b="0" dirty="0">
                <a:solidFill>
                  <a:srgbClr val="687A80"/>
                </a:solidFill>
                <a:latin typeface="Aptos"/>
              </a:rPr>
              <a:t>Staff turn to unapproved, consumer AI tools</a:t>
            </a:r>
          </a:p>
          <a:p>
            <a:pPr marL="228600" indent="-228600" algn="l">
              <a:spcAft>
                <a:spcPts val="700"/>
              </a:spcAft>
              <a:buClr>
                <a:srgbClr val="004E5A"/>
              </a:buClr>
              <a:buFont typeface="Arial"/>
              <a:buChar char="•"/>
            </a:pPr>
            <a:r>
              <a:rPr sz="1400" b="0" dirty="0">
                <a:solidFill>
                  <a:srgbClr val="687A80"/>
                </a:solidFill>
                <a:latin typeface="Aptos"/>
              </a:rPr>
              <a:t>Sensitive or patient data gets entered into them</a:t>
            </a:r>
          </a:p>
          <a:p>
            <a:pPr marL="228600" indent="-228600" algn="l">
              <a:spcAft>
                <a:spcPts val="700"/>
              </a:spcAft>
              <a:buClr>
                <a:srgbClr val="004E5A"/>
              </a:buClr>
              <a:buFont typeface="Arial"/>
              <a:buChar char="•"/>
            </a:pPr>
            <a:r>
              <a:rPr sz="1400" b="0" dirty="0">
                <a:solidFill>
                  <a:srgbClr val="687A80"/>
                </a:solidFill>
                <a:latin typeface="Aptos"/>
              </a:rPr>
              <a:t>Guidance on approved tools isn’t consistently followed</a:t>
            </a:r>
          </a:p>
          <a:p>
            <a:pPr marL="228600" indent="-228600" algn="l">
              <a:spcAft>
                <a:spcPts val="700"/>
              </a:spcAft>
              <a:buClr>
                <a:srgbClr val="004E5A"/>
              </a:buClr>
              <a:buFont typeface="Arial"/>
              <a:buChar char="•"/>
            </a:pPr>
            <a:r>
              <a:rPr sz="1400" b="0" dirty="0">
                <a:solidFill>
                  <a:srgbClr val="687A80"/>
                </a:solidFill>
                <a:latin typeface="Aptos"/>
              </a:rPr>
              <a:t>Little visibility into what’s being shared, and where</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yebrow"/>
          <p:cNvSpPr txBox="1"/>
          <p:nvPr/>
        </p:nvSpPr>
        <p:spPr>
          <a:xfrm>
            <a:off x="594360" y="320040"/>
            <a:ext cx="4114800" cy="320040"/>
          </a:xfrm>
          <a:prstGeom prst="rect">
            <a:avLst/>
          </a:prstGeom>
          <a:noFill/>
        </p:spPr>
        <p:txBody>
          <a:bodyPr wrap="square" lIns="0" tIns="0" rIns="0" bIns="0" anchor="ctr">
            <a:spAutoFit/>
          </a:bodyPr>
          <a:lstStyle/>
          <a:p>
            <a:pPr algn="l"/>
            <a:r>
              <a:rPr sz="1200" b="1">
                <a:solidFill>
                  <a:srgbClr val="004E5A"/>
                </a:solidFill>
                <a:latin typeface="Aptos"/>
              </a:rPr>
              <a:t>SECURITY + AI</a:t>
            </a:r>
          </a:p>
        </p:txBody>
      </p:sp>
      <p:sp>
        <p:nvSpPr>
          <p:cNvPr id="4" name="Title"/>
          <p:cNvSpPr txBox="1"/>
          <p:nvPr/>
        </p:nvSpPr>
        <p:spPr>
          <a:xfrm>
            <a:off x="594360" y="775007"/>
            <a:ext cx="10698480" cy="461665"/>
          </a:xfrm>
          <a:prstGeom prst="rect">
            <a:avLst/>
          </a:prstGeom>
          <a:noFill/>
        </p:spPr>
        <p:txBody>
          <a:bodyPr wrap="square" lIns="0" tIns="0" rIns="0" bIns="0" anchor="ctr">
            <a:spAutoFit/>
          </a:bodyPr>
          <a:lstStyle/>
          <a:p>
            <a:pPr algn="l"/>
            <a:r>
              <a:rPr lang="en-US" sz="3000" b="1" dirty="0">
                <a:solidFill>
                  <a:srgbClr val="003842"/>
                </a:solidFill>
                <a:latin typeface="Aptos"/>
              </a:rPr>
              <a:t>Our focus. Governance</a:t>
            </a:r>
            <a:endParaRPr sz="3000" b="1" dirty="0">
              <a:solidFill>
                <a:srgbClr val="003842"/>
              </a:solidFill>
              <a:latin typeface="Aptos"/>
            </a:endParaRPr>
          </a:p>
        </p:txBody>
      </p:sp>
      <p:sp>
        <p:nvSpPr>
          <p:cNvPr id="5" name="Content Card"/>
          <p:cNvSpPr/>
          <p:nvPr/>
        </p:nvSpPr>
        <p:spPr>
          <a:xfrm>
            <a:off x="731520" y="1508760"/>
            <a:ext cx="10744200" cy="4480560"/>
          </a:xfrm>
          <a:prstGeom prst="roundRect">
            <a:avLst/>
          </a:prstGeom>
          <a:solidFill>
            <a:srgbClr val="F4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Label"/>
          <p:cNvSpPr txBox="1"/>
          <p:nvPr/>
        </p:nvSpPr>
        <p:spPr>
          <a:xfrm>
            <a:off x="1097280" y="1828800"/>
            <a:ext cx="10012680" cy="320040"/>
          </a:xfrm>
          <a:prstGeom prst="rect">
            <a:avLst/>
          </a:prstGeom>
          <a:noFill/>
        </p:spPr>
        <p:txBody>
          <a:bodyPr wrap="square" lIns="0" tIns="0" rIns="0" bIns="0" anchor="ctr">
            <a:spAutoFit/>
          </a:bodyPr>
          <a:lstStyle/>
          <a:p>
            <a:pPr algn="l"/>
            <a:r>
              <a:rPr sz="1200" b="1">
                <a:solidFill>
                  <a:srgbClr val="004E5A"/>
                </a:solidFill>
                <a:latin typeface="Aptos"/>
              </a:rPr>
              <a:t>WHAT COMES NEXT</a:t>
            </a:r>
          </a:p>
        </p:txBody>
      </p:sp>
      <p:sp>
        <p:nvSpPr>
          <p:cNvPr id="7" name="Card Heading"/>
          <p:cNvSpPr txBox="1"/>
          <p:nvPr/>
        </p:nvSpPr>
        <p:spPr>
          <a:xfrm>
            <a:off x="1097280" y="2286000"/>
            <a:ext cx="10012680" cy="457200"/>
          </a:xfrm>
          <a:prstGeom prst="rect">
            <a:avLst/>
          </a:prstGeom>
          <a:noFill/>
        </p:spPr>
        <p:txBody>
          <a:bodyPr wrap="square" lIns="0" tIns="0" rIns="0" bIns="0" anchor="ctr">
            <a:spAutoFit/>
          </a:bodyPr>
          <a:lstStyle/>
          <a:p>
            <a:pPr algn="l"/>
            <a:r>
              <a:rPr sz="2300" b="1">
                <a:solidFill>
                  <a:srgbClr val="003842"/>
                </a:solidFill>
                <a:latin typeface="Aptos"/>
              </a:rPr>
              <a:t>Get governance right so AI can be used more broadly.</a:t>
            </a:r>
          </a:p>
        </p:txBody>
      </p:sp>
      <p:sp>
        <p:nvSpPr>
          <p:cNvPr id="24" name="Tagline"/>
          <p:cNvSpPr txBox="1"/>
          <p:nvPr/>
        </p:nvSpPr>
        <p:spPr>
          <a:xfrm>
            <a:off x="1097280" y="5486400"/>
            <a:ext cx="10012680" cy="320040"/>
          </a:xfrm>
          <a:prstGeom prst="rect">
            <a:avLst/>
          </a:prstGeom>
          <a:noFill/>
        </p:spPr>
        <p:txBody>
          <a:bodyPr wrap="square" lIns="0" tIns="0" rIns="0" bIns="0" anchor="ctr">
            <a:spAutoFit/>
          </a:bodyPr>
          <a:lstStyle/>
          <a:p>
            <a:pPr algn="l"/>
            <a:r>
              <a:rPr sz="1400" b="1">
                <a:solidFill>
                  <a:srgbClr val="F5C64F"/>
                </a:solidFill>
                <a:latin typeface="Aptos"/>
              </a:rPr>
              <a:t>Stronger oversight is how we earn the ability to scale.</a:t>
            </a:r>
          </a:p>
        </p:txBody>
      </p:sp>
      <p:sp>
        <p:nvSpPr>
          <p:cNvPr id="26" name="Footer Line"/>
          <p:cNvSpPr/>
          <p:nvPr/>
        </p:nvSpPr>
        <p:spPr>
          <a:xfrm>
            <a:off x="10012680" y="6547104"/>
            <a:ext cx="1554480" cy="36576"/>
          </a:xfrm>
          <a:prstGeom prst="rect">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Footer Text"/>
          <p:cNvSpPr txBox="1"/>
          <p:nvPr/>
        </p:nvSpPr>
        <p:spPr>
          <a:xfrm>
            <a:off x="594360" y="6437376"/>
            <a:ext cx="2926080" cy="256032"/>
          </a:xfrm>
          <a:prstGeom prst="rect">
            <a:avLst/>
          </a:prstGeom>
          <a:noFill/>
        </p:spPr>
        <p:txBody>
          <a:bodyPr wrap="square" lIns="0" tIns="0" rIns="0" bIns="0">
            <a:spAutoFit/>
          </a:bodyPr>
          <a:lstStyle/>
          <a:p>
            <a:pPr algn="l"/>
            <a:r>
              <a:rPr sz="900" b="1">
                <a:solidFill>
                  <a:srgbClr val="687A80"/>
                </a:solidFill>
                <a:latin typeface="Aptos"/>
              </a:rPr>
              <a:t>IMGA 2026 ANNUAL FORUM</a:t>
            </a:r>
          </a:p>
        </p:txBody>
      </p:sp>
      <p:sp>
        <p:nvSpPr>
          <p:cNvPr id="28" name="Panel 1"/>
          <p:cNvSpPr/>
          <p:nvPr/>
        </p:nvSpPr>
        <p:spPr>
          <a:xfrm>
            <a:off x="1097280" y="2926080"/>
            <a:ext cx="4869180" cy="2377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Panel 1 Text"/>
          <p:cNvSpPr txBox="1"/>
          <p:nvPr/>
        </p:nvSpPr>
        <p:spPr>
          <a:xfrm>
            <a:off x="1371600" y="3154680"/>
            <a:ext cx="4320540" cy="1554272"/>
          </a:xfrm>
          <a:prstGeom prst="rect">
            <a:avLst/>
          </a:prstGeom>
          <a:noFill/>
        </p:spPr>
        <p:txBody>
          <a:bodyPr wrap="square" lIns="0" tIns="0" rIns="0" bIns="0" anchor="t">
            <a:spAutoFit/>
          </a:bodyPr>
          <a:lstStyle/>
          <a:p>
            <a:pPr algn="l">
              <a:spcAft>
                <a:spcPts val="1000"/>
              </a:spcAft>
            </a:pPr>
            <a:r>
              <a:rPr sz="1700" b="1" dirty="0">
                <a:solidFill>
                  <a:srgbClr val="003842"/>
                </a:solidFill>
                <a:latin typeface="Aptos"/>
              </a:rPr>
              <a:t>Governance</a:t>
            </a:r>
          </a:p>
          <a:p>
            <a:pPr marL="228600" indent="-228600" algn="l">
              <a:spcAft>
                <a:spcPts val="700"/>
              </a:spcAft>
              <a:buClr>
                <a:srgbClr val="004E5A"/>
              </a:buClr>
              <a:buFont typeface="Arial"/>
              <a:buChar char="•"/>
            </a:pPr>
            <a:r>
              <a:rPr sz="1600" b="0" dirty="0">
                <a:solidFill>
                  <a:srgbClr val="687A80"/>
                </a:solidFill>
                <a:latin typeface="Aptos"/>
              </a:rPr>
              <a:t>A named owner and approval process for every AI tool</a:t>
            </a:r>
          </a:p>
          <a:p>
            <a:pPr marL="228600" indent="-228600" algn="l">
              <a:spcAft>
                <a:spcPts val="700"/>
              </a:spcAft>
              <a:buClr>
                <a:srgbClr val="004E5A"/>
              </a:buClr>
              <a:buFont typeface="Arial"/>
              <a:buChar char="•"/>
            </a:pPr>
            <a:r>
              <a:rPr sz="1600" b="0" dirty="0">
                <a:solidFill>
                  <a:srgbClr val="687A80"/>
                </a:solidFill>
                <a:latin typeface="Aptos"/>
              </a:rPr>
              <a:t>Written policies on appropriate use and data</a:t>
            </a:r>
          </a:p>
          <a:p>
            <a:pPr marL="228600" indent="-228600" algn="l">
              <a:spcAft>
                <a:spcPts val="700"/>
              </a:spcAft>
              <a:buClr>
                <a:srgbClr val="004E5A"/>
              </a:buClr>
              <a:buFont typeface="Arial"/>
              <a:buChar char="•"/>
            </a:pPr>
            <a:r>
              <a:rPr sz="1600" b="0" dirty="0">
                <a:solidFill>
                  <a:srgbClr val="687A80"/>
                </a:solidFill>
                <a:latin typeface="Aptos"/>
              </a:rPr>
              <a:t>Regular audits as new tools are adopted</a:t>
            </a:r>
          </a:p>
        </p:txBody>
      </p:sp>
      <p:sp>
        <p:nvSpPr>
          <p:cNvPr id="30" name="Panel 2"/>
          <p:cNvSpPr/>
          <p:nvPr/>
        </p:nvSpPr>
        <p:spPr>
          <a:xfrm>
            <a:off x="6240780" y="2926080"/>
            <a:ext cx="4869180" cy="237744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anel 2 Text"/>
          <p:cNvSpPr txBox="1"/>
          <p:nvPr/>
        </p:nvSpPr>
        <p:spPr>
          <a:xfrm>
            <a:off x="6332220" y="3154680"/>
            <a:ext cx="4777739" cy="1554272"/>
          </a:xfrm>
          <a:prstGeom prst="rect">
            <a:avLst/>
          </a:prstGeom>
          <a:noFill/>
        </p:spPr>
        <p:txBody>
          <a:bodyPr wrap="square" lIns="0" tIns="0" rIns="0" bIns="0" anchor="t">
            <a:spAutoFit/>
          </a:bodyPr>
          <a:lstStyle/>
          <a:p>
            <a:pPr algn="l">
              <a:spcAft>
                <a:spcPts val="1000"/>
              </a:spcAft>
            </a:pPr>
            <a:r>
              <a:rPr sz="1700" b="1" dirty="0">
                <a:solidFill>
                  <a:srgbClr val="003842"/>
                </a:solidFill>
                <a:latin typeface="Aptos"/>
              </a:rPr>
              <a:t>Usage tracking</a:t>
            </a:r>
          </a:p>
          <a:p>
            <a:pPr marL="228600" indent="-228600" algn="l">
              <a:spcAft>
                <a:spcPts val="700"/>
              </a:spcAft>
              <a:buClr>
                <a:srgbClr val="004E5A"/>
              </a:buClr>
              <a:buFont typeface="Arial"/>
              <a:buChar char="•"/>
            </a:pPr>
            <a:r>
              <a:rPr sz="1600" b="0" dirty="0">
                <a:solidFill>
                  <a:srgbClr val="687A80"/>
                </a:solidFill>
                <a:latin typeface="Aptos"/>
              </a:rPr>
              <a:t>Visibility into which AI tools are in use, and by whom</a:t>
            </a:r>
          </a:p>
          <a:p>
            <a:pPr marL="228600" indent="-228600" algn="l">
              <a:spcAft>
                <a:spcPts val="700"/>
              </a:spcAft>
              <a:buClr>
                <a:srgbClr val="004E5A"/>
              </a:buClr>
              <a:buFont typeface="Arial"/>
              <a:buChar char="•"/>
            </a:pPr>
            <a:r>
              <a:rPr sz="1600" b="0" dirty="0">
                <a:solidFill>
                  <a:srgbClr val="687A80"/>
                </a:solidFill>
                <a:latin typeface="Aptos"/>
              </a:rPr>
              <a:t>Compliance tracking by department, across all tools</a:t>
            </a:r>
          </a:p>
          <a:p>
            <a:pPr marL="228600" indent="-228600" algn="l">
              <a:spcAft>
                <a:spcPts val="700"/>
              </a:spcAft>
              <a:buClr>
                <a:srgbClr val="004E5A"/>
              </a:buClr>
              <a:buFont typeface="Arial"/>
              <a:buChar char="•"/>
            </a:pPr>
            <a:r>
              <a:rPr sz="1600" b="0" dirty="0">
                <a:solidFill>
                  <a:srgbClr val="687A80"/>
                </a:solidFill>
                <a:latin typeface="Aptos"/>
              </a:rPr>
              <a:t>Usage tied to outcomes, not just activity</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3842"/>
        </a:solidFill>
        <a:effectLst/>
      </p:bgPr>
    </p:bg>
    <p:spTree>
      <p:nvGrpSpPr>
        <p:cNvPr id="1" name=""/>
        <p:cNvGrpSpPr/>
        <p:nvPr/>
      </p:nvGrpSpPr>
      <p:grpSpPr>
        <a:xfrm>
          <a:off x="0" y="0"/>
          <a:ext cx="0" cy="0"/>
          <a:chOff x="0" y="0"/>
          <a:chExt cx="0" cy="0"/>
        </a:xfrm>
      </p:grpSpPr>
      <p:pic>
        <p:nvPicPr>
          <p:cNvPr id="2" name="Picture 1" descr="mmc_logo.png"/>
          <p:cNvPicPr>
            <a:picLocks noChangeAspect="1"/>
          </p:cNvPicPr>
          <p:nvPr/>
        </p:nvPicPr>
        <p:blipFill>
          <a:blip r:embed="rId3"/>
          <a:stretch>
            <a:fillRect/>
          </a:stretch>
        </p:blipFill>
        <p:spPr>
          <a:xfrm>
            <a:off x="685800" y="594360"/>
            <a:ext cx="1325880" cy="798427"/>
          </a:xfrm>
          <a:prstGeom prst="rect">
            <a:avLst/>
          </a:prstGeom>
        </p:spPr>
      </p:pic>
      <p:sp>
        <p:nvSpPr>
          <p:cNvPr id="3" name="TextBox 2"/>
          <p:cNvSpPr txBox="1"/>
          <p:nvPr/>
        </p:nvSpPr>
        <p:spPr>
          <a:xfrm>
            <a:off x="685800" y="1965960"/>
            <a:ext cx="6400800" cy="822960"/>
          </a:xfrm>
          <a:prstGeom prst="rect">
            <a:avLst/>
          </a:prstGeom>
          <a:noFill/>
        </p:spPr>
        <p:txBody>
          <a:bodyPr wrap="none" lIns="0" tIns="0" rIns="0" bIns="0" anchor="ctr">
            <a:spAutoFit/>
          </a:bodyPr>
          <a:lstStyle/>
          <a:p>
            <a:pPr algn="l"/>
            <a:r>
              <a:rPr sz="4800" b="1">
                <a:solidFill>
                  <a:srgbClr val="FFFFFF"/>
                </a:solidFill>
                <a:latin typeface="Aptos"/>
              </a:rPr>
              <a:t>THANK YOU</a:t>
            </a:r>
          </a:p>
        </p:txBody>
      </p:sp>
      <p:sp>
        <p:nvSpPr>
          <p:cNvPr id="4" name="TextBox 3"/>
          <p:cNvSpPr txBox="1"/>
          <p:nvPr/>
        </p:nvSpPr>
        <p:spPr>
          <a:xfrm>
            <a:off x="713232" y="3031123"/>
            <a:ext cx="4260910" cy="338554"/>
          </a:xfrm>
          <a:prstGeom prst="rect">
            <a:avLst/>
          </a:prstGeom>
          <a:noFill/>
        </p:spPr>
        <p:txBody>
          <a:bodyPr wrap="none" lIns="0" tIns="0" rIns="0" bIns="0" anchor="ctr">
            <a:spAutoFit/>
          </a:bodyPr>
          <a:lstStyle/>
          <a:p>
            <a:pPr algn="l"/>
            <a:r>
              <a:rPr sz="2200" b="1" dirty="0">
                <a:solidFill>
                  <a:srgbClr val="F5C64F"/>
                </a:solidFill>
                <a:latin typeface="Aptos"/>
              </a:rPr>
              <a:t>AI at M</a:t>
            </a:r>
            <a:r>
              <a:rPr lang="en-US" sz="2200" b="1" dirty="0">
                <a:solidFill>
                  <a:srgbClr val="F5C64F"/>
                </a:solidFill>
                <a:latin typeface="Aptos"/>
              </a:rPr>
              <a:t>urfreesboro </a:t>
            </a:r>
            <a:r>
              <a:rPr sz="2200" b="1" dirty="0">
                <a:solidFill>
                  <a:srgbClr val="F5C64F"/>
                </a:solidFill>
                <a:latin typeface="Aptos"/>
              </a:rPr>
              <a:t>M</a:t>
            </a:r>
            <a:r>
              <a:rPr lang="en-US" sz="2200" b="1" dirty="0">
                <a:solidFill>
                  <a:srgbClr val="F5C64F"/>
                </a:solidFill>
                <a:latin typeface="Aptos"/>
              </a:rPr>
              <a:t>edical </a:t>
            </a:r>
            <a:r>
              <a:rPr sz="2200" b="1" dirty="0">
                <a:solidFill>
                  <a:srgbClr val="F5C64F"/>
                </a:solidFill>
                <a:latin typeface="Aptos"/>
              </a:rPr>
              <a:t>C</a:t>
            </a:r>
            <a:r>
              <a:rPr lang="en-US" sz="2200" b="1" dirty="0">
                <a:solidFill>
                  <a:srgbClr val="F5C64F"/>
                </a:solidFill>
                <a:latin typeface="Aptos"/>
              </a:rPr>
              <a:t>linic</a:t>
            </a:r>
            <a:endParaRPr sz="2200" b="1" dirty="0">
              <a:solidFill>
                <a:srgbClr val="F5C64F"/>
              </a:solidFill>
              <a:latin typeface="Aptos"/>
            </a:endParaRPr>
          </a:p>
        </p:txBody>
      </p:sp>
      <p:sp>
        <p:nvSpPr>
          <p:cNvPr id="5" name="TextBox 4"/>
          <p:cNvSpPr txBox="1"/>
          <p:nvPr/>
        </p:nvSpPr>
        <p:spPr>
          <a:xfrm>
            <a:off x="713232" y="3794760"/>
            <a:ext cx="4389120" cy="822960"/>
          </a:xfrm>
          <a:prstGeom prst="rect">
            <a:avLst/>
          </a:prstGeom>
          <a:noFill/>
        </p:spPr>
        <p:txBody>
          <a:bodyPr wrap="none" lIns="0" tIns="0" rIns="0" bIns="0" anchor="ctr">
            <a:spAutoFit/>
          </a:bodyPr>
          <a:lstStyle/>
          <a:p>
            <a:pPr algn="l"/>
            <a:r>
              <a:rPr sz="1600" b="0">
                <a:solidFill>
                  <a:srgbClr val="9BC7DD"/>
                </a:solidFill>
                <a:latin typeface="Aptos"/>
              </a:rPr>
              <a:t>Collette Thomas
Director of Information Systems</a:t>
            </a:r>
          </a:p>
        </p:txBody>
      </p:sp>
      <p:sp>
        <p:nvSpPr>
          <p:cNvPr id="6" name="Oval 5"/>
          <p:cNvSpPr/>
          <p:nvPr/>
        </p:nvSpPr>
        <p:spPr>
          <a:xfrm>
            <a:off x="8012887" y="2197303"/>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8556955" y="1730959"/>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9256471" y="1839772"/>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769449" y="2461564"/>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489643" y="3363163"/>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867851" y="3596335"/>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8168335" y="3285439"/>
            <a:ext cx="186537" cy="186537"/>
          </a:xfrm>
          <a:prstGeom prst="ellipse">
            <a:avLst/>
          </a:prstGeom>
          <a:solidFill>
            <a:srgbClr val="F5C6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3" name="Connector 12"/>
          <p:cNvCxnSpPr/>
          <p:nvPr/>
        </p:nvCxnSpPr>
        <p:spPr>
          <a:xfrm flipV="1">
            <a:off x="8106156" y="1824228"/>
            <a:ext cx="544068" cy="466344"/>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8650224" y="1824228"/>
            <a:ext cx="699516" cy="108813"/>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9349740" y="1933041"/>
            <a:ext cx="512978" cy="62179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a:off x="9582912" y="2554833"/>
            <a:ext cx="279806" cy="901599"/>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a:off x="8961120" y="3456432"/>
            <a:ext cx="621792" cy="233172"/>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261604" y="3378708"/>
            <a:ext cx="699516" cy="310896"/>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8650224" y="1824228"/>
            <a:ext cx="932688" cy="1632204"/>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a:off x="8961120" y="1933041"/>
            <a:ext cx="388620" cy="1756563"/>
          </a:xfrm>
          <a:prstGeom prst="line">
            <a:avLst/>
          </a:prstGeom>
          <a:ln w="25400">
            <a:solidFill>
              <a:srgbClr val="F5C64F"/>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7498079" y="1828800"/>
            <a:ext cx="1463041" cy="100584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7424927" y="1755648"/>
            <a:ext cx="146304" cy="146304"/>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3" name="Connector 22"/>
          <p:cNvCxnSpPr/>
          <p:nvPr/>
        </p:nvCxnSpPr>
        <p:spPr>
          <a:xfrm flipH="1">
            <a:off x="8961120" y="1645920"/>
            <a:ext cx="1645920" cy="118872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10533888" y="1572768"/>
            <a:ext cx="146304" cy="146304"/>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5" name="Connector 24"/>
          <p:cNvCxnSpPr/>
          <p:nvPr/>
        </p:nvCxnSpPr>
        <p:spPr>
          <a:xfrm flipV="1">
            <a:off x="7543800" y="2834640"/>
            <a:ext cx="1417320" cy="164592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7470648" y="4407408"/>
            <a:ext cx="146304" cy="146304"/>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7" name="Connector 26"/>
          <p:cNvCxnSpPr/>
          <p:nvPr/>
        </p:nvCxnSpPr>
        <p:spPr>
          <a:xfrm flipH="1" flipV="1">
            <a:off x="8961120" y="2834640"/>
            <a:ext cx="1737360" cy="1737360"/>
          </a:xfrm>
          <a:prstGeom prst="line">
            <a:avLst/>
          </a:prstGeom>
          <a:ln w="25400">
            <a:solidFill>
              <a:srgbClr val="9BC7DD"/>
            </a:solidFill>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10625328" y="4498848"/>
            <a:ext cx="146304" cy="146304"/>
          </a:xfrm>
          <a:prstGeom prst="ellipse">
            <a:avLst/>
          </a:prstGeom>
          <a:solidFill>
            <a:srgbClr val="9BC7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13232" y="6080760"/>
            <a:ext cx="3657600" cy="274320"/>
          </a:xfrm>
          <a:prstGeom prst="rect">
            <a:avLst/>
          </a:prstGeom>
          <a:noFill/>
        </p:spPr>
        <p:txBody>
          <a:bodyPr wrap="none" lIns="0" tIns="0" rIns="0" bIns="0" anchor="ctr">
            <a:spAutoFit/>
          </a:bodyPr>
          <a:lstStyle/>
          <a:p>
            <a:pPr algn="l"/>
            <a:r>
              <a:rPr sz="1000" b="1">
                <a:solidFill>
                  <a:srgbClr val="687A80"/>
                </a:solidFill>
                <a:latin typeface="Aptos"/>
              </a:rPr>
              <a:t>IMGA 2026 ANNUAL FORUM</a:t>
            </a:r>
          </a:p>
        </p:txBody>
      </p:sp>
      <p:sp>
        <p:nvSpPr>
          <p:cNvPr id="30" name="TextBox 29"/>
          <p:cNvSpPr txBox="1"/>
          <p:nvPr/>
        </p:nvSpPr>
        <p:spPr>
          <a:xfrm>
            <a:off x="594360" y="6437376"/>
            <a:ext cx="2926080" cy="256032"/>
          </a:xfrm>
          <a:prstGeom prst="rect">
            <a:avLst/>
          </a:prstGeom>
          <a:noFill/>
        </p:spPr>
        <p:txBody>
          <a:bodyPr wrap="none" lIns="0" tIns="0" rIns="0" bIns="0">
            <a:spAutoFit/>
          </a:bodyPr>
          <a:lstStyle/>
          <a:p>
            <a:pPr algn="l"/>
            <a:r>
              <a:rPr sz="900" b="1">
                <a:solidFill>
                  <a:srgbClr val="DCE6E9"/>
                </a:solidFill>
                <a:latin typeface="Aptos"/>
              </a:rPr>
              <a:t>IMGA 2026 ANNUAL FORUM</a:t>
            </a:r>
          </a:p>
        </p:txBody>
      </p:sp>
    </p:spTree>
  </p:cSld>
  <p:clrMapOvr>
    <a:masterClrMapping/>
  </p:clrMapOvr>
  <mc:AlternateContent xmlns:mc="http://schemas.openxmlformats.org/markup-compatibility/2006">
    <mc:Choice xmlns:p14="http://schemas.microsoft.com/office/powerpoint/2010/main" Requires="p14">
      <p:transition spd="slow" p14:dur="2000" advTm="30000"/>
    </mc:Choice>
    <mc:Fallback>
      <p:transition spd="slow" advTm="30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TotalTime>
  <Words>1999</Words>
  <Application>Microsoft Office PowerPoint</Application>
  <PresentationFormat>Widescreen</PresentationFormat>
  <Paragraphs>261</Paragraphs>
  <Slides>20</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ol 1</cp:lastModifiedBy>
  <cp:revision>3</cp:revision>
  <dcterms:created xsi:type="dcterms:W3CDTF">2013-01-27T09:14:16Z</dcterms:created>
  <dcterms:modified xsi:type="dcterms:W3CDTF">2026-09-25T14:31:40Z</dcterms:modified>
  <cp:category/>
</cp:coreProperties>
</file>