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</p:sldMasterIdLst>
  <p:notesMasterIdLst>
    <p:notesMasterId r:id="rId22"/>
  </p:notesMasterIdLst>
  <p:sldIdLst>
    <p:sldId id="2141412562" r:id="rId2"/>
    <p:sldId id="2141412566" r:id="rId3"/>
    <p:sldId id="257" r:id="rId4"/>
    <p:sldId id="258" r:id="rId5"/>
    <p:sldId id="259" r:id="rId6"/>
    <p:sldId id="2141412564" r:id="rId7"/>
    <p:sldId id="266" r:id="rId8"/>
    <p:sldId id="265" r:id="rId9"/>
    <p:sldId id="262" r:id="rId10"/>
    <p:sldId id="270" r:id="rId11"/>
    <p:sldId id="2141412567" r:id="rId12"/>
    <p:sldId id="267" r:id="rId13"/>
    <p:sldId id="2141412565" r:id="rId14"/>
    <p:sldId id="272" r:id="rId15"/>
    <p:sldId id="260" r:id="rId16"/>
    <p:sldId id="261" r:id="rId17"/>
    <p:sldId id="273" r:id="rId18"/>
    <p:sldId id="264" r:id="rId19"/>
    <p:sldId id="269" r:id="rId20"/>
    <p:sldId id="274" r:id="rId21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09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1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bossypants\Departmental_Shares\Business_Office\tcha0626\My%20Documents\AI%20in%20Action%20Data%207.2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bossypants\Departmental_Shares\Business_Office\tcha0626\My%20Documents\AI%20in%20Action%20Data%207.23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bossypants\Departmental_Shares\Business_Office\tcha0626\My%20Documents\AI%20in%20Action%20Data%207.6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bossypants\Departmental_Shares\Business_Office\tcha0626\My%20Documents\AI%20in%20Action%20Data%207.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\\bossypants\Departmental_Shares\Business_Office\tcha0626\My%20Documents\AI%20in%20Action%20Data%207.2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Q2 Total Calls Handled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'Q1 + Q2 total calls'!$W$6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 + Q2 total calls'!$V$7:$V$9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'Q1 + Q2 total calls'!$W$7:$W$9</c:f>
              <c:numCache>
                <c:formatCode>_(* #,##0_);_(* \(#,##0\);_(* "-"??_);_(@_)</c:formatCode>
                <c:ptCount val="3"/>
                <c:pt idx="0">
                  <c:v>10865</c:v>
                </c:pt>
                <c:pt idx="1">
                  <c:v>10881</c:v>
                </c:pt>
                <c:pt idx="2">
                  <c:v>11021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E3-4B95-9E0A-958D5F54C61F}"/>
            </c:ext>
          </c:extLst>
        </c:ser>
        <c:ser>
          <c:idx val="1"/>
          <c:order val="1"/>
          <c:tx>
            <c:strRef>
              <c:f>'Q1 + Q2 total calls'!$X$6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'Q1 + Q2 total calls'!$V$7:$V$9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'Q1 + Q2 total calls'!$X$7:$X$9</c:f>
              <c:numCache>
                <c:formatCode>_(* #,##0_);_(* \(#,##0\);_(* "-"??_);_(@_)</c:formatCode>
                <c:ptCount val="3"/>
                <c:pt idx="0">
                  <c:v>15150</c:v>
                </c:pt>
                <c:pt idx="1">
                  <c:v>13921</c:v>
                </c:pt>
                <c:pt idx="2">
                  <c:v>14414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E3-4B95-9E0A-958D5F54C6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04816528"/>
        <c:axId val="1807368528"/>
      </c:barChart>
      <c:catAx>
        <c:axId val="180481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7368528"/>
        <c:crosses val="autoZero"/>
        <c:auto val="1"/>
        <c:lblAlgn val="ctr"/>
        <c:lblOffset val="100"/>
        <c:noMultiLvlLbl val="0"/>
      </c:catAx>
      <c:valAx>
        <c:axId val="180736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81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Q2 Missed Calls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'Abandoned Calls'!$R$4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'Abandoned Calls'!$Q$5:$Q$7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'Abandoned Calls'!$R$5:$R$7</c:f>
              <c:numCache>
                <c:formatCode>#,##0</c:formatCode>
                <c:ptCount val="3"/>
                <c:pt idx="0">
                  <c:v>5431</c:v>
                </c:pt>
                <c:pt idx="1">
                  <c:v>4192</c:v>
                </c:pt>
                <c:pt idx="2">
                  <c:v>3821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33-EC4C-8634-7C55F95A60B4}"/>
            </c:ext>
          </c:extLst>
        </c:ser>
        <c:ser>
          <c:idx val="1"/>
          <c:order val="1"/>
          <c:tx>
            <c:strRef>
              <c:f>'Abandoned Calls'!$S$4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'Abandoned Calls'!$Q$5:$Q$7</c:f>
              <c:strCache>
                <c:ptCount val="3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</c:strCache>
            </c:strRef>
          </c:cat>
          <c:val>
            <c:numRef>
              <c:f>'Abandoned Calls'!$S$5:$S$7</c:f>
              <c:numCache>
                <c:formatCode>#,##0</c:formatCode>
                <c:ptCount val="3"/>
                <c:pt idx="0">
                  <c:v>3400</c:v>
                </c:pt>
                <c:pt idx="1">
                  <c:v>3649</c:v>
                </c:pt>
                <c:pt idx="2">
                  <c:v>3654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33-EC4C-8634-7C55F95A60B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49615231"/>
        <c:axId val="1622231167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'Abandoned Calls'!$T$4</c15:sqref>
                        </c15:formulaRef>
                      </c:ext>
                    </c:extLst>
                    <c:strCache>
                      <c:ptCount val="1"/>
                      <c:pt idx="0">
                        <c:v>% YoY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'Abandoned Calls'!$Q$5:$Q$7</c15:sqref>
                        </c15:formulaRef>
                      </c:ext>
                    </c:extLst>
                    <c:strCache>
                      <c:ptCount val="3"/>
                      <c:pt idx="0">
                        <c:v>Apr</c:v>
                      </c:pt>
                      <c:pt idx="1">
                        <c:v>May</c:v>
                      </c:pt>
                      <c:pt idx="2">
                        <c:v>Jun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'Abandoned Calls'!$T$5:$T$7</c15:sqref>
                        </c15:formulaRef>
                      </c:ext>
                    </c:extLst>
                    <c:numCache>
                      <c:formatCode>0.00%</c:formatCode>
                      <c:ptCount val="3"/>
                      <c:pt idx="0">
                        <c:v>-0.37396427913828023</c:v>
                      </c:pt>
                      <c:pt idx="1">
                        <c:v>-0.12953244274809161</c:v>
                      </c:pt>
                      <c:pt idx="2">
                        <c:v>-4.3705836168542289E-2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8033-EC4C-8634-7C55F95A60B4}"/>
                  </c:ext>
                </c:extLst>
              </c15:ser>
            </c15:filteredBarSeries>
          </c:ext>
        </c:extLst>
      </c:barChart>
      <c:catAx>
        <c:axId val="1449615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231167"/>
        <c:crosses val="autoZero"/>
        <c:auto val="1"/>
        <c:lblAlgn val="ctr"/>
        <c:lblOffset val="100"/>
        <c:noMultiLvlLbl val="0"/>
      </c:catAx>
      <c:valAx>
        <c:axId val="16222311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9615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Top Categories for Triage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Triage!$E$34</c:f>
              <c:strCache>
                <c:ptCount val="1"/>
                <c:pt idx="0">
                  <c:v>#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Triage!$D$35:$D$37</c:f>
              <c:strCache>
                <c:ptCount val="3"/>
                <c:pt idx="0">
                  <c:v>Request to Speak to Someone</c:v>
                </c:pt>
                <c:pt idx="1">
                  <c:v>Specialty Scheduling</c:v>
                </c:pt>
                <c:pt idx="2">
                  <c:v>Outside of AI Scope</c:v>
                </c:pt>
              </c:strCache>
            </c:strRef>
          </c:cat>
          <c:val>
            <c:numRef>
              <c:f>Triage!$E$35:$E$37</c:f>
              <c:numCache>
                <c:formatCode>_(* #,##0_);_(* \(#,##0\);_(* "-"??_);_(@_)</c:formatCode>
                <c:ptCount val="3"/>
                <c:pt idx="0">
                  <c:v>6968</c:v>
                </c:pt>
                <c:pt idx="1">
                  <c:v>1883</c:v>
                </c:pt>
                <c:pt idx="2">
                  <c:v>1489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4B-435E-9C57-1D58221FEC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626397151"/>
        <c:axId val="1885686751"/>
      </c:barChart>
      <c:lineChart>
        <c:grouping val="standard"/>
        <c:varyColors val="0"/>
        <c:ser>
          <c:idx val="1"/>
          <c:order val="1"/>
          <c:tx>
            <c:strRef>
              <c:f>Triage!$F$34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Triage!$D$35:$D$37</c:f>
              <c:strCache>
                <c:ptCount val="3"/>
                <c:pt idx="0">
                  <c:v>Request to Speak to Someone</c:v>
                </c:pt>
                <c:pt idx="1">
                  <c:v>Specialty Scheduling</c:v>
                </c:pt>
                <c:pt idx="2">
                  <c:v>Outside of AI Scope</c:v>
                </c:pt>
              </c:strCache>
            </c:strRef>
          </c:cat>
          <c:val>
            <c:numRef>
              <c:f>Triage!$F$35:$F$37</c:f>
              <c:numCache>
                <c:formatCode>0%</c:formatCode>
                <c:ptCount val="3"/>
                <c:pt idx="0">
                  <c:v>0.59862542955326459</c:v>
                </c:pt>
                <c:pt idx="1">
                  <c:v>0.16176975945017183</c:v>
                </c:pt>
                <c:pt idx="2">
                  <c:v>0.1279209621993127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4B-435E-9C57-1D58221FEC0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886553375"/>
        <c:axId val="1885715871"/>
      </c:lineChart>
      <c:catAx>
        <c:axId val="1626397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5686751"/>
        <c:crosses val="autoZero"/>
        <c:auto val="1"/>
        <c:lblAlgn val="ctr"/>
        <c:lblOffset val="100"/>
        <c:noMultiLvlLbl val="0"/>
      </c:catAx>
      <c:valAx>
        <c:axId val="1885686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397151"/>
        <c:crosses val="autoZero"/>
        <c:crossBetween val="between"/>
      </c:valAx>
      <c:valAx>
        <c:axId val="1885715871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553375"/>
        <c:crosses val="max"/>
        <c:crossBetween val="between"/>
      </c:valAx>
      <c:catAx>
        <c:axId val="188655337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8571587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'Wait Time'!$F$8</c:f>
              <c:strCache>
                <c:ptCount val="1"/>
                <c:pt idx="0">
                  <c:v>Average Blended Wait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'Wait Time'!$E$9:$E$11</c:f>
              <c:strCache>
                <c:ptCount val="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</c:strCache>
            </c:strRef>
          </c:cat>
          <c:val>
            <c:numRef>
              <c:f>'Wait Time'!$F$9:$F$11</c:f>
              <c:numCache>
                <c:formatCode>h:mm;@</c:formatCode>
                <c:ptCount val="3"/>
                <c:pt idx="0">
                  <c:v>0.27083333333333331</c:v>
                </c:pt>
                <c:pt idx="1">
                  <c:v>0.1875</c:v>
                </c:pt>
                <c:pt idx="2">
                  <c:v>7.3611111111111113E-2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38-4BB1-8A30-A6768D71C2D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20446639"/>
        <c:axId val="1844981423"/>
      </c:lineChart>
      <c:catAx>
        <c:axId val="1720446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4981423"/>
        <c:crosses val="autoZero"/>
        <c:auto val="1"/>
        <c:lblAlgn val="ctr"/>
        <c:lblOffset val="100"/>
        <c:noMultiLvlLbl val="0"/>
      </c:catAx>
      <c:valAx>
        <c:axId val="1844981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h:mm;@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446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June '26</a:t>
            </a:r>
            <a:r>
              <a:rPr lang="en-US" baseline="0"/>
              <a:t> Call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workflows!$AH$8</c:f>
              <c:strCache>
                <c:ptCount val="1"/>
                <c:pt idx="0">
                  <c:v>Appointment Scheduled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workflows!$AI$7:$AJ$7</c:f>
              <c:strCache>
                <c:ptCount val="2"/>
                <c:pt idx="0">
                  <c:v>Total June</c:v>
                </c:pt>
                <c:pt idx="1">
                  <c:v>AI Contributions</c:v>
                </c:pt>
              </c:strCache>
            </c:strRef>
          </c:cat>
          <c:val>
            <c:numRef>
              <c:f>workflows!$AI$8:$AJ$8</c:f>
              <c:numCache>
                <c:formatCode>#,##0</c:formatCode>
                <c:ptCount val="2"/>
                <c:pt idx="0">
                  <c:v>1502</c:v>
                </c:pt>
                <c:pt idx="1">
                  <c:v>1235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A-4059-83CE-5B3B1B486695}"/>
            </c:ext>
          </c:extLst>
        </c:ser>
        <c:ser>
          <c:idx val="1"/>
          <c:order val="1"/>
          <c:tx>
            <c:strRef>
              <c:f>workflows!$AH$9</c:f>
              <c:strCache>
                <c:ptCount val="1"/>
                <c:pt idx="0">
                  <c:v>Cancellations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workflows!$AI$7:$AJ$7</c:f>
              <c:strCache>
                <c:ptCount val="2"/>
                <c:pt idx="0">
                  <c:v>Total June</c:v>
                </c:pt>
                <c:pt idx="1">
                  <c:v>AI Contributions</c:v>
                </c:pt>
              </c:strCache>
            </c:strRef>
          </c:cat>
          <c:val>
            <c:numRef>
              <c:f>workflows!$AI$9:$AJ$9</c:f>
              <c:numCache>
                <c:formatCode>General</c:formatCode>
                <c:ptCount val="2"/>
                <c:pt idx="0">
                  <c:v>389</c:v>
                </c:pt>
                <c:pt idx="1">
                  <c:v>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7A-4059-83CE-5B3B1B486695}"/>
            </c:ext>
          </c:extLst>
        </c:ser>
        <c:ser>
          <c:idx val="2"/>
          <c:order val="2"/>
          <c:tx>
            <c:strRef>
              <c:f>workflows!$AH$10</c:f>
              <c:strCache>
                <c:ptCount val="1"/>
                <c:pt idx="0">
                  <c:v>Rescheduling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workflows!$AI$7:$AJ$7</c:f>
              <c:strCache>
                <c:ptCount val="2"/>
                <c:pt idx="0">
                  <c:v>Total June</c:v>
                </c:pt>
                <c:pt idx="1">
                  <c:v>AI Contributions</c:v>
                </c:pt>
              </c:strCache>
            </c:strRef>
          </c:cat>
          <c:val>
            <c:numRef>
              <c:f>workflows!$AI$10:$AJ$10</c:f>
              <c:numCache>
                <c:formatCode>General</c:formatCode>
                <c:ptCount val="2"/>
                <c:pt idx="0">
                  <c:v>501</c:v>
                </c:pt>
                <c:pt idx="1">
                  <c:v>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7A-4059-83CE-5B3B1B486695}"/>
            </c:ext>
          </c:extLst>
        </c:ser>
        <c:ser>
          <c:idx val="3"/>
          <c:order val="3"/>
          <c:tx>
            <c:strRef>
              <c:f>workflows!$AH$11</c:f>
              <c:strCache>
                <c:ptCount val="1"/>
                <c:pt idx="0">
                  <c:v>Rx refill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workflows!$AI$7:$AJ$7</c:f>
              <c:strCache>
                <c:ptCount val="2"/>
                <c:pt idx="0">
                  <c:v>Total June</c:v>
                </c:pt>
                <c:pt idx="1">
                  <c:v>AI Contributions</c:v>
                </c:pt>
              </c:strCache>
            </c:strRef>
          </c:cat>
          <c:val>
            <c:numRef>
              <c:f>workflows!$AI$11:$AJ$11</c:f>
              <c:numCache>
                <c:formatCode>General</c:formatCode>
                <c:ptCount val="2"/>
                <c:pt idx="0">
                  <c:v>607</c:v>
                </c:pt>
                <c:pt idx="1">
                  <c:v>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7A-4059-83CE-5B3B1B486695}"/>
            </c:ext>
          </c:extLst>
        </c:ser>
        <c:ser>
          <c:idx val="4"/>
          <c:order val="4"/>
          <c:tx>
            <c:strRef>
              <c:f>workflows!$AH$12</c:f>
              <c:strCache>
                <c:ptCount val="1"/>
                <c:pt idx="0">
                  <c:v>Appointment Inquires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workflows!$AI$7:$AJ$7</c:f>
              <c:strCache>
                <c:ptCount val="2"/>
                <c:pt idx="0">
                  <c:v>Total June</c:v>
                </c:pt>
                <c:pt idx="1">
                  <c:v>AI Contributions</c:v>
                </c:pt>
              </c:strCache>
            </c:strRef>
          </c:cat>
          <c:val>
            <c:numRef>
              <c:f>workflows!$AI$12:$AJ$12</c:f>
              <c:numCache>
                <c:formatCode>General</c:formatCode>
                <c:ptCount val="2"/>
                <c:pt idx="0">
                  <c:v>343</c:v>
                </c:pt>
                <c:pt idx="1">
                  <c:v>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7A-4059-83CE-5B3B1B486695}"/>
            </c:ext>
          </c:extLst>
        </c:ser>
        <c:ser>
          <c:idx val="5"/>
          <c:order val="5"/>
          <c:tx>
            <c:strRef>
              <c:f>workflows!$AH$13</c:f>
              <c:strCache>
                <c:ptCount val="1"/>
                <c:pt idx="0">
                  <c:v>Billing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workflows!$AI$7:$AJ$7</c:f>
              <c:strCache>
                <c:ptCount val="2"/>
                <c:pt idx="0">
                  <c:v>Total June</c:v>
                </c:pt>
                <c:pt idx="1">
                  <c:v>AI Contributions</c:v>
                </c:pt>
              </c:strCache>
            </c:strRef>
          </c:cat>
          <c:val>
            <c:numRef>
              <c:f>workflows!$AI$13:$AJ$13</c:f>
              <c:numCache>
                <c:formatCode>General</c:formatCode>
                <c:ptCount val="2"/>
                <c:pt idx="0">
                  <c:v>361</c:v>
                </c:pt>
                <c:pt idx="1">
                  <c:v>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7A-4059-83CE-5B3B1B48669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81481471"/>
        <c:axId val="1858489071"/>
      </c:barChart>
      <c:catAx>
        <c:axId val="1881481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8489071"/>
        <c:crosses val="autoZero"/>
        <c:auto val="1"/>
        <c:lblAlgn val="ctr"/>
        <c:lblOffset val="100"/>
        <c:noMultiLvlLbl val="0"/>
      </c:catAx>
      <c:valAx>
        <c:axId val="1858489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1481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17:34:23.494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17:34:32.046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nkEffects" value="pencil"/>
    </inkml:brush>
  </inkml:definitions>
  <inkml:trace contextRef="#ctx0" brushRef="#br0">1 5 16383,'0'-3'0,"0"1"0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17:34:42.77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17:34:44.738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nkEffects" value="pencil"/>
    </inkml:brush>
  </inkml:definitions>
  <inkml:trace contextRef="#ctx0" brushRef="#br0">1 1 16383,'0'0'0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17:34:44.93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nkEffects" value="pencil"/>
    </inkml:brush>
  </inkml:definitions>
  <inkml:trace contextRef="#ctx0" brushRef="#br0">1 1 16383,'0'0'0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17:34:46.89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17:34:47.09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891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76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0A18-AEF3-4D10-B904-1BD818149A7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72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0170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Google Shape;2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1F6EAAD-465D-47A1-8CC7-C1F606F5E40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21" name="Google Shape;2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2" name="Google Shape;2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2AC6C8FA-AFE6-4FFD-880C-C7E66CF11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53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Google Shape;2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5834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Google Shape;32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Google Shape;3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9187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Google Shape;41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Google Shape;4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8678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2282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2" name="Google Shape;5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53" name="Google Shape;5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46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2861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9861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7806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483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8299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22111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5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customXml" Target="../ink/ink6.xml"/><Relationship Id="rId2" Type="http://schemas.openxmlformats.org/officeDocument/2006/relationships/image" Target="../media/image9.emf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image" Target="../media/image10.jpeg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customXml" Target="../ink/ink4.xml"/><Relationship Id="rId14" Type="http://schemas.openxmlformats.org/officeDocument/2006/relationships/customXml" Target="../ink/ink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2" y="-2"/>
            <a:ext cx="0" cy="6857402"/>
          </a:xfrm>
          <a:prstGeom prst="line">
            <a:avLst/>
          </a:prstGeom>
          <a:ln w="57150" cap="flat">
            <a:solidFill>
              <a:srgbClr val="0247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585">
              <a:defRPr/>
            </a:pP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 rot="-10800000">
            <a:off x="-1" y="-2"/>
            <a:ext cx="12189427" cy="4263035"/>
          </a:xfrm>
          <a:custGeom>
            <a:avLst/>
            <a:gdLst/>
            <a:ahLst/>
            <a:cxnLst/>
            <a:rect l="l" t="t" r="r" b="b"/>
            <a:pathLst>
              <a:path w="18602334" h="6394552">
                <a:moveTo>
                  <a:pt x="0" y="0"/>
                </a:moveTo>
                <a:lnTo>
                  <a:pt x="18602334" y="0"/>
                </a:lnTo>
                <a:lnTo>
                  <a:pt x="18602334" y="6394552"/>
                </a:lnTo>
                <a:lnTo>
                  <a:pt x="0" y="63945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85">
              <a:defRPr/>
            </a:pP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77541" y="4924202"/>
            <a:ext cx="5516225" cy="1242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585">
              <a:lnSpc>
                <a:spcPts val="3360"/>
              </a:lnSpc>
              <a:spcBef>
                <a:spcPct val="0"/>
              </a:spcBef>
              <a:defRPr/>
            </a:pPr>
            <a:r>
              <a:rPr lang="en-US" sz="2417" dirty="0">
                <a:solidFill>
                  <a:srgbClr val="034B86"/>
                </a:solidFill>
                <a:latin typeface="Raleway" pitchFamily="34" charset="0"/>
                <a:sym typeface="Manrope 1 Light"/>
              </a:rPr>
              <a:t>Jessica </a:t>
            </a:r>
            <a:r>
              <a:rPr lang="en-US" sz="2417" dirty="0" err="1">
                <a:solidFill>
                  <a:srgbClr val="034B86"/>
                </a:solidFill>
                <a:latin typeface="Raleway" pitchFamily="34" charset="0"/>
                <a:sym typeface="Manrope 1 Light"/>
              </a:rPr>
              <a:t>Heestand</a:t>
            </a:r>
            <a:r>
              <a:rPr lang="en-US" sz="2417" dirty="0">
                <a:solidFill>
                  <a:srgbClr val="034B86"/>
                </a:solidFill>
                <a:latin typeface="Raleway" pitchFamily="34" charset="0"/>
                <a:sym typeface="Manrope 1 Light"/>
              </a:rPr>
              <a:t> MD</a:t>
            </a:r>
          </a:p>
          <a:p>
            <a:pPr defTabSz="609585">
              <a:lnSpc>
                <a:spcPts val="3360"/>
              </a:lnSpc>
              <a:spcBef>
                <a:spcPct val="0"/>
              </a:spcBef>
              <a:defRPr/>
            </a:pPr>
            <a:r>
              <a:rPr lang="en-US" sz="1400" dirty="0">
                <a:solidFill>
                  <a:srgbClr val="034B86"/>
                </a:solidFill>
                <a:latin typeface="Raleway" pitchFamily="34" charset="0"/>
                <a:sym typeface="Manrope 1 Light"/>
              </a:rPr>
              <a:t>Practice President, Wake Internal Medicine Consultants, Inc.</a:t>
            </a:r>
          </a:p>
          <a:p>
            <a:pPr defTabSz="609585">
              <a:lnSpc>
                <a:spcPts val="3360"/>
              </a:lnSpc>
              <a:spcBef>
                <a:spcPct val="0"/>
              </a:spcBef>
              <a:defRPr/>
            </a:pPr>
            <a:r>
              <a:rPr lang="en-US" sz="1400" dirty="0">
                <a:solidFill>
                  <a:srgbClr val="034B86"/>
                </a:solidFill>
                <a:latin typeface="Raleway" pitchFamily="34" charset="0"/>
                <a:sym typeface="Manrope 1 Light"/>
              </a:rPr>
              <a:t>IMGA September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A8743E-6243-4BDD-05C0-CB73B7CD7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5487" y="6084210"/>
            <a:ext cx="2883745" cy="5416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F1184A-0673-6E52-C978-D9D3E49236C3}"/>
              </a:ext>
            </a:extLst>
          </p:cNvPr>
          <p:cNvSpPr txBox="1"/>
          <p:nvPr/>
        </p:nvSpPr>
        <p:spPr>
          <a:xfrm>
            <a:off x="170730" y="4252148"/>
            <a:ext cx="1042107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rgbClr val="034B86"/>
                </a:solidFill>
                <a:latin typeface="Raleway" pitchFamily="34" charset="0"/>
                <a:sym typeface="Manrope 1 Light"/>
              </a:rPr>
              <a:t>AI in Action: How an AI call center agent is opening the digital front door</a:t>
            </a:r>
          </a:p>
          <a:p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A8674D-A234-4F49-AC15-08E879E37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737" y="4090822"/>
            <a:ext cx="5994521" cy="1125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5F3F1B-D19E-4B89-9C5B-D04EB0A21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15" y="5500915"/>
            <a:ext cx="3035754" cy="9633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9EA403-9AE2-4255-B509-DFB0F8804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923" y="5500915"/>
            <a:ext cx="2572657" cy="9561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C72D43-02D9-472F-8512-BA5B54D45A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7073" y="5500915"/>
            <a:ext cx="2774950" cy="9561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378355-D1E1-3901-2355-2C40AB140DEE}"/>
              </a:ext>
            </a:extLst>
          </p:cNvPr>
          <p:cNvSpPr txBox="1"/>
          <p:nvPr/>
        </p:nvSpPr>
        <p:spPr>
          <a:xfrm>
            <a:off x="3367791" y="607559"/>
            <a:ext cx="5788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</a:rPr>
              <a:t>WIMC - WHO WE ARE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6588F-97C9-A434-E2B1-4FF6B0270629}"/>
              </a:ext>
            </a:extLst>
          </p:cNvPr>
          <p:cNvSpPr txBox="1"/>
          <p:nvPr/>
        </p:nvSpPr>
        <p:spPr>
          <a:xfrm>
            <a:off x="1637087" y="1599583"/>
            <a:ext cx="891782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88 year old multi-specialty practice with two office locations in Raleigh, North Carolina</a:t>
            </a:r>
          </a:p>
          <a:p>
            <a:endParaRPr lang="en-US" sz="1800" dirty="0"/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30 Physicians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10 Advanced Practice Providers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In-house ancillaries including lab, radiology, pathology, infusion suite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200 employees </a:t>
            </a:r>
          </a:p>
        </p:txBody>
      </p:sp>
    </p:spTree>
    <p:extLst>
      <p:ext uri="{BB962C8B-B14F-4D97-AF65-F5344CB8AC3E}">
        <p14:creationId xmlns:p14="http://schemas.microsoft.com/office/powerpoint/2010/main" val="3150672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9260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We'll Cover Today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548640" y="1600200"/>
            <a:ext cx="11064240" cy="1371600"/>
          </a:xfrm>
          <a:prstGeom prst="roundRect">
            <a:avLst>
              <a:gd name="adj" fmla="val 4667"/>
            </a:avLst>
          </a:prstGeom>
          <a:solidFill>
            <a:srgbClr val="F5F8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22960" y="2011680"/>
            <a:ext cx="548640" cy="548640"/>
          </a:xfrm>
          <a:prstGeom prst="ellipse">
            <a:avLst/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822960" y="2011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645920" y="1819656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Patient Access Crisis &amp; AI Opportunity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3227832"/>
            <a:ext cx="11064240" cy="1371600"/>
          </a:xfrm>
          <a:prstGeom prst="roundRect">
            <a:avLst>
              <a:gd name="adj" fmla="val 4667"/>
            </a:avLst>
          </a:prstGeom>
          <a:solidFill>
            <a:srgbClr val="F5F8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22960" y="3639312"/>
            <a:ext cx="548640" cy="548640"/>
          </a:xfrm>
          <a:prstGeom prst="ellipse">
            <a:avLst/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822960" y="36393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645920" y="3447288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Make it Work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4855464"/>
            <a:ext cx="11064240" cy="1371600"/>
          </a:xfrm>
          <a:prstGeom prst="roundRect">
            <a:avLst>
              <a:gd name="adj" fmla="val 4667"/>
            </a:avLst>
          </a:prstGeom>
          <a:solidFill>
            <a:srgbClr val="F5F8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22960" y="5266944"/>
            <a:ext cx="548640" cy="548640"/>
          </a:xfrm>
          <a:prstGeom prst="ellipse">
            <a:avLst/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52669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645920" y="507492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WIMC Practice Performance — Q2 2026</a:t>
            </a:r>
            <a:endParaRPr lang="en-US" sz="1600" dirty="0"/>
          </a:p>
        </p:txBody>
      </p:sp>
      <p:pic>
        <p:nvPicPr>
          <p:cNvPr id="18" name="Image 0" descr="/home/claude/wim_deck/assets/voxology-icon-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73952"/>
            <a:ext cx="237744" cy="1828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AB0AF40-D558-F5CB-03F4-7D9BBC579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5487" y="6245574"/>
            <a:ext cx="2883745" cy="5416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9260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Access Crisis — and the AI Opportunity</a:t>
            </a:r>
            <a:endParaRPr lang="en-US" sz="2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04672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 patient ever sees you, they have to reach you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606040" cy="1234440"/>
          </a:xfrm>
          <a:prstGeom prst="roundRect">
            <a:avLst>
              <a:gd name="adj" fmla="val 5926"/>
            </a:avLst>
          </a:prstGeom>
          <a:solidFill>
            <a:srgbClr val="F5F8FB"/>
          </a:solidFill>
          <a:ln/>
          <a:effectLst>
            <a:outerShdw blurRad="76200" dist="25400" dir="5400000" algn="bl" rotWithShape="0">
              <a:srgbClr val="9AA7B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58368" y="1545336"/>
            <a:ext cx="2386584" cy="59253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2133295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won't call back after a failed first attempt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355848" y="1417320"/>
            <a:ext cx="2606040" cy="1234440"/>
          </a:xfrm>
          <a:prstGeom prst="roundRect">
            <a:avLst>
              <a:gd name="adj" fmla="val 5926"/>
            </a:avLst>
          </a:prstGeom>
          <a:solidFill>
            <a:srgbClr val="F5F8FB"/>
          </a:solidFill>
          <a:ln/>
          <a:effectLst>
            <a:outerShdw blurRad="76200" dist="25400" dir="5400000" algn="bl" rotWithShape="0">
              <a:srgbClr val="9AA7B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3465576" y="1545336"/>
            <a:ext cx="2386584" cy="59253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3465576" y="2133295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switch providers after a poor phone experience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63056" y="1417320"/>
            <a:ext cx="2606040" cy="1234440"/>
          </a:xfrm>
          <a:prstGeom prst="roundRect">
            <a:avLst>
              <a:gd name="adj" fmla="val 5926"/>
            </a:avLst>
          </a:prstGeom>
          <a:solidFill>
            <a:srgbClr val="F5F8FB"/>
          </a:solidFill>
          <a:ln/>
          <a:effectLst>
            <a:outerShdw blurRad="76200" dist="25400" dir="5400000" algn="bl" rotWithShape="0">
              <a:srgbClr val="9AA7B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272784" y="1545336"/>
            <a:ext cx="2386584" cy="59253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6272784" y="2133295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peak-hour call abandonment rate at busy practices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8970264" y="1417320"/>
            <a:ext cx="2606040" cy="1234440"/>
          </a:xfrm>
          <a:prstGeom prst="roundRect">
            <a:avLst>
              <a:gd name="adj" fmla="val 5926"/>
            </a:avLst>
          </a:prstGeom>
          <a:solidFill>
            <a:srgbClr val="F5F8FB"/>
          </a:solidFill>
          <a:ln/>
          <a:effectLst>
            <a:outerShdw blurRad="76200" dist="25400" dir="5400000" algn="bl" rotWithShape="0">
              <a:srgbClr val="9AA7B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9079992" y="1545336"/>
            <a:ext cx="2386584" cy="59253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 min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9079992" y="2133295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hold time — double that at peak hours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288036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AI Aim — By the Numbers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48640" y="3246120"/>
            <a:ext cx="11064240" cy="530352"/>
          </a:xfrm>
          <a:prstGeom prst="rect">
            <a:avLst/>
          </a:prstGeom>
          <a:solidFill>
            <a:srgbClr val="F5F8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77240" y="3246120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Experience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3474720" y="3246120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+20% call capacity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943600" y="3246120"/>
            <a:ext cx="5486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increase after digital agent deployment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777240" y="3776472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Equity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3474720" y="3776472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 still book by phone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943600" y="3776472"/>
            <a:ext cx="5486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 AI meets patients in their existing behavior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48640" y="4306824"/>
            <a:ext cx="11064240" cy="530352"/>
          </a:xfrm>
          <a:prstGeom prst="rect">
            <a:avLst/>
          </a:prstGeom>
          <a:solidFill>
            <a:srgbClr val="F5F8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777240" y="4306824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Capita Cost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3474720" y="430682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~60% cost reduction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943600" y="4306824"/>
            <a:ext cx="5486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center operational savings; 5–10% appt. growth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" y="4837176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Provider Well-Being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3474720" y="4837176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 burden reduction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943600" y="4837176"/>
            <a:ext cx="5486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contact center staff activity; +5% program growth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548640" y="5367528"/>
            <a:ext cx="11064240" cy="530352"/>
          </a:xfrm>
          <a:prstGeom prst="rect">
            <a:avLst/>
          </a:prstGeom>
          <a:solidFill>
            <a:srgbClr val="F5F8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777240" y="5367528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 Health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3474720" y="536752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 'Vulnerable Middle'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5943600" y="5367528"/>
            <a:ext cx="5486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panels are infrequent visitors; AI enables outreach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548640" y="6053328"/>
            <a:ext cx="11064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96A2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[1][2][3] Jolly, Johnson &amp; Sethi. "Repurpose, Not Replace." MedCity News, May 2026 / MGMA &amp; AJMC benchmarks  |  [4][5][9][11][12][14] Voxology AI internal data (2026), Phreesia 2020, NIH (2023)</a:t>
            </a:r>
            <a:endParaRPr lang="en-US" sz="8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725D235-FAC0-D3F0-0B09-99B1740B64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487" y="6245574"/>
            <a:ext cx="2883745" cy="5416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9260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Now ?</a:t>
            </a:r>
            <a:endParaRPr lang="en-US" sz="2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04672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demand-supply mismatch is structural and accelerating. Four implementation imperatives turn AI scheduling into lasting value.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5349240" cy="1417320"/>
          </a:xfrm>
          <a:prstGeom prst="roundRect">
            <a:avLst>
              <a:gd name="adj" fmla="val 4516"/>
            </a:avLst>
          </a:prstGeom>
          <a:solidFill>
            <a:srgbClr val="F5F8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777240" y="1545336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DEMAND: RISING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856232"/>
            <a:ext cx="4892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80" dirty="0">
                <a:solidFill>
                  <a:srgbClr val="0B2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in 4 Americans will be 65+ by 2060</a:t>
            </a:r>
            <a:endParaRPr lang="en-US" sz="98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80" dirty="0">
                <a:solidFill>
                  <a:srgbClr val="0B2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85+ segment spends 8.5x more per capita than children</a:t>
            </a:r>
            <a:endParaRPr lang="en-US" sz="98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80" dirty="0">
                <a:solidFill>
                  <a:srgbClr val="0B2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condition burden growing </a:t>
            </a:r>
            <a:endParaRPr lang="en-US" sz="980" dirty="0"/>
          </a:p>
        </p:txBody>
      </p:sp>
      <p:sp>
        <p:nvSpPr>
          <p:cNvPr id="7" name="Shape 5"/>
          <p:cNvSpPr/>
          <p:nvPr/>
        </p:nvSpPr>
        <p:spPr>
          <a:xfrm>
            <a:off x="6172200" y="1417320"/>
            <a:ext cx="5349240" cy="1417320"/>
          </a:xfrm>
          <a:prstGeom prst="roundRect">
            <a:avLst>
              <a:gd name="adj" fmla="val 4516"/>
            </a:avLst>
          </a:prstGeom>
          <a:solidFill>
            <a:srgbClr val="F5F8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400800" y="1545336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SUPPLY: CONSTRAINED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6400800" y="1856232"/>
            <a:ext cx="4892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80" dirty="0">
                <a:solidFill>
                  <a:srgbClr val="0B2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~187,000 physician shortage projected by 2037</a:t>
            </a:r>
            <a:endParaRPr lang="en-US" sz="98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80" dirty="0">
                <a:solidFill>
                  <a:srgbClr val="0B2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~208,000 RN shortage; 100,000+ RNs left in 2021 alone</a:t>
            </a:r>
            <a:endParaRPr lang="en-US" sz="98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80" dirty="0">
                <a:solidFill>
                  <a:srgbClr val="0B2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Replacing one frontline employee costs 50–200% of salary</a:t>
            </a:r>
            <a:endParaRPr lang="en-US" sz="98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0632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Four Implementation Imperatives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3364992"/>
            <a:ext cx="5349240" cy="1188720"/>
          </a:xfrm>
          <a:prstGeom prst="roundRect">
            <a:avLst>
              <a:gd name="adj" fmla="val 5385"/>
            </a:avLst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49808" y="3566160"/>
            <a:ext cx="384048" cy="384048"/>
          </a:xfrm>
          <a:prstGeom prst="ellipse">
            <a:avLst/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49808" y="3566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61872" y="3511296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for Your Actual Patients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3858768"/>
            <a:ext cx="4434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8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84% still book by phone — meet patients where they already are, not where a portal assumes them to be.</a:t>
            </a:r>
            <a:endParaRPr lang="en-US" sz="980" dirty="0"/>
          </a:p>
        </p:txBody>
      </p:sp>
      <p:sp>
        <p:nvSpPr>
          <p:cNvPr id="16" name="Shape 14"/>
          <p:cNvSpPr/>
          <p:nvPr/>
        </p:nvSpPr>
        <p:spPr>
          <a:xfrm>
            <a:off x="6172200" y="3364992"/>
            <a:ext cx="5349240" cy="1188720"/>
          </a:xfrm>
          <a:prstGeom prst="roundRect">
            <a:avLst>
              <a:gd name="adj" fmla="val 5385"/>
            </a:avLst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373368" y="3566160"/>
            <a:ext cx="384048" cy="384048"/>
          </a:xfrm>
          <a:prstGeom prst="ellipse">
            <a:avLst/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373368" y="3566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885432" y="3511296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 Alignment, Not Replacement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885432" y="3858768"/>
            <a:ext cx="4434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8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 less contact-center burden frees staff to work top-of-license; framed as repurposing, not replacement.</a:t>
            </a:r>
            <a:endParaRPr lang="en-US" sz="980" dirty="0"/>
          </a:p>
        </p:txBody>
      </p:sp>
      <p:sp>
        <p:nvSpPr>
          <p:cNvPr id="21" name="Shape 19"/>
          <p:cNvSpPr/>
          <p:nvPr/>
        </p:nvSpPr>
        <p:spPr>
          <a:xfrm>
            <a:off x="548640" y="4690872"/>
            <a:ext cx="5349240" cy="1188720"/>
          </a:xfrm>
          <a:prstGeom prst="roundRect">
            <a:avLst>
              <a:gd name="adj" fmla="val 5385"/>
            </a:avLst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49808" y="4892040"/>
            <a:ext cx="384048" cy="384048"/>
          </a:xfrm>
          <a:prstGeom prst="ellipse">
            <a:avLst/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49808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261872" y="4837176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an Active Feedback Loop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1261872" y="5184648"/>
            <a:ext cx="4434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8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is the beginning — monitor call patterns, listen to staff, and iterate on workflow rules weekly.</a:t>
            </a:r>
            <a:endParaRPr lang="en-US" sz="980" dirty="0"/>
          </a:p>
        </p:txBody>
      </p:sp>
      <p:sp>
        <p:nvSpPr>
          <p:cNvPr id="26" name="Shape 24"/>
          <p:cNvSpPr/>
          <p:nvPr/>
        </p:nvSpPr>
        <p:spPr>
          <a:xfrm>
            <a:off x="6172200" y="4690872"/>
            <a:ext cx="5349240" cy="1188720"/>
          </a:xfrm>
          <a:prstGeom prst="roundRect">
            <a:avLst>
              <a:gd name="adj" fmla="val 5385"/>
            </a:avLst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373368" y="4892040"/>
            <a:ext cx="384048" cy="384048"/>
          </a:xfrm>
          <a:prstGeom prst="ellipse">
            <a:avLst/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373368" y="4892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885432" y="4837176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as Friend, Not Foe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6885432" y="5184648"/>
            <a:ext cx="4434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8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AI/human handoff rules — routine scheduling to AI, clinical judgment and escalations to staff — build trust.</a:t>
            </a:r>
            <a:endParaRPr lang="en-US" sz="980" dirty="0"/>
          </a:p>
        </p:txBody>
      </p:sp>
      <p:sp>
        <p:nvSpPr>
          <p:cNvPr id="34" name="Text 31"/>
          <p:cNvSpPr txBox="1"/>
          <p:nvPr/>
        </p:nvSpPr>
        <p:spPr>
          <a:xfrm>
            <a:off x="548640" y="6053328"/>
            <a:ext cx="11064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96A2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[6][17] NTIA (2019)  |  [8][10][11][12][15] Voxology AI internal data / Jolly, R. CMU Business of Healthcare (April 2026)</a:t>
            </a:r>
            <a:endParaRPr lang="en-US" sz="8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C2117D5C-E53D-9C91-5627-23C6FB406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487" y="6245574"/>
            <a:ext cx="2883745" cy="5416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Two telephones communicating">
            <a:extLst>
              <a:ext uri="{FF2B5EF4-FFF2-40B4-BE49-F238E27FC236}">
                <a16:creationId xmlns:a16="http://schemas.microsoft.com/office/drawing/2014/main" id="{672A7E3A-D064-E5AF-9AB2-F05ABF4E58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99" r="20313" b="4"/>
          <a:stretch>
            <a:fillRect/>
          </a:stretch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BCA0E3-0880-45B8-99AB-04E56D1FC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en-US" sz="4000" dirty="0"/>
              <a:t>Why 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6732E-069A-4DA1-8AAE-EEF508A78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1801" y="2884929"/>
            <a:ext cx="4659756" cy="337413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Phone volume on peak days reached 800 with 11 phone agents, resulting in significant mandatory overtime</a:t>
            </a:r>
          </a:p>
          <a:p>
            <a:r>
              <a:rPr lang="en-US" sz="2000" dirty="0"/>
              <a:t> High patient phone wait times</a:t>
            </a:r>
          </a:p>
          <a:p>
            <a:r>
              <a:rPr lang="en-US" sz="2000" dirty="0"/>
              <a:t>Inefficient  schedule utilization</a:t>
            </a:r>
          </a:p>
        </p:txBody>
      </p:sp>
    </p:spTree>
    <p:extLst>
      <p:ext uri="{BB962C8B-B14F-4D97-AF65-F5344CB8AC3E}">
        <p14:creationId xmlns:p14="http://schemas.microsoft.com/office/powerpoint/2010/main" val="3910931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D1B5E-E111-494F-9EB9-CD34605F9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AI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2C464-CA7E-41F5-8CC5-66B2CF9B8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Increase practice capacity and operational efficiency</a:t>
            </a:r>
          </a:p>
          <a:p>
            <a:pPr lvl="1"/>
            <a:r>
              <a:rPr lang="en-US" sz="1800" dirty="0"/>
              <a:t>Streamline onboarding new patients</a:t>
            </a:r>
          </a:p>
          <a:p>
            <a:pPr lvl="1"/>
            <a:r>
              <a:rPr lang="en-US" sz="1800" dirty="0"/>
              <a:t>Increase access to scheduling with providers</a:t>
            </a:r>
          </a:p>
          <a:p>
            <a:r>
              <a:rPr lang="en-US" sz="2200" dirty="0"/>
              <a:t>Improve staff morale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DF6C9-CC60-47A8-8DC1-C75D39BFF8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3345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58777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A1B9D-F705-41A8-BCC8-0322B1FAA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60252" cy="1645920"/>
          </a:xfrm>
        </p:spPr>
        <p:txBody>
          <a:bodyPr>
            <a:normAutofit/>
          </a:bodyPr>
          <a:lstStyle/>
          <a:p>
            <a:r>
              <a:rPr lang="en-US" sz="2800" b="1" dirty="0"/>
              <a:t>How we make it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6219A-59CD-48D3-9A29-D0A1770E4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r>
              <a:rPr lang="en-US" sz="1800" dirty="0"/>
              <a:t>Rules turned into codes </a:t>
            </a:r>
          </a:p>
          <a:p>
            <a:pPr lvl="1"/>
            <a:r>
              <a:rPr lang="en-US" sz="1800" dirty="0"/>
              <a:t>A complete 39 pages of rules that are translated into codes</a:t>
            </a:r>
          </a:p>
          <a:p>
            <a:pPr lvl="1"/>
            <a:r>
              <a:rPr lang="en-US" sz="1800" dirty="0"/>
              <a:t>Multiple preferences of a multi-specialty practice with multiple providers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D36EB4-944B-463E-A3EC-FE3444F10B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089" b="85083"/>
          <a:stretch/>
        </p:blipFill>
        <p:spPr>
          <a:xfrm>
            <a:off x="2490733" y="2714960"/>
            <a:ext cx="7379498" cy="51967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A220286-6004-22E6-DCC1-C0EAC34ED84F}"/>
                  </a:ext>
                </a:extLst>
              </p14:cNvPr>
              <p14:cNvContentPartPr/>
              <p14:nvPr/>
            </p14:nvContentPartPr>
            <p14:xfrm>
              <a:off x="2740744" y="4350748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A220286-6004-22E6-DCC1-C0EAC34ED84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31744" y="4297108"/>
                <a:ext cx="1800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B38C0F2-9281-AB88-D8B4-188D03EC067B}"/>
                  </a:ext>
                </a:extLst>
              </p14:cNvPr>
              <p14:cNvContentPartPr/>
              <p14:nvPr/>
            </p14:nvContentPartPr>
            <p14:xfrm>
              <a:off x="6223024" y="4261828"/>
              <a:ext cx="360" cy="2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B38C0F2-9281-AB88-D8B4-188D03EC067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14384" y="4207828"/>
                <a:ext cx="1800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D7BCD07-851B-9220-7FDD-C72DC5E3C635}"/>
                  </a:ext>
                </a:extLst>
              </p14:cNvPr>
              <p14:cNvContentPartPr/>
              <p14:nvPr/>
            </p14:nvContentPartPr>
            <p14:xfrm>
              <a:off x="6352511" y="4704169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D7BCD07-851B-9220-7FDD-C72DC5E3C63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43511" y="4650529"/>
                <a:ext cx="18000" cy="10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63DA0D4D-A0E2-BD7E-4061-F9941C2940D4}"/>
              </a:ext>
            </a:extLst>
          </p:cNvPr>
          <p:cNvGrpSpPr/>
          <p:nvPr/>
        </p:nvGrpSpPr>
        <p:grpSpPr>
          <a:xfrm>
            <a:off x="5962271" y="3268849"/>
            <a:ext cx="360" cy="360"/>
            <a:chOff x="5962271" y="3268849"/>
            <a:chExt cx="360" cy="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E750F00-538F-B209-53E6-75FEB74EFA2A}"/>
                    </a:ext>
                  </a:extLst>
                </p14:cNvPr>
                <p14:cNvContentPartPr/>
                <p14:nvPr/>
              </p14:nvContentPartPr>
              <p14:xfrm>
                <a:off x="5962271" y="3268849"/>
                <a:ext cx="360" cy="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E750F00-538F-B209-53E6-75FEB74EFA2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53631" y="3215209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F7E1AD8-6F60-EC8C-5EA1-41282D952F1E}"/>
                    </a:ext>
                  </a:extLst>
                </p14:cNvPr>
                <p14:cNvContentPartPr/>
                <p14:nvPr/>
              </p14:nvContentPartPr>
              <p14:xfrm>
                <a:off x="5962271" y="3268849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F7E1AD8-6F60-EC8C-5EA1-41282D952F1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953631" y="3215209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D32A62-B73F-5CF6-4E49-4F34F021E13C}"/>
              </a:ext>
            </a:extLst>
          </p:cNvPr>
          <p:cNvGrpSpPr/>
          <p:nvPr/>
        </p:nvGrpSpPr>
        <p:grpSpPr>
          <a:xfrm>
            <a:off x="3594911" y="2788609"/>
            <a:ext cx="360" cy="360"/>
            <a:chOff x="3594911" y="2788609"/>
            <a:chExt cx="360" cy="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BB19F69-1CFD-8732-3A23-59E222E5D010}"/>
                    </a:ext>
                  </a:extLst>
                </p14:cNvPr>
                <p14:cNvContentPartPr/>
                <p14:nvPr/>
              </p14:nvContentPartPr>
              <p14:xfrm>
                <a:off x="3594911" y="2788609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BB19F69-1CFD-8732-3A23-59E222E5D01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586271" y="2734609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6AE3349-0A5B-B730-BC5C-505C50F2154B}"/>
                    </a:ext>
                  </a:extLst>
                </p14:cNvPr>
                <p14:cNvContentPartPr/>
                <p14:nvPr/>
              </p14:nvContentPartPr>
              <p14:xfrm>
                <a:off x="3594911" y="2788609"/>
                <a:ext cx="36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6AE3349-0A5B-B730-BC5C-505C50F2154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586271" y="2734609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23CEAC44-621A-D085-A1DB-685D3C031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521" y="3716851"/>
            <a:ext cx="3528628" cy="233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3E6C6D9-F21E-5874-DF79-E13964727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827" y="3716851"/>
            <a:ext cx="3505309" cy="233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053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0A8AB-C739-41C8-A2CA-02A010518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>
            <a:normAutofit/>
          </a:bodyPr>
          <a:lstStyle/>
          <a:p>
            <a:r>
              <a:rPr lang="en-US" sz="2800"/>
              <a:t>Scheduling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B68DA-C37D-41F2-9B94-FE1B4CEA7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7538" y="412454"/>
            <a:ext cx="3243262" cy="2101850"/>
          </a:xfrm>
        </p:spPr>
        <p:txBody>
          <a:bodyPr anchor="ctr">
            <a:normAutofit/>
          </a:bodyPr>
          <a:lstStyle/>
          <a:p>
            <a:r>
              <a:rPr lang="en-US" sz="1400"/>
              <a:t>AI Phone Agent will not schedule visits for the following reasons:</a:t>
            </a:r>
          </a:p>
          <a:p>
            <a:pPr lvl="1"/>
            <a:r>
              <a:rPr lang="en-US" sz="1400"/>
              <a:t>Emergency Care</a:t>
            </a:r>
          </a:p>
          <a:p>
            <a:pPr lvl="1"/>
            <a:r>
              <a:rPr lang="en-US" sz="1400"/>
              <a:t>Diagnostic Testing</a:t>
            </a:r>
          </a:p>
          <a:p>
            <a:pPr lvl="1"/>
            <a:r>
              <a:rPr lang="en-US" sz="1400"/>
              <a:t>Specialty Visits</a:t>
            </a:r>
          </a:p>
          <a:p>
            <a:pPr lvl="1"/>
            <a:r>
              <a:rPr lang="en-US" sz="1400"/>
              <a:t>Procedures and Surgeries</a:t>
            </a:r>
          </a:p>
          <a:p>
            <a:pPr lvl="1"/>
            <a:r>
              <a:rPr lang="en-US" sz="1400"/>
              <a:t>Telemed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6F5518-3852-4A28-824F-1D58AB21D8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7" b="7172"/>
          <a:stretch>
            <a:fillRect/>
          </a:stretch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8F0A18-4848-4740-AA83-C9F50F1686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18264"/>
          <a:stretch>
            <a:fillRect/>
          </a:stretch>
        </p:blipFill>
        <p:spPr>
          <a:xfrm>
            <a:off x="6591299" y="1"/>
            <a:ext cx="56007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16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5BBB8-68B6-47BE-90AD-4310CD4E8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r>
              <a:rPr lang="en-US" sz="4000" dirty="0"/>
              <a:t>Call Volume prior to and after Implementation</a:t>
            </a:r>
          </a:p>
        </p:txBody>
      </p:sp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39317B5B-2799-411A-9466-8043FAA7D4E6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0" y="2122488"/>
          <a:ext cx="9690100" cy="3875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9931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5BBB8-68B6-47BE-90AD-4310CD4E8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276198"/>
            <a:ext cx="10477600" cy="1157242"/>
          </a:xfrm>
        </p:spPr>
        <p:txBody>
          <a:bodyPr>
            <a:normAutofit/>
          </a:bodyPr>
          <a:lstStyle/>
          <a:p>
            <a:r>
              <a:rPr lang="en-US" sz="4000" dirty="0"/>
              <a:t>Missed Calls prior to and after Implementation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A3B104-B7BF-ABF1-C333-78D7DB1DC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37D00C32-614C-3F08-2866-902E3086F3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4373698"/>
              </p:ext>
            </p:extLst>
          </p:nvPr>
        </p:nvGraphicFramePr>
        <p:xfrm>
          <a:off x="838200" y="1657577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0601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41CF5-3D31-43C3-818D-24FED28CC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Triage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428DB-BE43-4BBA-9A35-6C28BD847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881" y="1809541"/>
            <a:ext cx="10909643" cy="6874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Highest volume category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61282A2-745C-4C63-B996-5F4E59903787}"/>
              </a:ext>
            </a:extLst>
          </p:cNvPr>
          <p:cNvGraphicFramePr>
            <a:graphicFrameLocks/>
          </p:cNvGraphicFramePr>
          <p:nvPr/>
        </p:nvGraphicFramePr>
        <p:xfrm>
          <a:off x="320040" y="2633472"/>
          <a:ext cx="11548872" cy="3586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6872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ABAAD-42D7-4765-996E-177ADEA0B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2" y="240241"/>
            <a:ext cx="10760054" cy="1228299"/>
          </a:xfrm>
        </p:spPr>
        <p:txBody>
          <a:bodyPr>
            <a:normAutofit/>
          </a:bodyPr>
          <a:lstStyle/>
          <a:p>
            <a:r>
              <a:rPr lang="en-US" sz="4000"/>
              <a:t>Reality with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9A23D-18A3-40D1-AA4B-4DEC62D0E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6545" y="4331704"/>
            <a:ext cx="5010017" cy="22904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/>
              <a:t>Supplements our workforce, not replaces them (Jan-Jun 2026)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9E7FCC-B98F-4657-A699-63114F209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64" y="1851272"/>
            <a:ext cx="5178206" cy="24835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028D2B-3BDC-3F96-A58D-6B945D350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664" y="2124529"/>
            <a:ext cx="58293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8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6CED-270F-4479-835F-E0008C2C2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60252" cy="164592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Continuous Improvement</a:t>
            </a:r>
            <a:endParaRPr lang="en-US" sz="3200" dirty="0">
              <a:solidFill>
                <a:schemeClr val="accent1"/>
              </a:solidFill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01229-F79C-425A-B177-B3AEA1644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r>
              <a:rPr lang="en-US" sz="1800" dirty="0"/>
              <a:t>Decreased wait times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8BB8501-058C-43B1-AC32-8D935054AB3C}"/>
              </a:ext>
            </a:extLst>
          </p:cNvPr>
          <p:cNvGraphicFramePr>
            <a:graphicFrameLocks/>
          </p:cNvGraphicFramePr>
          <p:nvPr/>
        </p:nvGraphicFramePr>
        <p:xfrm>
          <a:off x="557784" y="2734056"/>
          <a:ext cx="11164824" cy="3483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605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9260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Performance — Q2 2026</a:t>
            </a:r>
            <a:endParaRPr lang="en-US" sz="2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04672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April–June 2026 vs. 2025  | AI agent launched Jan 2026  |  Wake Internal Medicine live deployment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2606040" cy="1188720"/>
          </a:xfrm>
          <a:prstGeom prst="roundRect">
            <a:avLst>
              <a:gd name="adj" fmla="val 6154"/>
            </a:avLst>
          </a:prstGeom>
          <a:solidFill>
            <a:srgbClr val="F5F8FB"/>
          </a:solidFill>
          <a:ln/>
          <a:effectLst>
            <a:outerShdw blurRad="76200" dist="25400" dir="5400000" algn="bl" rotWithShape="0">
              <a:srgbClr val="9AA7B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76656" y="1527048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43,485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676656" y="1965960"/>
            <a:ext cx="23500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calls handled, Q2 2026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" y="2286000"/>
            <a:ext cx="2350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+32.7% YoY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355848" y="1417320"/>
            <a:ext cx="2606040" cy="1188720"/>
          </a:xfrm>
          <a:prstGeom prst="roundRect">
            <a:avLst>
              <a:gd name="adj" fmla="val 6154"/>
            </a:avLst>
          </a:prstGeom>
          <a:solidFill>
            <a:srgbClr val="F5F8FB"/>
          </a:solidFill>
          <a:ln/>
          <a:effectLst>
            <a:outerShdw blurRad="76200" dist="25400" dir="5400000" algn="bl" rotWithShape="0">
              <a:srgbClr val="9AA7B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3483864" y="1527048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27,632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3483864" y="1965960"/>
            <a:ext cx="23500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calls handled, Q2 2026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3483864" y="2286000"/>
            <a:ext cx="2350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–15.7% YoY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163056" y="1417320"/>
            <a:ext cx="2606040" cy="1188720"/>
          </a:xfrm>
          <a:prstGeom prst="roundRect">
            <a:avLst>
              <a:gd name="adj" fmla="val 6154"/>
            </a:avLst>
          </a:prstGeom>
          <a:solidFill>
            <a:srgbClr val="F5F8FB"/>
          </a:solidFill>
          <a:ln/>
          <a:effectLst>
            <a:outerShdw blurRad="76200" dist="25400" dir="5400000" algn="bl" rotWithShape="0">
              <a:srgbClr val="9AA7B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291072" y="1527048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10,703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6291072" y="1965960"/>
            <a:ext cx="23500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Missed calls, Q2 2026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291072" y="2286000"/>
            <a:ext cx="2350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–20.4% YoY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970264" y="1417320"/>
            <a:ext cx="2606040" cy="1188720"/>
          </a:xfrm>
          <a:prstGeom prst="roundRect">
            <a:avLst>
              <a:gd name="adj" fmla="val 6154"/>
            </a:avLst>
          </a:prstGeom>
          <a:solidFill>
            <a:srgbClr val="F5F8FB"/>
          </a:solidFill>
          <a:ln/>
          <a:effectLst>
            <a:outerShdw blurRad="76200" dist="25400" dir="5400000" algn="bl" rotWithShape="0">
              <a:srgbClr val="9AA7B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9098280" y="1527048"/>
            <a:ext cx="23500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220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36.5%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9098280" y="1965960"/>
            <a:ext cx="23500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Avg. AI agent  deflection rate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9098280" y="2286000"/>
            <a:ext cx="2350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8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</a:t>
            </a:r>
            <a:endParaRPr lang="en-US" sz="115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832888"/>
              </p:ext>
            </p:extLst>
          </p:nvPr>
        </p:nvGraphicFramePr>
        <p:xfrm>
          <a:off x="548640" y="2880360"/>
          <a:ext cx="10066719" cy="2560320"/>
        </p:xfrm>
        <a:graphic>
          <a:graphicData uri="http://schemas.openxmlformats.org/drawingml/2006/table">
            <a:tbl>
              <a:tblPr/>
              <a:tblGrid>
                <a:gridCol w="1343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5760">
                <a:tc row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Metric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1F4E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April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1F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May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1F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June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1F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3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</a:t>
                      </a:r>
                      <a:endParaRPr lang="en-US" sz="8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58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3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8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58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3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 YoY</a:t>
                      </a:r>
                      <a:endParaRPr lang="en-US" sz="8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58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3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</a:t>
                      </a:r>
                      <a:endParaRPr lang="en-US" sz="8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58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3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8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58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3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 YoY</a:t>
                      </a:r>
                      <a:endParaRPr lang="en-US" sz="8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58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3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</a:t>
                      </a:r>
                      <a:endParaRPr lang="en-US" sz="8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58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3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8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58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3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 YoY</a:t>
                      </a:r>
                      <a:endParaRPr lang="en-US" sz="8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5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0B255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 Calls Handled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11,021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14,414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+30.8%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10,881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13,921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+27.9%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10,865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15,150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+39.4%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0B255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Staff Calls Handled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11,021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8,860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–19.6%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10,881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8,782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–19.3%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10,865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9,990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–8.1%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0B255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AI agent Calls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5,554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5,139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5,160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0B255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Missed Calls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5,431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3,400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–37.4%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4,192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3,649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–13.0%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3,821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3,654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–4.4%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0B255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AI Deflection Rate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36.9%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0B255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34.1%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0089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" name="Shape 18"/>
          <p:cNvSpPr/>
          <p:nvPr/>
        </p:nvSpPr>
        <p:spPr>
          <a:xfrm>
            <a:off x="548640" y="5577840"/>
            <a:ext cx="11064240" cy="457200"/>
          </a:xfrm>
          <a:prstGeom prst="roundRect">
            <a:avLst>
              <a:gd name="adj" fmla="val 12000"/>
            </a:avLst>
          </a:prstGeom>
          <a:solidFill>
            <a:srgbClr val="E8F3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77240" y="55778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Next: activate the outbound agent to close care gaps (~40% of panel) and prevent referral leakage (25–50% industry standard).</a:t>
            </a:r>
            <a:endParaRPr lang="en-US" sz="1050" dirty="0"/>
          </a:p>
        </p:txBody>
      </p:sp>
      <p:sp>
        <p:nvSpPr>
          <p:cNvPr id="26" name="Text 22"/>
          <p:cNvSpPr txBox="1"/>
          <p:nvPr/>
        </p:nvSpPr>
        <p:spPr>
          <a:xfrm>
            <a:off x="548640" y="6053328"/>
            <a:ext cx="11064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96A2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 2026 totals computed from the monthly table above  |  Staff = Celito front-desk agent calls (9 agents)  |  AI Deflection rate = Ai agent ÷ total calls</a:t>
            </a:r>
            <a:endParaRPr lang="en-US" sz="80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94B9A96-AA2E-3A99-6ADD-93BEEAD7D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487" y="6245574"/>
            <a:ext cx="2883745" cy="5416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7C79D-6CE4-424E-87D3-41387260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5" y="586822"/>
            <a:ext cx="4049214" cy="1645920"/>
          </a:xfrm>
        </p:spPr>
        <p:txBody>
          <a:bodyPr>
            <a:normAutofit/>
          </a:bodyPr>
          <a:lstStyle/>
          <a:p>
            <a:r>
              <a:rPr lang="en-US" sz="3200" dirty="0"/>
              <a:t>Additional Effects of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EF321-5F51-4DEB-8D69-4DE481321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r>
              <a:rPr lang="en-US" sz="1800">
                <a:ea typeface="Calibri"/>
                <a:cs typeface="Calibri"/>
              </a:rPr>
              <a:t>Successful introduction of new workflows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F5A52BD8-06F6-4080-8FF4-2B8B17CFD0C6}"/>
              </a:ext>
            </a:extLst>
          </p:cNvPr>
          <p:cNvGraphicFramePr>
            <a:graphicFrameLocks/>
          </p:cNvGraphicFramePr>
          <p:nvPr/>
        </p:nvGraphicFramePr>
        <p:xfrm>
          <a:off x="557784" y="2734056"/>
          <a:ext cx="11164824" cy="3483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3595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2318B-0FBF-4333-8898-243DEDFBE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Addresses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24EE8-F9FF-4A3B-93CC-1287744BE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/>
              <a:t>Closing care gaps through outreach campaigns to patients</a:t>
            </a:r>
          </a:p>
          <a:p>
            <a:r>
              <a:rPr lang="en-US" sz="2200"/>
              <a:t>Reduction of mandatory overtime per pay period for phone agents </a:t>
            </a:r>
          </a:p>
          <a:p>
            <a:endParaRPr lang="en-US" sz="2200"/>
          </a:p>
          <a:p>
            <a:pPr lvl="1"/>
            <a:endParaRPr lang="en-US" sz="1800"/>
          </a:p>
        </p:txBody>
      </p:sp>
      <p:pic>
        <p:nvPicPr>
          <p:cNvPr id="8" name="Picture 7" descr="People holding hands">
            <a:extLst>
              <a:ext uri="{FF2B5EF4-FFF2-40B4-BE49-F238E27FC236}">
                <a16:creationId xmlns:a16="http://schemas.microsoft.com/office/drawing/2014/main" id="{22623752-3905-5CE7-AD72-19F7E37E7E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468" r="12584" b="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90A9D8-C6B7-4061-9AAA-8A77D3C78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05" y="5520045"/>
            <a:ext cx="5125165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65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E025E-863C-427B-AA5D-7165543D2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Patient satisfaction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BCF4BA-4BED-4F11-A7CE-FB19F49DE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b="1">
                <a:ea typeface="Calibri"/>
                <a:cs typeface="Calibri"/>
              </a:rPr>
              <a:t>Positive</a:t>
            </a:r>
            <a:endParaRPr lang="en-US" sz="2200">
              <a:ea typeface="Calibri"/>
              <a:cs typeface="Calibri"/>
            </a:endParaRPr>
          </a:p>
          <a:p>
            <a:pPr lvl="1"/>
            <a:r>
              <a:rPr lang="en-US" sz="2200">
                <a:ea typeface="Calibri"/>
                <a:cs typeface="Calibri"/>
              </a:rPr>
              <a:t>Efficient</a:t>
            </a:r>
          </a:p>
          <a:p>
            <a:pPr lvl="1"/>
            <a:r>
              <a:rPr lang="en-US" sz="2200">
                <a:ea typeface="Calibri"/>
                <a:cs typeface="Calibri"/>
              </a:rPr>
              <a:t>Improved access</a:t>
            </a:r>
          </a:p>
          <a:p>
            <a:r>
              <a:rPr lang="en-US" sz="2200" b="1">
                <a:ea typeface="Calibri"/>
                <a:cs typeface="Calibri"/>
              </a:rPr>
              <a:t>Areas of Improvement</a:t>
            </a:r>
            <a:endParaRPr lang="en-US" sz="2200">
              <a:ea typeface="Calibri"/>
              <a:cs typeface="Calibri"/>
            </a:endParaRPr>
          </a:p>
          <a:p>
            <a:pPr lvl="1"/>
            <a:r>
              <a:rPr lang="en-US" sz="2200">
                <a:ea typeface="Calibri"/>
                <a:cs typeface="Calibri"/>
              </a:rPr>
              <a:t>Present the option of call or text</a:t>
            </a:r>
          </a:p>
          <a:p>
            <a:pPr lvl="1"/>
            <a:r>
              <a:rPr lang="en-US" sz="2200">
                <a:ea typeface="Calibri"/>
                <a:cs typeface="Calibri"/>
              </a:rPr>
              <a:t>Introduce new workflows</a:t>
            </a:r>
          </a:p>
        </p:txBody>
      </p:sp>
      <p:pic>
        <p:nvPicPr>
          <p:cNvPr id="19" name="Picture 18" descr="Adhesive notes on glass wall">
            <a:extLst>
              <a:ext uri="{FF2B5EF4-FFF2-40B4-BE49-F238E27FC236}">
                <a16:creationId xmlns:a16="http://schemas.microsoft.com/office/drawing/2014/main" id="{78EDB717-26A1-85D7-D944-677B153E37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04" r="17242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93878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5973F-AD4F-4485-B4CD-E8FBE6CC8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60252" cy="1645920"/>
          </a:xfrm>
        </p:spPr>
        <p:txBody>
          <a:bodyPr>
            <a:normAutofit/>
          </a:bodyPr>
          <a:lstStyle/>
          <a:p>
            <a:r>
              <a:rPr lang="en-US" sz="3200"/>
              <a:t>Future plans for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8B5DC-51CD-423E-8862-BC8782C03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r>
              <a:rPr lang="en-US" sz="1800"/>
              <a:t>Next step for WIMC for expanding AI utilization</a:t>
            </a:r>
          </a:p>
        </p:txBody>
      </p:sp>
      <p:pic>
        <p:nvPicPr>
          <p:cNvPr id="4" name="Picture 4" descr="ePrescribing Platform for EHR and EMR| DoseSpot">
            <a:extLst>
              <a:ext uri="{FF2B5EF4-FFF2-40B4-BE49-F238E27FC236}">
                <a16:creationId xmlns:a16="http://schemas.microsoft.com/office/drawing/2014/main" id="{58119414-3488-A747-1D75-8ED123879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964" y="2232742"/>
            <a:ext cx="6502400" cy="412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74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Question mark boxes">
            <a:extLst>
              <a:ext uri="{FF2B5EF4-FFF2-40B4-BE49-F238E27FC236}">
                <a16:creationId xmlns:a16="http://schemas.microsoft.com/office/drawing/2014/main" id="{DE7705C6-90DA-2847-A2D0-3F2419E679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43" t="9092" r="24817" b="-7"/>
          <a:stretch>
            <a:fillRect/>
          </a:stretch>
        </p:blipFill>
        <p:spPr>
          <a:xfrm>
            <a:off x="4901784" y="10"/>
            <a:ext cx="7290216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2677D9-BE80-4E72-BEAB-FA477A89B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615" y="224866"/>
            <a:ext cx="2749313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Thank You +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E9A19-974F-4B52-BD05-3B10A577E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770" y="5304223"/>
            <a:ext cx="4901784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dirty="0"/>
              <a:t>Jessica </a:t>
            </a:r>
            <a:r>
              <a:rPr lang="en-US" sz="2000" dirty="0" err="1"/>
              <a:t>Heestand</a:t>
            </a:r>
            <a:r>
              <a:rPr lang="en-US" sz="2000" dirty="0"/>
              <a:t> MD</a:t>
            </a:r>
          </a:p>
          <a:p>
            <a:pPr marL="0" indent="0">
              <a:buNone/>
            </a:pPr>
            <a:r>
              <a:rPr lang="en-US" sz="2000" dirty="0" err="1"/>
              <a:t>jheestand@wakeinternalmedicine.com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8684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0"/>
    </mc:Choice>
    <mc:Fallback>
      <p:transition spd="slow" advTm="3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IMGA 2026 Slide Template</Template>
  <TotalTime>407</TotalTime>
  <Words>980</Words>
  <Application>Microsoft Office PowerPoint</Application>
  <PresentationFormat>Widescreen</PresentationFormat>
  <Paragraphs>204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Play</vt:lpstr>
      <vt:lpstr>Raleway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now?</vt:lpstr>
      <vt:lpstr>AI Solution</vt:lpstr>
      <vt:lpstr>How we make it work</vt:lpstr>
      <vt:lpstr>Scheduling Limitations</vt:lpstr>
      <vt:lpstr>Call Volume prior to and after Implementation</vt:lpstr>
      <vt:lpstr>Missed Calls prior to and after Implementation</vt:lpstr>
      <vt:lpstr>Triage</vt:lpstr>
      <vt:lpstr>Reality with AI</vt:lpstr>
      <vt:lpstr>Continuous Improvement</vt:lpstr>
      <vt:lpstr>PowerPoint Presentation</vt:lpstr>
      <vt:lpstr>Additional Effects of AI</vt:lpstr>
      <vt:lpstr>Addresses Problems</vt:lpstr>
      <vt:lpstr>Patient satisfaction</vt:lpstr>
      <vt:lpstr>Future plans for AI</vt:lpstr>
      <vt:lpstr>Thank You + Questions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ol 1</cp:lastModifiedBy>
  <cp:revision>13</cp:revision>
  <dcterms:created xsi:type="dcterms:W3CDTF">2026-09-11T13:25:46Z</dcterms:created>
  <dcterms:modified xsi:type="dcterms:W3CDTF">2026-09-22T21:19:19Z</dcterms:modified>
</cp:coreProperties>
</file>